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6" r:id="rId11"/>
    <p:sldId id="269" r:id="rId12"/>
    <p:sldId id="267" r:id="rId13"/>
    <p:sldId id="268" r:id="rId14"/>
    <p:sldId id="270" r:id="rId15"/>
    <p:sldId id="272" r:id="rId16"/>
    <p:sldId id="274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3721"/>
  </p:normalViewPr>
  <p:slideViewPr>
    <p:cSldViewPr snapToGrid="0" snapToObjects="1">
      <p:cViewPr>
        <p:scale>
          <a:sx n="61" d="100"/>
          <a:sy n="61" d="100"/>
        </p:scale>
        <p:origin x="71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17B5-4933-3046-AC31-48C4ED09A09A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E4BF-8006-FF43-A466-30E23543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0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17B5-4933-3046-AC31-48C4ED09A09A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E4BF-8006-FF43-A466-30E23543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4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17B5-4933-3046-AC31-48C4ED09A09A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E4BF-8006-FF43-A466-30E23543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59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17B5-4933-3046-AC31-48C4ED09A09A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E4BF-8006-FF43-A466-30E235431C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920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17B5-4933-3046-AC31-48C4ED09A09A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E4BF-8006-FF43-A466-30E23543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19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17B5-4933-3046-AC31-48C4ED09A09A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E4BF-8006-FF43-A466-30E23543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0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17B5-4933-3046-AC31-48C4ED09A09A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E4BF-8006-FF43-A466-30E23543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7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17B5-4933-3046-AC31-48C4ED09A09A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E4BF-8006-FF43-A466-30E23543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97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17B5-4933-3046-AC31-48C4ED09A09A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E4BF-8006-FF43-A466-30E23543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1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17B5-4933-3046-AC31-48C4ED09A09A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E4BF-8006-FF43-A466-30E23543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1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17B5-4933-3046-AC31-48C4ED09A09A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E4BF-8006-FF43-A466-30E23543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0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17B5-4933-3046-AC31-48C4ED09A09A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E4BF-8006-FF43-A466-30E23543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8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17B5-4933-3046-AC31-48C4ED09A09A}" type="datetimeFigureOut">
              <a:rPr lang="en-US" smtClean="0"/>
              <a:t>7/16/21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E4BF-8006-FF43-A466-30E23543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1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17B5-4933-3046-AC31-48C4ED09A09A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E4BF-8006-FF43-A466-30E23543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6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17B5-4933-3046-AC31-48C4ED09A09A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E4BF-8006-FF43-A466-30E23543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5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17B5-4933-3046-AC31-48C4ED09A09A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E4BF-8006-FF43-A466-30E23543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17B5-4933-3046-AC31-48C4ED09A09A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E4BF-8006-FF43-A466-30E23543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9617B5-4933-3046-AC31-48C4ED09A09A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AE4BF-8006-FF43-A466-30E23543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01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Operasional</a:t>
            </a:r>
            <a:r>
              <a:rPr lang="en-US" dirty="0" smtClean="0"/>
              <a:t> Bank </a:t>
            </a:r>
            <a:r>
              <a:rPr lang="en-US" dirty="0" err="1" smtClean="0"/>
              <a:t>Syariah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60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5719"/>
          </a:xfrm>
        </p:spPr>
        <p:txBody>
          <a:bodyPr/>
          <a:lstStyle/>
          <a:p>
            <a:pPr algn="ctr"/>
            <a:r>
              <a:rPr lang="en-US" dirty="0" smtClean="0"/>
              <a:t>PRODUK PENGHIMPUNAN DANA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347753"/>
              </p:ext>
            </p:extLst>
          </p:nvPr>
        </p:nvGraphicFramePr>
        <p:xfrm>
          <a:off x="646111" y="1850065"/>
          <a:ext cx="10709461" cy="4318000"/>
        </p:xfrm>
        <a:graphic>
          <a:graphicData uri="http://schemas.openxmlformats.org/drawingml/2006/table">
            <a:tbl>
              <a:tblPr/>
              <a:tblGrid>
                <a:gridCol w="2301358"/>
                <a:gridCol w="5055734"/>
                <a:gridCol w="3352369"/>
              </a:tblGrid>
              <a:tr h="3421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Prinsip</a:t>
                      </a:r>
                      <a:endParaRPr lang="en-US" sz="2800" b="0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Definisi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Jenis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71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2800" b="0" i="0" u="none" strike="noStrike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I. </a:t>
                      </a:r>
                      <a:r>
                        <a:rPr lang="en-US" sz="28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Wadiah</a:t>
                      </a:r>
                      <a:endParaRPr lang="en-US" sz="2800" b="0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Titipan asset nasabah individu atau badan yg harus dijaga dan dikembalikan kapan saja dikehendai nasabah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11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- Bank </a:t>
                      </a:r>
                      <a:r>
                        <a:rPr lang="en-US" sz="28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dapat</a:t>
                      </a:r>
                      <a:r>
                        <a:rPr lang="en-US" sz="2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8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memanfaatkan</a:t>
                      </a:r>
                      <a:r>
                        <a:rPr lang="en-US" sz="2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asset </a:t>
                      </a:r>
                      <a:r>
                        <a:rPr lang="en-US" sz="28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untuk</a:t>
                      </a:r>
                      <a:r>
                        <a:rPr lang="en-US" sz="2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8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mendapat</a:t>
                      </a:r>
                      <a:r>
                        <a:rPr lang="en-US" sz="2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8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keuntungan</a:t>
                      </a:r>
                      <a:r>
                        <a:rPr lang="en-US" sz="2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, </a:t>
                      </a:r>
                      <a:r>
                        <a:rPr lang="en-US" sz="28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menanggung</a:t>
                      </a:r>
                      <a:r>
                        <a:rPr lang="en-US" sz="2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8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risiko</a:t>
                      </a:r>
                      <a:r>
                        <a:rPr lang="en-US" sz="2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, </a:t>
                      </a:r>
                      <a:r>
                        <a:rPr lang="en-US" sz="28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dan</a:t>
                      </a:r>
                      <a:r>
                        <a:rPr lang="en-US" sz="2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8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dapat</a:t>
                      </a:r>
                      <a:r>
                        <a:rPr lang="en-US" sz="2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8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memberikan</a:t>
                      </a:r>
                      <a:r>
                        <a:rPr lang="en-US" sz="2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bonus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Giro</a:t>
                      </a:r>
                      <a:r>
                        <a:rPr lang="en-US" sz="2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&amp; Tabungan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431390"/>
              </p:ext>
            </p:extLst>
          </p:nvPr>
        </p:nvGraphicFramePr>
        <p:xfrm>
          <a:off x="646111" y="1233380"/>
          <a:ext cx="10943377" cy="5623560"/>
        </p:xfrm>
        <a:graphic>
          <a:graphicData uri="http://schemas.openxmlformats.org/drawingml/2006/table">
            <a:tbl>
              <a:tblPr/>
              <a:tblGrid>
                <a:gridCol w="3398463"/>
                <a:gridCol w="4536704"/>
                <a:gridCol w="3008210"/>
              </a:tblGrid>
              <a:tr h="2748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Prinsip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Definisi</a:t>
                      </a:r>
                      <a:endParaRPr lang="en-US" sz="2800" b="0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Jenis</a:t>
                      </a:r>
                      <a:endParaRPr lang="en-US" sz="2800" b="0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42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II.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Mudharabah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Nasabah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pemilik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modal (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shahibul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maal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)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bekerjasama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dengan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bank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pengelola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(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mudharib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)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untuk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memperoleh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keuntungan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yang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dibagi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sesuai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kesepakatan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di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awal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45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Mudharabah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Mutlaqah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-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Penggunaan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dana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tidak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dibatasi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tempat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,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tujuan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,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dan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jenis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usaha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Tabungan, Deposito / Investasi umum, obligasi,sukuk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69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Mudharobah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Muqayyadah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-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Penggunaan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dana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dibatasi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tempat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,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tujuan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dan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jenis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usaha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: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- Executing,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dana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kelolaan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,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risiko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di bank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Investasi khusus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6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- Channeling,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risiko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di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nasabah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,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pencatatannya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off balance sheet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Investasi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khusus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PRODUK PENGHIMPUNAN DANA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76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55008"/>
            <a:ext cx="9404723" cy="1400530"/>
          </a:xfrm>
        </p:spPr>
        <p:txBody>
          <a:bodyPr/>
          <a:lstStyle/>
          <a:p>
            <a:pPr algn="ctr"/>
            <a:r>
              <a:rPr lang="en-US" dirty="0" err="1" smtClean="0"/>
              <a:t>Perbandingan</a:t>
            </a:r>
            <a:r>
              <a:rPr lang="en-US" dirty="0" smtClean="0"/>
              <a:t> Tabungan</a:t>
            </a:r>
            <a:br>
              <a:rPr lang="en-US" dirty="0" smtClean="0"/>
            </a:br>
            <a:r>
              <a:rPr lang="en-US" dirty="0" err="1" smtClean="0"/>
              <a:t>Wadiah</a:t>
            </a:r>
            <a:r>
              <a:rPr lang="en-US" dirty="0" smtClean="0"/>
              <a:t> vs </a:t>
            </a:r>
            <a:r>
              <a:rPr lang="en-US" dirty="0" err="1" smtClean="0"/>
              <a:t>Mudharabah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602874"/>
              </p:ext>
            </p:extLst>
          </p:nvPr>
        </p:nvGraphicFramePr>
        <p:xfrm>
          <a:off x="2509281" y="1868064"/>
          <a:ext cx="7868093" cy="1318260"/>
        </p:xfrm>
        <a:graphic>
          <a:graphicData uri="http://schemas.openxmlformats.org/drawingml/2006/table">
            <a:tbl>
              <a:tblPr/>
              <a:tblGrid>
                <a:gridCol w="2136506"/>
                <a:gridCol w="5731587"/>
              </a:tblGrid>
              <a:tr h="3413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Prinsip</a:t>
                      </a:r>
                      <a:endParaRPr lang="en-US" sz="2800" b="0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Jenis</a:t>
                      </a:r>
                      <a:r>
                        <a:rPr lang="en-US" sz="28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8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Produk</a:t>
                      </a:r>
                      <a:endParaRPr lang="en-US" sz="2800" b="0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3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Wadiah</a:t>
                      </a:r>
                      <a:endParaRPr lang="en-US" sz="2800" b="0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Giro &amp; Tabungan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3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Mudharabah</a:t>
                      </a:r>
                      <a:endParaRPr lang="en-US" sz="2800" b="0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Tabungan &amp; </a:t>
                      </a:r>
                      <a:r>
                        <a:rPr lang="en-US" sz="28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Deposito</a:t>
                      </a:r>
                      <a:endParaRPr lang="en-US" sz="2800" b="0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062745"/>
              </p:ext>
            </p:extLst>
          </p:nvPr>
        </p:nvGraphicFramePr>
        <p:xfrm>
          <a:off x="446568" y="3530009"/>
          <a:ext cx="11355572" cy="2684780"/>
        </p:xfrm>
        <a:graphic>
          <a:graphicData uri="http://schemas.openxmlformats.org/drawingml/2006/table">
            <a:tbl>
              <a:tblPr/>
              <a:tblGrid>
                <a:gridCol w="659113"/>
                <a:gridCol w="1958506"/>
                <a:gridCol w="5254072"/>
                <a:gridCol w="3483881"/>
              </a:tblGrid>
              <a:tr h="353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No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Keterangan</a:t>
                      </a:r>
                      <a:endParaRPr lang="en-US" sz="2800" b="0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Tabungan </a:t>
                      </a:r>
                      <a:r>
                        <a:rPr lang="en-US" sz="28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Wadiah</a:t>
                      </a:r>
                      <a:endParaRPr lang="en-US" sz="2800" b="0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Tabungan </a:t>
                      </a:r>
                      <a:r>
                        <a:rPr lang="en-US" sz="2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Mudharabah</a:t>
                      </a:r>
                      <a:endParaRPr lang="en-US" sz="2600" b="0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Sifat Dana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Titipan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Investasi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65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Penarikan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Dapat dilakukan setiap saat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Hanya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dapat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dilakukan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pada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periode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tertentu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Insentif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Bonus (jika ada)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Bagi Hasil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9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Pengembalian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Modal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Dijamin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dikembalikan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100%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Tidak</a:t>
                      </a:r>
                      <a:r>
                        <a:rPr lang="en-US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Dijamin</a:t>
                      </a:r>
                      <a:r>
                        <a:rPr lang="en-US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dikembalikan</a:t>
                      </a:r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100%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058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508" y="197538"/>
            <a:ext cx="9404723" cy="801924"/>
          </a:xfrm>
        </p:spPr>
        <p:txBody>
          <a:bodyPr/>
          <a:lstStyle/>
          <a:p>
            <a:pPr algn="ctr"/>
            <a:r>
              <a:rPr lang="en-US" sz="4000" dirty="0" smtClean="0"/>
              <a:t>PRODUK PENYALURAN DANA</a:t>
            </a:r>
            <a:br>
              <a:rPr lang="en-US" sz="4000" dirty="0" smtClean="0"/>
            </a:br>
            <a:r>
              <a:rPr lang="en-US" sz="3200" dirty="0" smtClean="0"/>
              <a:t>(</a:t>
            </a:r>
            <a:r>
              <a:rPr lang="en-US" sz="3200" dirty="0" err="1" smtClean="0"/>
              <a:t>Pembiayaan</a:t>
            </a:r>
            <a:r>
              <a:rPr lang="en-US" sz="3200" dirty="0" smtClean="0"/>
              <a:t>)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767788"/>
              </p:ext>
            </p:extLst>
          </p:nvPr>
        </p:nvGraphicFramePr>
        <p:xfrm>
          <a:off x="1360967" y="1318438"/>
          <a:ext cx="9867013" cy="5422515"/>
        </p:xfrm>
        <a:graphic>
          <a:graphicData uri="http://schemas.openxmlformats.org/drawingml/2006/table">
            <a:tbl>
              <a:tblPr/>
              <a:tblGrid>
                <a:gridCol w="2247111"/>
                <a:gridCol w="5119358"/>
                <a:gridCol w="2500544"/>
              </a:tblGrid>
              <a:tr h="39243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charset="0"/>
                        </a:rPr>
                        <a:t>POLA BAGI HASIL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2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Prinsip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Definisi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Jenis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432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8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I.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Mudharabah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Muqayyadah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Kerjasama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antara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bank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sebagai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pemilik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dana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(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shahibul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maal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)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dan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nasabah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sebagai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pengelola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(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mudharib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).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Kedua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belah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pihak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sepakat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membagi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keuntungan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dan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risiko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sesuai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dg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kontribusinya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Modal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lkerja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,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proyek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,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ekspor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,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surat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berharga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94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II.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Musyarakah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Investasi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yang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melibatkan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kerjasama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pihakpihak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yang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memiliki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dana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dan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keahlian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dimana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pihak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yang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berkongsi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sepakat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untuk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membagi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keuntungan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dan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risiko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sesuai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dengan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kontribusinya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Modal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kerja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,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proyek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,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ekspor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,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penyertaan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6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8830"/>
              </p:ext>
            </p:extLst>
          </p:nvPr>
        </p:nvGraphicFramePr>
        <p:xfrm>
          <a:off x="808075" y="1084522"/>
          <a:ext cx="9781953" cy="5648960"/>
        </p:xfrm>
        <a:graphic>
          <a:graphicData uri="http://schemas.openxmlformats.org/drawingml/2006/table">
            <a:tbl>
              <a:tblPr/>
              <a:tblGrid>
                <a:gridCol w="2905865"/>
                <a:gridCol w="3902644"/>
                <a:gridCol w="2973444"/>
              </a:tblGrid>
              <a:tr h="432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Keterangan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Musyarakah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Mudharabah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39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Sumber</a:t>
                      </a:r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investasi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Semua mitra usaha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Shahibul</a:t>
                      </a:r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Maal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39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Partisipasi</a:t>
                      </a:r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Manajemen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Semua</a:t>
                      </a:r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mitra</a:t>
                      </a:r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usaha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Mudharib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Pembagian</a:t>
                      </a:r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Risiko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Semua mitra usaha sebatas bagian investasinya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Shahibul</a:t>
                      </a:r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Maal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39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Kewajiban</a:t>
                      </a:r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Pemilik</a:t>
                      </a:r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Modal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Tidak terbatas atau sebatas modal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Sebatas</a:t>
                      </a:r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Modal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39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Status </a:t>
                      </a:r>
                      <a:r>
                        <a:rPr lang="en-US" sz="2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Kepemilikan</a:t>
                      </a:r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Asset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Milik bersama semua mitra usaha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Milik</a:t>
                      </a:r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Shahibul</a:t>
                      </a:r>
                      <a:r>
                        <a:rPr lang="en-US" sz="2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Maal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39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Bentuk</a:t>
                      </a:r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Penyertaan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Dana </a:t>
                      </a:r>
                      <a:r>
                        <a:rPr lang="en-US" sz="2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dan</a:t>
                      </a:r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barang</a:t>
                      </a:r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investasi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Dana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282598"/>
            <a:ext cx="9404723" cy="908249"/>
          </a:xfrm>
        </p:spPr>
        <p:txBody>
          <a:bodyPr/>
          <a:lstStyle/>
          <a:p>
            <a:pPr algn="ctr"/>
            <a:r>
              <a:rPr lang="en-US" sz="3200" dirty="0" err="1" smtClean="0"/>
              <a:t>Perbandingan</a:t>
            </a:r>
            <a:r>
              <a:rPr lang="en-US" sz="3200" dirty="0" smtClean="0"/>
              <a:t> </a:t>
            </a:r>
            <a:r>
              <a:rPr lang="en-US" sz="3200" dirty="0" err="1" smtClean="0"/>
              <a:t>Musyarakah</a:t>
            </a:r>
            <a:r>
              <a:rPr lang="en-US" sz="3200" dirty="0" smtClean="0"/>
              <a:t> vs </a:t>
            </a:r>
            <a:r>
              <a:rPr lang="en-US" sz="3200" dirty="0" err="1" smtClean="0"/>
              <a:t>Mudharabah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5042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662347"/>
              </p:ext>
            </p:extLst>
          </p:nvPr>
        </p:nvGraphicFramePr>
        <p:xfrm>
          <a:off x="1318436" y="1363213"/>
          <a:ext cx="10037135" cy="5290480"/>
        </p:xfrm>
        <a:graphic>
          <a:graphicData uri="http://schemas.openxmlformats.org/drawingml/2006/table">
            <a:tbl>
              <a:tblPr/>
              <a:tblGrid>
                <a:gridCol w="2345757"/>
                <a:gridCol w="6100794"/>
                <a:gridCol w="1590584"/>
              </a:tblGrid>
              <a:tr h="14739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charset="0"/>
                        </a:rPr>
                        <a:t>POLA NON BAGI HASIL</a:t>
                      </a:r>
                    </a:p>
                  </a:txBody>
                  <a:tcPr marL="10489" marR="10489" marT="10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55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Prinsip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0489" marR="10489" marT="104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Definisi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0489" marR="10489" marT="104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Jenis</a:t>
                      </a:r>
                    </a:p>
                  </a:txBody>
                  <a:tcPr marL="10489" marR="10489" marT="104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91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1.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Pola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Jual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Beli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0489" marR="10489" marT="104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0489" marR="10489" marT="10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0489" marR="10489" marT="104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35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1.1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Murabahah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0489" marR="10489" marT="10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Jual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beli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barang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pada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harga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asal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dengan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tambahan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keuntungan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yang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disepakati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.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Pembeli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membayar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kewajibannya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secara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tangguh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.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Sifat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one shot deal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dan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tidak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tepat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untuk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pembiayaan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modal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kerja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(Deferred payment sale)</a:t>
                      </a:r>
                    </a:p>
                  </a:txBody>
                  <a:tcPr marL="10489" marR="10489" marT="10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Ekspor pengadaan barang investasi / aneka barang</a:t>
                      </a:r>
                    </a:p>
                  </a:txBody>
                  <a:tcPr marL="10489" marR="10489" marT="10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1795">
                <a:tc>
                  <a:txBody>
                    <a:bodyPr/>
                    <a:lstStyle/>
                    <a:p>
                      <a:pPr algn="l" fontAlgn="ctr"/>
                      <a:r>
                        <a:rPr lang="hu-HU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1.2. </a:t>
                      </a:r>
                      <a:r>
                        <a:rPr lang="hu-HU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Salam</a:t>
                      </a:r>
                      <a:endParaRPr lang="hu-HU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0489" marR="10489" marT="10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Pembelian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barang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yang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diserahkan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dikemudian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hari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sementara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pembayaran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dilakukan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dimuka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.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Barang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yang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dipesan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harus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jelas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spesifikasinya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(quality, quantity, delivery) - (In front sale)</a:t>
                      </a:r>
                    </a:p>
                  </a:txBody>
                  <a:tcPr marL="10489" marR="10489" marT="10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Produk agribisnis / sejenisnya</a:t>
                      </a:r>
                    </a:p>
                  </a:txBody>
                  <a:tcPr marL="10489" marR="10489" marT="10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4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1.3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Istishna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0489" marR="10489" marT="10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Kontrak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penjualan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antara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pembeli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dan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pembuat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barang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.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Dalam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kontrak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ini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pembuat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barang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menerima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pesanan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dari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pembeli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.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Pembuat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barang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lalu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membuat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/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membeli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menurut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spesifikasi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yang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telah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disepakati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dan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menyerahkannya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kepada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pembeli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.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Kedua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belah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pihak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sepakat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atas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harga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dan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sistem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pembayaran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. (Purchase by order)</a:t>
                      </a:r>
                    </a:p>
                  </a:txBody>
                  <a:tcPr marL="10489" marR="10489" marT="10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Manufaktur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,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konstruksi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0489" marR="10489" marT="10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1624302" y="197538"/>
            <a:ext cx="9404723" cy="8019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smtClean="0"/>
              <a:t>PRODUK PENYALURAN DANA</a:t>
            </a:r>
            <a:br>
              <a:rPr lang="en-US" sz="4000" smtClean="0"/>
            </a:br>
            <a:r>
              <a:rPr lang="en-US" sz="3200" smtClean="0"/>
              <a:t>(</a:t>
            </a:r>
            <a:r>
              <a:rPr lang="en-US" sz="3200" dirty="0" err="1" smtClean="0"/>
              <a:t>Pembiayaan</a:t>
            </a:r>
            <a:r>
              <a:rPr lang="en-US" sz="3200" dirty="0" smtClean="0"/>
              <a:t>)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37425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40926"/>
              </p:ext>
            </p:extLst>
          </p:nvPr>
        </p:nvGraphicFramePr>
        <p:xfrm>
          <a:off x="1063255" y="1828800"/>
          <a:ext cx="9739424" cy="3636704"/>
        </p:xfrm>
        <a:graphic>
          <a:graphicData uri="http://schemas.openxmlformats.org/drawingml/2006/table">
            <a:tbl>
              <a:tblPr/>
              <a:tblGrid>
                <a:gridCol w="2749746"/>
                <a:gridCol w="5446271"/>
                <a:gridCol w="1543407"/>
              </a:tblGrid>
              <a:tr h="31266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charset="0"/>
                        </a:rPr>
                        <a:t>POLA NON BAGI HASIL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2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Prinsip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Definisi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Jenis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66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2.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Pola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Sewa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0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2.1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Ijarah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Akad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pemindahan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hak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guna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atas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barang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/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jasa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,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melalui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pembayaran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upah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sewa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,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tanpa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diikuti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dg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pemindahan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kepemilikan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atas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barang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itu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sendiri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. (Operational lease)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Sewa beli, akuisisi asset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0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2.2.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Ijarah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Muntahiyyah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bittamlik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Akad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sewa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yang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diakhiri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dengan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pilihan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bagi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penyewa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untuk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membeli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barang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tsb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pada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akhir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periode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(Financial lease with purchase option)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4333"/>
          </a:xfrm>
        </p:spPr>
        <p:txBody>
          <a:bodyPr/>
          <a:lstStyle/>
          <a:p>
            <a:pPr algn="ctr"/>
            <a:r>
              <a:rPr lang="en-US" dirty="0" smtClean="0"/>
              <a:t>PRODUK PEMBIAYAAN DANA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5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57105"/>
          </a:xfrm>
        </p:spPr>
        <p:txBody>
          <a:bodyPr/>
          <a:lstStyle/>
          <a:p>
            <a:pPr algn="ctr"/>
            <a:r>
              <a:rPr lang="en-US" smtClean="0"/>
              <a:t>ALUR OPERASI BANK SYARIAH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016" y="1658679"/>
            <a:ext cx="8526633" cy="4866979"/>
          </a:xfrm>
        </p:spPr>
      </p:pic>
    </p:spTree>
    <p:extLst>
      <p:ext uri="{BB962C8B-B14F-4D97-AF65-F5344CB8AC3E}">
        <p14:creationId xmlns:p14="http://schemas.microsoft.com/office/powerpoint/2010/main" val="177538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9917"/>
          </a:xfrm>
        </p:spPr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Bank </a:t>
            </a:r>
            <a:r>
              <a:rPr lang="en-US" dirty="0" err="1" smtClean="0"/>
              <a:t>Syariah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62635"/>
            <a:ext cx="8946541" cy="488576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3200" dirty="0" err="1" smtClean="0"/>
              <a:t>Sesuai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fungsi</a:t>
            </a:r>
            <a:r>
              <a:rPr lang="en-US" sz="3200" dirty="0" smtClean="0"/>
              <a:t> bank </a:t>
            </a:r>
            <a:r>
              <a:rPr lang="en-US" sz="3200" dirty="0" err="1" smtClean="0"/>
              <a:t>pada</a:t>
            </a:r>
            <a:r>
              <a:rPr lang="en-US" sz="3200" dirty="0" smtClean="0"/>
              <a:t> </a:t>
            </a:r>
            <a:r>
              <a:rPr lang="en-US" sz="3200" dirty="0" err="1" smtClean="0"/>
              <a:t>umumnya</a:t>
            </a:r>
            <a:r>
              <a:rPr lang="en-US" sz="3200" dirty="0" smtClean="0"/>
              <a:t> </a:t>
            </a:r>
            <a:r>
              <a:rPr lang="en-US" sz="3200" dirty="0" err="1" smtClean="0"/>
              <a:t>yaitu</a:t>
            </a:r>
            <a:r>
              <a:rPr lang="en-US" sz="3200" dirty="0" smtClean="0"/>
              <a:t> </a:t>
            </a:r>
            <a:r>
              <a:rPr lang="en-US" sz="3200" dirty="0" err="1" smtClean="0"/>
              <a:t>sebagai</a:t>
            </a:r>
            <a:r>
              <a:rPr lang="en-US" sz="3200" dirty="0" smtClean="0"/>
              <a:t> </a:t>
            </a:r>
            <a:r>
              <a:rPr lang="en-US" sz="3200" dirty="0" err="1" smtClean="0"/>
              <a:t>Lembaga</a:t>
            </a:r>
            <a:r>
              <a:rPr lang="en-US" sz="3200" dirty="0" smtClean="0"/>
              <a:t> Intermediary (</a:t>
            </a:r>
            <a:r>
              <a:rPr lang="en-US" sz="3200" dirty="0" err="1" smtClean="0"/>
              <a:t>perantara</a:t>
            </a:r>
            <a:r>
              <a:rPr lang="en-US" sz="3200" dirty="0" smtClean="0"/>
              <a:t>) yang </a:t>
            </a:r>
            <a:r>
              <a:rPr lang="en-US" sz="3200" dirty="0" err="1" smtClean="0"/>
              <a:t>melaksanakan</a:t>
            </a:r>
            <a:r>
              <a:rPr lang="en-US" sz="3200" dirty="0" smtClean="0"/>
              <a:t> </a:t>
            </a:r>
            <a:r>
              <a:rPr lang="en-US" sz="3200" dirty="0" err="1" smtClean="0"/>
              <a:t>kegiatan</a:t>
            </a:r>
            <a:r>
              <a:rPr lang="en-US" sz="3200" dirty="0" smtClean="0"/>
              <a:t> </a:t>
            </a:r>
            <a:r>
              <a:rPr lang="en-US" sz="3200" dirty="0" err="1" smtClean="0"/>
              <a:t>menghimpun</a:t>
            </a:r>
            <a:r>
              <a:rPr lang="en-US" sz="3200" dirty="0" smtClean="0"/>
              <a:t> </a:t>
            </a:r>
            <a:r>
              <a:rPr lang="en-US" sz="3200" dirty="0" err="1" smtClean="0"/>
              <a:t>dana</a:t>
            </a:r>
            <a:r>
              <a:rPr lang="en-US" sz="3200" dirty="0" smtClean="0"/>
              <a:t> </a:t>
            </a:r>
            <a:r>
              <a:rPr lang="en-US" sz="3200" dirty="0" err="1" smtClean="0"/>
              <a:t>masyarakat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menyalurkannya</a:t>
            </a:r>
            <a:r>
              <a:rPr lang="en-US" sz="3200" dirty="0" smtClean="0"/>
              <a:t> </a:t>
            </a:r>
            <a:r>
              <a:rPr lang="en-US" sz="3200" dirty="0" err="1" smtClean="0"/>
              <a:t>kembali</a:t>
            </a:r>
            <a:r>
              <a:rPr lang="en-US" sz="3200" dirty="0" smtClean="0"/>
              <a:t> </a:t>
            </a:r>
            <a:r>
              <a:rPr lang="en-US" sz="3200" dirty="0" err="1" smtClean="0"/>
              <a:t>kepada</a:t>
            </a:r>
            <a:r>
              <a:rPr lang="en-US" sz="3200" dirty="0" smtClean="0"/>
              <a:t> </a:t>
            </a:r>
            <a:r>
              <a:rPr lang="en-US" sz="3200" dirty="0" err="1" smtClean="0"/>
              <a:t>masyarakat</a:t>
            </a:r>
            <a:r>
              <a:rPr lang="en-US" sz="3200" dirty="0" smtClean="0"/>
              <a:t>.</a:t>
            </a:r>
          </a:p>
          <a:p>
            <a:pPr marL="0" indent="0" algn="just">
              <a:buNone/>
            </a:pPr>
            <a:r>
              <a:rPr lang="en-US" sz="3200" dirty="0" err="1" smtClean="0"/>
              <a:t>Juga</a:t>
            </a:r>
            <a:r>
              <a:rPr lang="en-US" sz="3200" dirty="0" smtClean="0"/>
              <a:t> </a:t>
            </a:r>
            <a:r>
              <a:rPr lang="en-US" sz="3200" dirty="0" err="1" smtClean="0"/>
              <a:t>sebagai</a:t>
            </a:r>
            <a:r>
              <a:rPr lang="en-US" sz="3200" dirty="0" smtClean="0"/>
              <a:t> </a:t>
            </a:r>
            <a:r>
              <a:rPr lang="en-US" sz="3200" dirty="0" err="1" smtClean="0"/>
              <a:t>penyedia</a:t>
            </a:r>
            <a:r>
              <a:rPr lang="en-US" sz="3200" dirty="0" smtClean="0"/>
              <a:t> </a:t>
            </a:r>
            <a:r>
              <a:rPr lang="en-US" sz="3200" dirty="0" err="1" smtClean="0"/>
              <a:t>jasa</a:t>
            </a:r>
            <a:r>
              <a:rPr lang="en-US" sz="3200" dirty="0" smtClean="0"/>
              <a:t> </a:t>
            </a:r>
            <a:r>
              <a:rPr lang="en-US" sz="3200" dirty="0" err="1" smtClean="0"/>
              <a:t>keuangan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lalu</a:t>
            </a:r>
            <a:r>
              <a:rPr lang="en-US" sz="3200" dirty="0" smtClean="0"/>
              <a:t> </a:t>
            </a:r>
            <a:r>
              <a:rPr lang="en-US" sz="3200" dirty="0" err="1" smtClean="0"/>
              <a:t>lintas</a:t>
            </a:r>
            <a:r>
              <a:rPr lang="en-US" sz="3200" dirty="0" smtClean="0"/>
              <a:t> </a:t>
            </a:r>
            <a:r>
              <a:rPr lang="en-US" sz="3200" dirty="0" err="1" smtClean="0"/>
              <a:t>pembayaran</a:t>
            </a:r>
            <a:r>
              <a:rPr lang="en-US" sz="3200" dirty="0" smtClean="0"/>
              <a:t> </a:t>
            </a:r>
            <a:r>
              <a:rPr lang="en-US" sz="3200" dirty="0" err="1" smtClean="0"/>
              <a:t>seperti</a:t>
            </a:r>
            <a:r>
              <a:rPr lang="en-US" sz="3200" dirty="0" smtClean="0"/>
              <a:t> </a:t>
            </a:r>
            <a:r>
              <a:rPr lang="en-US" sz="3200" dirty="0" err="1" smtClean="0"/>
              <a:t>kliring</a:t>
            </a:r>
            <a:r>
              <a:rPr lang="en-US" sz="3200" dirty="0" smtClean="0"/>
              <a:t>, transfer, </a:t>
            </a:r>
            <a:r>
              <a:rPr lang="en-US" sz="3200" dirty="0" err="1" smtClean="0"/>
              <a:t>dll</a:t>
            </a:r>
            <a:r>
              <a:rPr lang="en-US" sz="3200" dirty="0" smtClean="0"/>
              <a:t> </a:t>
            </a:r>
            <a:r>
              <a:rPr lang="en-US" sz="3200" dirty="0" err="1" smtClean="0"/>
              <a:t>sepanjang</a:t>
            </a:r>
            <a:r>
              <a:rPr lang="en-US" sz="3200" dirty="0" smtClean="0"/>
              <a:t>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bertentangan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prinsip</a:t>
            </a:r>
            <a:r>
              <a:rPr lang="en-US" sz="3200" dirty="0" smtClean="0"/>
              <a:t> </a:t>
            </a:r>
            <a:r>
              <a:rPr lang="en-US" sz="3200" dirty="0" err="1" smtClean="0"/>
              <a:t>syariah</a:t>
            </a:r>
            <a:endParaRPr lang="en-US" sz="3200" dirty="0" smtClean="0"/>
          </a:p>
          <a:p>
            <a:pPr marL="0" indent="0" algn="just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168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Karakteristik</a:t>
            </a:r>
            <a:r>
              <a:rPr lang="en-US" dirty="0" smtClean="0"/>
              <a:t> Bank </a:t>
            </a:r>
            <a:r>
              <a:rPr lang="en-US" dirty="0" err="1" smtClean="0"/>
              <a:t>Syariah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Bank </a:t>
            </a:r>
            <a:r>
              <a:rPr lang="en-US" dirty="0" err="1" smtClean="0"/>
              <a:t>syariah</a:t>
            </a:r>
            <a:r>
              <a:rPr lang="en-US" dirty="0" smtClean="0"/>
              <a:t> </a:t>
            </a:r>
            <a:r>
              <a:rPr lang="en-US" dirty="0" err="1" smtClean="0"/>
              <a:t>beroperasi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(profit sharing)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operasional</a:t>
            </a:r>
            <a:r>
              <a:rPr lang="en-US" dirty="0" smtClean="0"/>
              <a:t> bank Islam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endParaRPr lang="en-US" dirty="0" smtClean="0"/>
          </a:p>
          <a:p>
            <a:r>
              <a:rPr lang="en-US" smtClean="0"/>
              <a:t>B</a:t>
            </a:r>
            <a:r>
              <a:rPr lang="en-US" smtClean="0"/>
              <a:t>ank </a:t>
            </a:r>
            <a:r>
              <a:rPr lang="en-US" dirty="0" err="1" smtClean="0"/>
              <a:t>syariah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azas</a:t>
            </a:r>
            <a:r>
              <a:rPr lang="en-US" dirty="0" smtClean="0"/>
              <a:t> yang </a:t>
            </a:r>
            <a:r>
              <a:rPr lang="en-US" dirty="0" err="1" smtClean="0"/>
              <a:t>mengacu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azas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syariah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Azas</a:t>
            </a:r>
            <a:r>
              <a:rPr lang="en-US" dirty="0" smtClean="0"/>
              <a:t> </a:t>
            </a:r>
            <a:r>
              <a:rPr lang="en-US" dirty="0" err="1" smtClean="0"/>
              <a:t>Kemitraan</a:t>
            </a:r>
            <a:endParaRPr lang="en-US" dirty="0" smtClean="0"/>
          </a:p>
          <a:p>
            <a:pPr lvl="1"/>
            <a:r>
              <a:rPr lang="en-US" dirty="0" err="1" smtClean="0"/>
              <a:t>Azas</a:t>
            </a:r>
            <a:r>
              <a:rPr lang="en-US" dirty="0" smtClean="0"/>
              <a:t> </a:t>
            </a:r>
            <a:r>
              <a:rPr lang="en-US" dirty="0" err="1" smtClean="0"/>
              <a:t>Keadilan</a:t>
            </a:r>
            <a:endParaRPr lang="en-US" dirty="0" smtClean="0"/>
          </a:p>
          <a:p>
            <a:pPr lvl="1"/>
            <a:r>
              <a:rPr lang="en-US" dirty="0" err="1" smtClean="0"/>
              <a:t>Azas</a:t>
            </a:r>
            <a:r>
              <a:rPr lang="en-US" dirty="0" smtClean="0"/>
              <a:t> </a:t>
            </a:r>
            <a:r>
              <a:rPr lang="en-US" dirty="0" err="1" smtClean="0"/>
              <a:t>Transparansi</a:t>
            </a:r>
            <a:endParaRPr lang="en-US" dirty="0" smtClean="0"/>
          </a:p>
          <a:p>
            <a:pPr lvl="1"/>
            <a:r>
              <a:rPr lang="en-US" dirty="0" err="1" smtClean="0"/>
              <a:t>Azas</a:t>
            </a:r>
            <a:r>
              <a:rPr lang="en-US" dirty="0" smtClean="0"/>
              <a:t> Universal</a:t>
            </a:r>
          </a:p>
          <a:p>
            <a:pPr lvl="1"/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perbankan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 </a:t>
            </a:r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</a:t>
            </a:r>
            <a:r>
              <a:rPr lang="en-US" dirty="0" err="1" smtClean="0"/>
              <a:t>islam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61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Azas</a:t>
            </a:r>
            <a:r>
              <a:rPr lang="en-US" dirty="0" smtClean="0"/>
              <a:t> </a:t>
            </a:r>
            <a:r>
              <a:rPr lang="en-US" dirty="0" err="1" smtClean="0"/>
              <a:t>Kemitraan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200" dirty="0" err="1" smtClean="0"/>
              <a:t>Posisi</a:t>
            </a:r>
            <a:r>
              <a:rPr lang="en-US" sz="3200" dirty="0" smtClean="0"/>
              <a:t> </a:t>
            </a:r>
            <a:r>
              <a:rPr lang="en-US" sz="3200" dirty="0" err="1" smtClean="0"/>
              <a:t>nasabah</a:t>
            </a:r>
            <a:r>
              <a:rPr lang="en-US" sz="3200" dirty="0" smtClean="0"/>
              <a:t> </a:t>
            </a:r>
            <a:r>
              <a:rPr lang="en-US" sz="3200" dirty="0" err="1" smtClean="0"/>
              <a:t>sebagai</a:t>
            </a:r>
            <a:r>
              <a:rPr lang="en-US" sz="3200" dirty="0" smtClean="0"/>
              <a:t> investor (</a:t>
            </a:r>
            <a:r>
              <a:rPr lang="en-US" sz="3200" dirty="0" err="1" smtClean="0"/>
              <a:t>penabung</a:t>
            </a:r>
            <a:r>
              <a:rPr lang="en-US" sz="3200" dirty="0" smtClean="0"/>
              <a:t>/</a:t>
            </a:r>
            <a:r>
              <a:rPr lang="en-US" sz="3200" dirty="0" err="1" smtClean="0"/>
              <a:t>penyimpan</a:t>
            </a:r>
            <a:r>
              <a:rPr lang="en-US" sz="3200" dirty="0" smtClean="0"/>
              <a:t> </a:t>
            </a:r>
            <a:r>
              <a:rPr lang="en-US" sz="3200" dirty="0" err="1" smtClean="0"/>
              <a:t>dana</a:t>
            </a:r>
            <a:r>
              <a:rPr lang="en-US" sz="3200" dirty="0" smtClean="0"/>
              <a:t>), </a:t>
            </a:r>
            <a:r>
              <a:rPr lang="en-US" sz="3200" dirty="0" err="1" smtClean="0"/>
              <a:t>pengguna</a:t>
            </a:r>
            <a:r>
              <a:rPr lang="en-US" sz="3200" dirty="0" smtClean="0"/>
              <a:t> </a:t>
            </a:r>
            <a:r>
              <a:rPr lang="en-US" sz="3200" dirty="0" err="1" smtClean="0"/>
              <a:t>dana</a:t>
            </a:r>
            <a:r>
              <a:rPr lang="en-US" sz="3200" dirty="0" smtClean="0"/>
              <a:t> </a:t>
            </a:r>
            <a:r>
              <a:rPr lang="en-US" sz="3200" dirty="0" err="1" smtClean="0"/>
              <a:t>serta</a:t>
            </a:r>
            <a:r>
              <a:rPr lang="en-US" sz="3200" dirty="0" smtClean="0"/>
              <a:t> bank </a:t>
            </a:r>
            <a:r>
              <a:rPr lang="en-US" sz="3200" dirty="0" err="1" smtClean="0"/>
              <a:t>sejajar</a:t>
            </a:r>
            <a:r>
              <a:rPr lang="en-US" sz="3200" dirty="0" smtClean="0"/>
              <a:t> </a:t>
            </a:r>
            <a:r>
              <a:rPr lang="en-US" sz="3200" dirty="0" err="1" smtClean="0"/>
              <a:t>sebagai</a:t>
            </a:r>
            <a:r>
              <a:rPr lang="en-US" sz="3200" dirty="0" smtClean="0"/>
              <a:t> </a:t>
            </a:r>
            <a:r>
              <a:rPr lang="en-US" sz="3200" dirty="0" err="1" smtClean="0"/>
              <a:t>mitra</a:t>
            </a:r>
            <a:r>
              <a:rPr lang="en-US" sz="3200" dirty="0" smtClean="0"/>
              <a:t> </a:t>
            </a:r>
            <a:r>
              <a:rPr lang="en-US" sz="3200" dirty="0" err="1" smtClean="0"/>
              <a:t>usaha</a:t>
            </a:r>
            <a:r>
              <a:rPr lang="en-US" sz="3200" dirty="0" smtClean="0"/>
              <a:t> yang </a:t>
            </a:r>
            <a:r>
              <a:rPr lang="en-US" sz="3200" dirty="0" err="1" smtClean="0"/>
              <a:t>saling</a:t>
            </a:r>
            <a:r>
              <a:rPr lang="en-US" sz="3200" dirty="0" smtClean="0"/>
              <a:t> </a:t>
            </a:r>
            <a:r>
              <a:rPr lang="en-US" sz="3200" dirty="0" err="1" smtClean="0"/>
              <a:t>bersinergi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memperoleh</a:t>
            </a:r>
            <a:r>
              <a:rPr lang="en-US" sz="3200" dirty="0" smtClean="0"/>
              <a:t> </a:t>
            </a:r>
            <a:r>
              <a:rPr lang="en-US" sz="3200" dirty="0" err="1" smtClean="0"/>
              <a:t>keuntungan</a:t>
            </a:r>
            <a:r>
              <a:rPr lang="en-US" sz="3200" dirty="0" smtClean="0"/>
              <a:t>. </a:t>
            </a:r>
            <a:r>
              <a:rPr lang="en-US" sz="3200" dirty="0" err="1" smtClean="0"/>
              <a:t>Semua</a:t>
            </a:r>
            <a:r>
              <a:rPr lang="en-US" sz="3200" dirty="0" smtClean="0"/>
              <a:t> </a:t>
            </a:r>
            <a:r>
              <a:rPr lang="en-US" sz="3200" dirty="0" err="1" smtClean="0"/>
              <a:t>memiliki</a:t>
            </a:r>
            <a:r>
              <a:rPr lang="en-US" sz="3200" dirty="0" smtClean="0"/>
              <a:t> </a:t>
            </a:r>
            <a:r>
              <a:rPr lang="en-US" sz="3200" dirty="0" err="1" smtClean="0"/>
              <a:t>hak</a:t>
            </a:r>
            <a:r>
              <a:rPr lang="en-US" sz="3200" dirty="0" smtClean="0"/>
              <a:t>, </a:t>
            </a:r>
            <a:r>
              <a:rPr lang="en-US" sz="3200" dirty="0" err="1" smtClean="0"/>
              <a:t>kewajiban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beban</a:t>
            </a:r>
            <a:r>
              <a:rPr lang="en-US" sz="3200" dirty="0" smtClean="0"/>
              <a:t> </a:t>
            </a:r>
            <a:r>
              <a:rPr lang="en-US" sz="3200" dirty="0" err="1" smtClean="0"/>
              <a:t>atas</a:t>
            </a:r>
            <a:r>
              <a:rPr lang="en-US" sz="3200" dirty="0" smtClean="0"/>
              <a:t> </a:t>
            </a:r>
            <a:r>
              <a:rPr lang="en-US" sz="3200" dirty="0" err="1" smtClean="0"/>
              <a:t>risiko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keuntungan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berimbang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saling</a:t>
            </a:r>
            <a:r>
              <a:rPr lang="en-US" sz="3200" dirty="0" smtClean="0"/>
              <a:t> </a:t>
            </a:r>
            <a:r>
              <a:rPr lang="en-US" sz="3200" dirty="0" err="1" smtClean="0"/>
              <a:t>menguntungkan</a:t>
            </a:r>
            <a:r>
              <a:rPr lang="en-US" sz="3200" dirty="0" smtClean="0"/>
              <a:t> 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253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95568"/>
            <a:ext cx="9404723" cy="1400530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Azas</a:t>
            </a:r>
            <a:r>
              <a:rPr lang="en-US" dirty="0" smtClean="0"/>
              <a:t> </a:t>
            </a:r>
            <a:r>
              <a:rPr lang="en-US" dirty="0" err="1" smtClean="0"/>
              <a:t>Keadilan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38568"/>
            <a:ext cx="8946541" cy="419548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dirty="0" err="1" smtClean="0"/>
              <a:t>Penetapan</a:t>
            </a:r>
            <a:r>
              <a:rPr lang="en-US" sz="3200" dirty="0" smtClean="0"/>
              <a:t> </a:t>
            </a:r>
            <a:r>
              <a:rPr lang="en-US" sz="3200" dirty="0" err="1" smtClean="0"/>
              <a:t>imbalan</a:t>
            </a:r>
            <a:r>
              <a:rPr lang="en-US" sz="3200" dirty="0" smtClean="0"/>
              <a:t> </a:t>
            </a:r>
            <a:r>
              <a:rPr lang="en-US" sz="3200" dirty="0" err="1" smtClean="0"/>
              <a:t>atas</a:t>
            </a:r>
            <a:r>
              <a:rPr lang="en-US" sz="3200" dirty="0" smtClean="0"/>
              <a:t> </a:t>
            </a:r>
            <a:r>
              <a:rPr lang="en-US" sz="3200" dirty="0" err="1" smtClean="0"/>
              <a:t>dasar</a:t>
            </a:r>
            <a:r>
              <a:rPr lang="en-US" sz="3200" dirty="0" smtClean="0"/>
              <a:t> </a:t>
            </a:r>
            <a:r>
              <a:rPr lang="en-US" sz="3200" dirty="0" err="1" smtClean="0"/>
              <a:t>bagi</a:t>
            </a:r>
            <a:r>
              <a:rPr lang="en-US" sz="3200" dirty="0" smtClean="0"/>
              <a:t> </a:t>
            </a:r>
            <a:r>
              <a:rPr lang="en-US" sz="3200" dirty="0" err="1" smtClean="0"/>
              <a:t>hasil</a:t>
            </a:r>
            <a:r>
              <a:rPr lang="en-US" sz="3200" dirty="0" smtClean="0"/>
              <a:t> </a:t>
            </a:r>
            <a:r>
              <a:rPr lang="en-US" sz="3200" dirty="0" err="1" smtClean="0"/>
              <a:t>keuntungan</a:t>
            </a:r>
            <a:r>
              <a:rPr lang="en-US" sz="3200" dirty="0" smtClean="0"/>
              <a:t> (Profit Sharing) </a:t>
            </a:r>
            <a:r>
              <a:rPr lang="en-US" sz="3200" dirty="0" err="1" smtClean="0"/>
              <a:t>dilakukan</a:t>
            </a:r>
            <a:r>
              <a:rPr lang="en-US" sz="3200" dirty="0" smtClean="0"/>
              <a:t> </a:t>
            </a:r>
            <a:r>
              <a:rPr lang="en-US" sz="3200" dirty="0" err="1" smtClean="0"/>
              <a:t>atas</a:t>
            </a:r>
            <a:r>
              <a:rPr lang="en-US" sz="3200" dirty="0" smtClean="0"/>
              <a:t> </a:t>
            </a:r>
            <a:r>
              <a:rPr lang="en-US" sz="3200" dirty="0" err="1" smtClean="0"/>
              <a:t>kesepakatan</a:t>
            </a:r>
            <a:r>
              <a:rPr lang="en-US" sz="3200" dirty="0" smtClean="0"/>
              <a:t> </a:t>
            </a:r>
            <a:r>
              <a:rPr lang="en-US" sz="3200" dirty="0" err="1" smtClean="0"/>
              <a:t>bersama</a:t>
            </a:r>
            <a:r>
              <a:rPr lang="en-US" sz="3200" dirty="0" smtClean="0"/>
              <a:t> </a:t>
            </a:r>
            <a:r>
              <a:rPr lang="en-US" sz="3200" dirty="0" err="1" smtClean="0"/>
              <a:t>antara</a:t>
            </a:r>
            <a:r>
              <a:rPr lang="en-US" sz="3200" dirty="0" smtClean="0"/>
              <a:t> bank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nasabah</a:t>
            </a:r>
            <a:r>
              <a:rPr lang="en-US" sz="3200" dirty="0" smtClean="0"/>
              <a:t>.</a:t>
            </a:r>
          </a:p>
          <a:p>
            <a:pPr marL="0" indent="0" algn="just">
              <a:buNone/>
            </a:pPr>
            <a:r>
              <a:rPr lang="en-US" sz="3200" dirty="0" err="1" smtClean="0"/>
              <a:t>Keuntungan</a:t>
            </a:r>
            <a:r>
              <a:rPr lang="en-US" sz="3200" dirty="0" smtClean="0"/>
              <a:t> </a:t>
            </a:r>
            <a:r>
              <a:rPr lang="en-US" sz="3200" dirty="0" err="1" smtClean="0"/>
              <a:t>dibagi</a:t>
            </a:r>
            <a:r>
              <a:rPr lang="en-US" sz="3200" dirty="0" smtClean="0"/>
              <a:t> </a:t>
            </a:r>
            <a:r>
              <a:rPr lang="en-US" sz="3200" dirty="0" err="1" smtClean="0"/>
              <a:t>atas</a:t>
            </a:r>
            <a:r>
              <a:rPr lang="en-US" sz="3200" dirty="0" smtClean="0"/>
              <a:t> </a:t>
            </a:r>
            <a:r>
              <a:rPr lang="en-US" sz="3200" dirty="0" err="1" smtClean="0"/>
              <a:t>dasar</a:t>
            </a:r>
            <a:r>
              <a:rPr lang="en-US" sz="3200" dirty="0" smtClean="0"/>
              <a:t> </a:t>
            </a:r>
            <a:r>
              <a:rPr lang="en-US" sz="3200" dirty="0" err="1" smtClean="0"/>
              <a:t>kondisi</a:t>
            </a:r>
            <a:r>
              <a:rPr lang="en-US" sz="3200" dirty="0" smtClean="0"/>
              <a:t> </a:t>
            </a:r>
            <a:r>
              <a:rPr lang="en-US" sz="3200" dirty="0" err="1" smtClean="0"/>
              <a:t>riil</a:t>
            </a:r>
            <a:r>
              <a:rPr lang="en-US" sz="3200" dirty="0" smtClean="0"/>
              <a:t> </a:t>
            </a:r>
            <a:r>
              <a:rPr lang="en-US" sz="3200" dirty="0" err="1" smtClean="0"/>
              <a:t>sesuai</a:t>
            </a:r>
            <a:r>
              <a:rPr lang="en-US" sz="3200" dirty="0" smtClean="0"/>
              <a:t> </a:t>
            </a:r>
            <a:r>
              <a:rPr lang="en-US" sz="3200" dirty="0" err="1" smtClean="0"/>
              <a:t>kontribusi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risiko</a:t>
            </a:r>
            <a:r>
              <a:rPr lang="en-US" sz="3200" dirty="0" smtClean="0"/>
              <a:t> </a:t>
            </a:r>
            <a:r>
              <a:rPr lang="en-US" sz="3200" dirty="0" err="1" smtClean="0"/>
              <a:t>masing-masing</a:t>
            </a:r>
            <a:r>
              <a:rPr lang="en-US" sz="3200" dirty="0" smtClean="0"/>
              <a:t> </a:t>
            </a:r>
            <a:r>
              <a:rPr lang="en-US" sz="3200" dirty="0" err="1" smtClean="0"/>
              <a:t>pihak</a:t>
            </a:r>
            <a:r>
              <a:rPr lang="en-US" sz="3200" dirty="0" smtClean="0"/>
              <a:t>. Bank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boleh</a:t>
            </a:r>
            <a:r>
              <a:rPr lang="en-US" sz="3200" dirty="0" smtClean="0"/>
              <a:t> </a:t>
            </a:r>
            <a:r>
              <a:rPr lang="en-US" sz="3200" dirty="0" err="1" smtClean="0"/>
              <a:t>mendzalimi</a:t>
            </a:r>
            <a:r>
              <a:rPr lang="en-US" sz="3200" dirty="0" smtClean="0"/>
              <a:t> </a:t>
            </a:r>
            <a:r>
              <a:rPr lang="en-US" sz="3200" dirty="0" err="1" smtClean="0"/>
              <a:t>nasabah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menetapkan</a:t>
            </a:r>
            <a:r>
              <a:rPr lang="en-US" sz="3200" dirty="0" smtClean="0"/>
              <a:t> </a:t>
            </a:r>
            <a:r>
              <a:rPr lang="en-US" sz="3200" dirty="0" err="1" smtClean="0"/>
              <a:t>besaran</a:t>
            </a:r>
            <a:r>
              <a:rPr lang="en-US" sz="3200" dirty="0" smtClean="0"/>
              <a:t> ratio </a:t>
            </a:r>
            <a:r>
              <a:rPr lang="en-US" sz="3200" dirty="0" err="1" smtClean="0"/>
              <a:t>bagi</a:t>
            </a:r>
            <a:r>
              <a:rPr lang="en-US" sz="3200" dirty="0" smtClean="0"/>
              <a:t> </a:t>
            </a:r>
            <a:r>
              <a:rPr lang="en-US" sz="3200" dirty="0" err="1" smtClean="0"/>
              <a:t>hasil</a:t>
            </a:r>
            <a:r>
              <a:rPr lang="en-US" sz="3200" dirty="0" smtClean="0"/>
              <a:t> (</a:t>
            </a:r>
            <a:r>
              <a:rPr lang="en-US" sz="3200" dirty="0" err="1" smtClean="0"/>
              <a:t>nisbah</a:t>
            </a:r>
            <a:r>
              <a:rPr lang="en-US" sz="3200" dirty="0" smtClean="0"/>
              <a:t>) </a:t>
            </a:r>
            <a:r>
              <a:rPr lang="en-US" sz="3200" dirty="0" err="1" smtClean="0"/>
              <a:t>secara</a:t>
            </a:r>
            <a:r>
              <a:rPr lang="en-US" sz="3200" dirty="0" smtClean="0"/>
              <a:t> </a:t>
            </a:r>
            <a:r>
              <a:rPr lang="en-US" sz="3200" dirty="0" err="1" smtClean="0"/>
              <a:t>sepihak</a:t>
            </a:r>
            <a:r>
              <a:rPr lang="en-US" sz="3200" dirty="0" smtClean="0"/>
              <a:t>, </a:t>
            </a:r>
            <a:r>
              <a:rPr lang="en-US" sz="3200" dirty="0" err="1" smtClean="0"/>
              <a:t>demikian</a:t>
            </a:r>
            <a:r>
              <a:rPr lang="en-US" sz="3200" dirty="0" smtClean="0"/>
              <a:t> pula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nasabah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714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Azas</a:t>
            </a:r>
            <a:r>
              <a:rPr lang="en-US" dirty="0" smtClean="0"/>
              <a:t> </a:t>
            </a:r>
            <a:r>
              <a:rPr lang="en-US" dirty="0" err="1" smtClean="0"/>
              <a:t>Transparansi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/>
              <a:t>Bank </a:t>
            </a:r>
            <a:r>
              <a:rPr lang="en-US" sz="3200" dirty="0" err="1" smtClean="0"/>
              <a:t>akan</a:t>
            </a:r>
            <a:r>
              <a:rPr lang="en-US" sz="3200" dirty="0" smtClean="0"/>
              <a:t> </a:t>
            </a:r>
            <a:r>
              <a:rPr lang="en-US" sz="3200" dirty="0" err="1" smtClean="0"/>
              <a:t>memberikan</a:t>
            </a:r>
            <a:r>
              <a:rPr lang="en-US" sz="3200" dirty="0" smtClean="0"/>
              <a:t> </a:t>
            </a:r>
            <a:r>
              <a:rPr lang="en-US" sz="3200" dirty="0" err="1" smtClean="0"/>
              <a:t>informasi</a:t>
            </a:r>
            <a:r>
              <a:rPr lang="en-US" sz="3200" dirty="0" smtClean="0"/>
              <a:t> </a:t>
            </a:r>
            <a:r>
              <a:rPr lang="en-US" sz="3200" dirty="0" err="1" smtClean="0"/>
              <a:t>laporan</a:t>
            </a:r>
            <a:r>
              <a:rPr lang="en-US" sz="3200" dirty="0" smtClean="0"/>
              <a:t> </a:t>
            </a:r>
            <a:r>
              <a:rPr lang="en-US" sz="3200" dirty="0" err="1" smtClean="0"/>
              <a:t>keuangan</a:t>
            </a:r>
            <a:r>
              <a:rPr lang="en-US" sz="3200" dirty="0" smtClean="0"/>
              <a:t> </a:t>
            </a:r>
            <a:r>
              <a:rPr lang="en-US" sz="3200" dirty="0" err="1" smtClean="0"/>
              <a:t>secara</a:t>
            </a:r>
            <a:r>
              <a:rPr lang="en-US" sz="3200" dirty="0" smtClean="0"/>
              <a:t> </a:t>
            </a:r>
            <a:r>
              <a:rPr lang="en-US" sz="3200" dirty="0" err="1" smtClean="0"/>
              <a:t>terbuka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berkesinambungan</a:t>
            </a:r>
            <a:r>
              <a:rPr lang="en-US" sz="3200" dirty="0" smtClean="0"/>
              <a:t> agar </a:t>
            </a:r>
            <a:r>
              <a:rPr lang="en-US" sz="3200" dirty="0" err="1" smtClean="0"/>
              <a:t>nasabah</a:t>
            </a:r>
            <a:r>
              <a:rPr lang="en-US" sz="3200" dirty="0" smtClean="0"/>
              <a:t> investor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mengetahui</a:t>
            </a:r>
            <a:r>
              <a:rPr lang="en-US" sz="3200" dirty="0" smtClean="0"/>
              <a:t> </a:t>
            </a:r>
            <a:r>
              <a:rPr lang="en-US" sz="3200" dirty="0" err="1" smtClean="0"/>
              <a:t>kondisi</a:t>
            </a:r>
            <a:r>
              <a:rPr lang="en-US" sz="3200" dirty="0" smtClean="0"/>
              <a:t> </a:t>
            </a:r>
            <a:r>
              <a:rPr lang="en-US" sz="3200" dirty="0" err="1" smtClean="0"/>
              <a:t>dananya</a:t>
            </a:r>
            <a:r>
              <a:rPr lang="en-US" sz="3200" dirty="0" smtClean="0"/>
              <a:t>. Bank </a:t>
            </a:r>
            <a:r>
              <a:rPr lang="en-US" sz="3200" dirty="0" err="1" smtClean="0"/>
              <a:t>sangat</a:t>
            </a:r>
            <a:r>
              <a:rPr lang="en-US" sz="3200" dirty="0" smtClean="0"/>
              <a:t> </a:t>
            </a:r>
            <a:r>
              <a:rPr lang="en-US" sz="3200" dirty="0" err="1" smtClean="0"/>
              <a:t>memegang</a:t>
            </a:r>
            <a:r>
              <a:rPr lang="en-US" sz="3200" dirty="0" smtClean="0"/>
              <a:t> </a:t>
            </a:r>
            <a:r>
              <a:rPr lang="en-US" sz="3200" dirty="0" err="1" smtClean="0"/>
              <a:t>prinsip</a:t>
            </a:r>
            <a:r>
              <a:rPr lang="en-US" sz="3200" dirty="0" smtClean="0"/>
              <a:t> </a:t>
            </a:r>
            <a:r>
              <a:rPr lang="en-US" sz="3200" dirty="0" err="1" smtClean="0"/>
              <a:t>keterbukaan</a:t>
            </a:r>
            <a:r>
              <a:rPr lang="en-US" sz="3200" dirty="0" smtClean="0"/>
              <a:t> </a:t>
            </a:r>
            <a:r>
              <a:rPr lang="en-US" sz="3200" dirty="0" err="1" smtClean="0"/>
              <a:t>antara</a:t>
            </a:r>
            <a:r>
              <a:rPr lang="en-US" sz="3200" dirty="0" smtClean="0"/>
              <a:t> bank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nasabah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penetapan</a:t>
            </a:r>
            <a:r>
              <a:rPr lang="en-US" sz="3200" dirty="0" smtClean="0"/>
              <a:t> </a:t>
            </a:r>
            <a:r>
              <a:rPr lang="en-US" sz="3200" dirty="0" err="1" smtClean="0"/>
              <a:t>besaran</a:t>
            </a:r>
            <a:r>
              <a:rPr lang="en-US" sz="3200" dirty="0" smtClean="0"/>
              <a:t> ratio </a:t>
            </a:r>
            <a:r>
              <a:rPr lang="en-US" sz="3200" dirty="0" err="1" smtClean="0"/>
              <a:t>bagi</a:t>
            </a:r>
            <a:r>
              <a:rPr lang="en-US" sz="3200" dirty="0" smtClean="0"/>
              <a:t> </a:t>
            </a:r>
            <a:r>
              <a:rPr lang="en-US" sz="3200" dirty="0" err="1" smtClean="0"/>
              <a:t>hasil</a:t>
            </a:r>
            <a:r>
              <a:rPr lang="en-US" sz="3200" dirty="0" smtClean="0"/>
              <a:t> (</a:t>
            </a:r>
            <a:r>
              <a:rPr lang="en-US" sz="3200" dirty="0" err="1" smtClean="0"/>
              <a:t>nisbah</a:t>
            </a:r>
            <a:r>
              <a:rPr lang="en-US" sz="3200" dirty="0" smtClean="0"/>
              <a:t>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403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Azas</a:t>
            </a:r>
            <a:r>
              <a:rPr lang="en-US" dirty="0" smtClean="0"/>
              <a:t> </a:t>
            </a:r>
            <a:r>
              <a:rPr lang="en-US" dirty="0" err="1" smtClean="0"/>
              <a:t>Universalitas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95450"/>
            <a:ext cx="8946541" cy="4552949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Bank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menjalankan</a:t>
            </a:r>
            <a:r>
              <a:rPr lang="en-US" sz="3200" dirty="0" smtClean="0"/>
              <a:t> </a:t>
            </a:r>
            <a:r>
              <a:rPr lang="en-US" sz="3200" dirty="0" err="1" smtClean="0"/>
              <a:t>opersionalnya</a:t>
            </a:r>
            <a:r>
              <a:rPr lang="en-US" sz="3200" dirty="0" smtClean="0"/>
              <a:t>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membedakan</a:t>
            </a:r>
            <a:r>
              <a:rPr lang="en-US" sz="3200" dirty="0" smtClean="0"/>
              <a:t> </a:t>
            </a:r>
            <a:r>
              <a:rPr lang="en-US" sz="3200" dirty="0" err="1" smtClean="0"/>
              <a:t>suku</a:t>
            </a:r>
            <a:r>
              <a:rPr lang="en-US" sz="3200" dirty="0" smtClean="0"/>
              <a:t>, agama, </a:t>
            </a:r>
            <a:r>
              <a:rPr lang="en-US" sz="3200" dirty="0" err="1" smtClean="0"/>
              <a:t>ras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golongan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masyarakat</a:t>
            </a:r>
            <a:r>
              <a:rPr lang="en-US" sz="3200" dirty="0" smtClean="0"/>
              <a:t>. Hal </a:t>
            </a:r>
            <a:r>
              <a:rPr lang="en-US" sz="3200" dirty="0" err="1" smtClean="0"/>
              <a:t>ini</a:t>
            </a:r>
            <a:r>
              <a:rPr lang="en-US" sz="3200" dirty="0" smtClean="0"/>
              <a:t> </a:t>
            </a:r>
            <a:r>
              <a:rPr lang="en-US" sz="3200" dirty="0" err="1" smtClean="0"/>
              <a:t>sesuai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prinsip</a:t>
            </a:r>
            <a:r>
              <a:rPr lang="en-US" sz="3200" dirty="0" smtClean="0"/>
              <a:t> </a:t>
            </a:r>
            <a:r>
              <a:rPr lang="en-US" sz="3200" dirty="0" err="1" smtClean="0"/>
              <a:t>islam</a:t>
            </a:r>
            <a:r>
              <a:rPr lang="en-US" sz="3200" dirty="0" smtClean="0"/>
              <a:t> </a:t>
            </a:r>
            <a:r>
              <a:rPr lang="en-US" sz="3200" dirty="0" err="1" smtClean="0"/>
              <a:t>sebagai</a:t>
            </a:r>
            <a:r>
              <a:rPr lang="en-US" sz="3200" dirty="0" smtClean="0"/>
              <a:t> “</a:t>
            </a:r>
            <a:r>
              <a:rPr lang="en-US" sz="3200" dirty="0" err="1" smtClean="0"/>
              <a:t>rahmatan</a:t>
            </a:r>
            <a:r>
              <a:rPr lang="en-US" sz="3200" dirty="0" smtClean="0"/>
              <a:t> </a:t>
            </a:r>
            <a:r>
              <a:rPr lang="en-US" sz="3200" dirty="0" err="1" smtClean="0"/>
              <a:t>lil</a:t>
            </a:r>
            <a:r>
              <a:rPr lang="en-US" sz="3200" dirty="0" smtClean="0"/>
              <a:t> </a:t>
            </a:r>
            <a:r>
              <a:rPr lang="en-US" sz="3200" dirty="0" err="1" smtClean="0"/>
              <a:t>alamin</a:t>
            </a:r>
            <a:r>
              <a:rPr lang="en-US" sz="3200" dirty="0" smtClean="0"/>
              <a:t>” (</a:t>
            </a:r>
            <a:r>
              <a:rPr lang="en-US" sz="3200" dirty="0" err="1" smtClean="0"/>
              <a:t>memberi</a:t>
            </a:r>
            <a:r>
              <a:rPr lang="en-US" sz="3200" dirty="0" smtClean="0"/>
              <a:t> </a:t>
            </a:r>
            <a:r>
              <a:rPr lang="en-US" sz="3200" dirty="0" err="1" smtClean="0"/>
              <a:t>rahmat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</a:t>
            </a:r>
            <a:r>
              <a:rPr lang="en-US" sz="3200" dirty="0" err="1" smtClean="0"/>
              <a:t>seluruh</a:t>
            </a:r>
            <a:r>
              <a:rPr lang="en-US" sz="3200" dirty="0" smtClean="0"/>
              <a:t> </a:t>
            </a:r>
            <a:r>
              <a:rPr lang="en-US" sz="3200" dirty="0" err="1" smtClean="0"/>
              <a:t>penghuni</a:t>
            </a:r>
            <a:r>
              <a:rPr lang="en-US" sz="3200" dirty="0" smtClean="0"/>
              <a:t> </a:t>
            </a:r>
            <a:r>
              <a:rPr lang="en-US" sz="3200" dirty="0" err="1" smtClean="0"/>
              <a:t>alam</a:t>
            </a:r>
            <a:r>
              <a:rPr lang="en-US" sz="3200" dirty="0" smtClean="0"/>
              <a:t>).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demikian</a:t>
            </a:r>
            <a:r>
              <a:rPr lang="en-US" sz="3200" dirty="0" smtClean="0"/>
              <a:t> </a:t>
            </a:r>
            <a:r>
              <a:rPr lang="en-US" sz="3200" dirty="0" err="1" smtClean="0"/>
              <a:t>siapapun</a:t>
            </a:r>
            <a:r>
              <a:rPr lang="en-US" sz="3200" dirty="0" smtClean="0"/>
              <a:t> </a:t>
            </a:r>
            <a:r>
              <a:rPr lang="en-US" sz="3200" dirty="0" err="1" smtClean="0"/>
              <a:t>dia</a:t>
            </a:r>
            <a:r>
              <a:rPr lang="en-US" sz="3200" dirty="0" smtClean="0"/>
              <a:t> </a:t>
            </a:r>
            <a:r>
              <a:rPr lang="en-US" sz="3200" dirty="0" err="1" smtClean="0"/>
              <a:t>akan</a:t>
            </a:r>
            <a:r>
              <a:rPr lang="en-US" sz="3200" dirty="0" smtClean="0"/>
              <a:t> </a:t>
            </a:r>
            <a:r>
              <a:rPr lang="en-US" sz="3200" dirty="0" err="1" smtClean="0"/>
              <a:t>mendapatkan</a:t>
            </a:r>
            <a:r>
              <a:rPr lang="en-US" sz="3200" dirty="0" smtClean="0"/>
              <a:t> </a:t>
            </a:r>
            <a:r>
              <a:rPr lang="en-US" sz="3200" dirty="0" err="1" smtClean="0"/>
              <a:t>hak</a:t>
            </a:r>
            <a:r>
              <a:rPr lang="en-US" sz="3200" dirty="0" smtClean="0"/>
              <a:t> </a:t>
            </a:r>
            <a:r>
              <a:rPr lang="en-US" sz="3200" dirty="0" err="1" smtClean="0"/>
              <a:t>pelayanan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sama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bank </a:t>
            </a:r>
            <a:r>
              <a:rPr lang="en-US" sz="3200" dirty="0" err="1" smtClean="0"/>
              <a:t>syariah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263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212389" cy="842682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</a:t>
            </a:r>
            <a:r>
              <a:rPr lang="en-US" dirty="0" err="1" smtClean="0"/>
              <a:t>islam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62418"/>
            <a:ext cx="8946541" cy="419548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200" dirty="0" err="1" smtClean="0"/>
              <a:t>Kegiatan</a:t>
            </a:r>
            <a:r>
              <a:rPr lang="en-US" sz="3200" dirty="0" smtClean="0"/>
              <a:t> bank </a:t>
            </a:r>
            <a:r>
              <a:rPr lang="en-US" sz="3200" dirty="0" err="1" smtClean="0"/>
              <a:t>syariah</a:t>
            </a:r>
            <a:r>
              <a:rPr lang="en-US" sz="3200" dirty="0" smtClean="0"/>
              <a:t> </a:t>
            </a:r>
            <a:r>
              <a:rPr lang="en-US" sz="3200" dirty="0" err="1" smtClean="0"/>
              <a:t>merupakan</a:t>
            </a:r>
            <a:r>
              <a:rPr lang="en-US" sz="3200" dirty="0" smtClean="0"/>
              <a:t> </a:t>
            </a:r>
            <a:r>
              <a:rPr lang="en-US" sz="3200" dirty="0" err="1" smtClean="0"/>
              <a:t>implementasi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prinsip</a:t>
            </a:r>
            <a:r>
              <a:rPr lang="en-US" sz="3200" dirty="0" smtClean="0"/>
              <a:t> </a:t>
            </a:r>
            <a:r>
              <a:rPr lang="en-US" sz="3200" dirty="0" err="1" smtClean="0"/>
              <a:t>ekonomi</a:t>
            </a:r>
            <a:r>
              <a:rPr lang="en-US" sz="3200" dirty="0" smtClean="0"/>
              <a:t> </a:t>
            </a:r>
            <a:r>
              <a:rPr lang="en-US" sz="3200" dirty="0" err="1" smtClean="0"/>
              <a:t>islam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karakteristik</a:t>
            </a:r>
            <a:r>
              <a:rPr lang="en-US" sz="3200" dirty="0" smtClean="0"/>
              <a:t> </a:t>
            </a:r>
            <a:r>
              <a:rPr lang="en-US" sz="3200" dirty="0" err="1" smtClean="0"/>
              <a:t>yaitu</a:t>
            </a:r>
            <a:r>
              <a:rPr lang="en-US" sz="3200" dirty="0" smtClean="0"/>
              <a:t> </a:t>
            </a:r>
            <a:r>
              <a:rPr lang="en-US" sz="3200" dirty="0" err="1" smtClean="0"/>
              <a:t>antara</a:t>
            </a:r>
            <a:r>
              <a:rPr lang="en-US" sz="3200" dirty="0" smtClean="0"/>
              <a:t> lain :</a:t>
            </a:r>
          </a:p>
          <a:p>
            <a:pPr lvl="1" algn="just"/>
            <a:r>
              <a:rPr lang="en-US" sz="3200" dirty="0" err="1" smtClean="0"/>
              <a:t>Pelarangan</a:t>
            </a:r>
            <a:r>
              <a:rPr lang="en-US" sz="3200" dirty="0" smtClean="0"/>
              <a:t> </a:t>
            </a:r>
            <a:r>
              <a:rPr lang="en-US" sz="3200" dirty="0" err="1" smtClean="0"/>
              <a:t>riba</a:t>
            </a:r>
            <a:r>
              <a:rPr lang="en-US" sz="3200" dirty="0" smtClean="0"/>
              <a:t> </a:t>
            </a:r>
          </a:p>
          <a:p>
            <a:pPr lvl="1" algn="just"/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mengenal</a:t>
            </a:r>
            <a:r>
              <a:rPr lang="en-US" sz="3200" dirty="0" smtClean="0"/>
              <a:t> </a:t>
            </a:r>
            <a:r>
              <a:rPr lang="en-US" sz="3200" dirty="0" err="1" smtClean="0"/>
              <a:t>konsep</a:t>
            </a:r>
            <a:r>
              <a:rPr lang="en-US" sz="3200" dirty="0" smtClean="0"/>
              <a:t> </a:t>
            </a:r>
            <a:r>
              <a:rPr lang="en-US" sz="3200" dirty="0" err="1" smtClean="0"/>
              <a:t>nilai</a:t>
            </a:r>
            <a:r>
              <a:rPr lang="en-US" sz="3200" dirty="0" smtClean="0"/>
              <a:t> </a:t>
            </a:r>
            <a:r>
              <a:rPr lang="en-US" sz="3200" dirty="0" err="1" smtClean="0"/>
              <a:t>waktu</a:t>
            </a:r>
            <a:r>
              <a:rPr lang="en-US" sz="3200" dirty="0" smtClean="0"/>
              <a:t> </a:t>
            </a:r>
            <a:r>
              <a:rPr lang="en-US" sz="3200" dirty="0" err="1" smtClean="0"/>
              <a:t>uang</a:t>
            </a:r>
            <a:r>
              <a:rPr lang="en-US" sz="3200" dirty="0" smtClean="0"/>
              <a:t> (time value of money)</a:t>
            </a:r>
          </a:p>
          <a:p>
            <a:pPr lvl="1" algn="just"/>
            <a:r>
              <a:rPr lang="en-US" sz="3200" dirty="0" err="1" smtClean="0"/>
              <a:t>Konsep</a:t>
            </a:r>
            <a:r>
              <a:rPr lang="en-US" sz="3200" dirty="0" smtClean="0"/>
              <a:t> </a:t>
            </a:r>
            <a:r>
              <a:rPr lang="en-US" sz="3200" dirty="0" err="1" smtClean="0"/>
              <a:t>uang</a:t>
            </a:r>
            <a:r>
              <a:rPr lang="en-US" sz="3200" dirty="0" smtClean="0"/>
              <a:t> </a:t>
            </a:r>
            <a:r>
              <a:rPr lang="en-US" sz="3200" dirty="0" err="1" smtClean="0"/>
              <a:t>sebagai</a:t>
            </a:r>
            <a:r>
              <a:rPr lang="en-US" sz="3200" dirty="0" smtClean="0"/>
              <a:t> </a:t>
            </a:r>
            <a:r>
              <a:rPr lang="en-US" sz="3200" dirty="0" err="1" smtClean="0"/>
              <a:t>alat</a:t>
            </a:r>
            <a:r>
              <a:rPr lang="en-US" sz="3200" dirty="0" smtClean="0"/>
              <a:t> </a:t>
            </a:r>
            <a:r>
              <a:rPr lang="en-US" sz="3200" dirty="0" err="1" smtClean="0"/>
              <a:t>tukar</a:t>
            </a:r>
            <a:r>
              <a:rPr lang="en-US" sz="3200" dirty="0" smtClean="0"/>
              <a:t>, </a:t>
            </a:r>
            <a:r>
              <a:rPr lang="en-US" sz="3200" dirty="0" err="1" smtClean="0"/>
              <a:t>bukan</a:t>
            </a:r>
            <a:r>
              <a:rPr lang="en-US" sz="3200" dirty="0" smtClean="0"/>
              <a:t> </a:t>
            </a:r>
            <a:r>
              <a:rPr lang="en-US" sz="3200" dirty="0" err="1" smtClean="0"/>
              <a:t>sebagai</a:t>
            </a:r>
            <a:r>
              <a:rPr lang="en-US" sz="3200" dirty="0" smtClean="0"/>
              <a:t> </a:t>
            </a:r>
            <a:r>
              <a:rPr lang="en-US" sz="3200" dirty="0" err="1" smtClean="0"/>
              <a:t>komoditas</a:t>
            </a:r>
            <a:endParaRPr lang="en-US" sz="3200" dirty="0" smtClean="0"/>
          </a:p>
          <a:p>
            <a:pPr lvl="1" algn="just"/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diperkenankan</a:t>
            </a:r>
            <a:r>
              <a:rPr lang="en-US" sz="3200" dirty="0" smtClean="0"/>
              <a:t> </a:t>
            </a:r>
            <a:r>
              <a:rPr lang="en-US" sz="3200" dirty="0" err="1" smtClean="0"/>
              <a:t>melakukan</a:t>
            </a:r>
            <a:r>
              <a:rPr lang="en-US" sz="3200" dirty="0" smtClean="0"/>
              <a:t> </a:t>
            </a:r>
            <a:r>
              <a:rPr lang="en-US" sz="3200" dirty="0" err="1" smtClean="0"/>
              <a:t>kegiatan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bersifat</a:t>
            </a:r>
            <a:r>
              <a:rPr lang="en-US" sz="3200" dirty="0" smtClean="0"/>
              <a:t> </a:t>
            </a:r>
            <a:r>
              <a:rPr lang="en-US" sz="3200" dirty="0" err="1" smtClean="0"/>
              <a:t>spekulatif</a:t>
            </a:r>
            <a:endParaRPr lang="en-US" sz="32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9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3647"/>
            <a:ext cx="9404723" cy="750440"/>
          </a:xfrm>
        </p:spPr>
        <p:txBody>
          <a:bodyPr/>
          <a:lstStyle/>
          <a:p>
            <a:pPr algn="ctr"/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Muamalah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510902"/>
              </p:ext>
            </p:extLst>
          </p:nvPr>
        </p:nvGraphicFramePr>
        <p:xfrm>
          <a:off x="1560510" y="1043671"/>
          <a:ext cx="8947149" cy="544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/>
                <a:gridCol w="2982383"/>
                <a:gridCol w="29823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Penghimpunan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Dana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Penyaluran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Dana  (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Pembiayaan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Jasa-jasa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Perbankan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Wadiah</a:t>
                      </a:r>
                      <a:r>
                        <a:rPr lang="en-US" sz="2400" dirty="0" smtClean="0"/>
                        <a:t> 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Giro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Tabungan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400" baseline="0" dirty="0" err="1" smtClean="0"/>
                        <a:t>Investasi</a:t>
                      </a:r>
                      <a:r>
                        <a:rPr lang="en-US" sz="2400" baseline="0" dirty="0" smtClean="0"/>
                        <a:t> 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Mudharabah</a:t>
                      </a:r>
                      <a:endParaRPr lang="en-US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    a. </a:t>
                      </a:r>
                      <a:r>
                        <a:rPr lang="en-US" baseline="0" dirty="0" err="1" smtClean="0"/>
                        <a:t>Mutlaqah</a:t>
                      </a:r>
                      <a:endParaRPr lang="en-US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    b. </a:t>
                      </a:r>
                      <a:r>
                        <a:rPr lang="en-US" baseline="0" dirty="0" err="1" smtClean="0"/>
                        <a:t>Muqayyadah</a:t>
                      </a:r>
                      <a:endParaRPr lang="en-US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- </a:t>
                      </a:r>
                      <a:r>
                        <a:rPr lang="en-US" baseline="0" dirty="0" err="1" smtClean="0"/>
                        <a:t>Musyarakah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id-ID" sz="2000" i="1" dirty="0" err="1" smtClean="0"/>
                        <a:t>Qardh</a:t>
                      </a:r>
                      <a:endParaRPr lang="id-ID" sz="2000" i="1" dirty="0" smtClean="0"/>
                    </a:p>
                    <a:p>
                      <a:pPr eaLnBrk="1" hangingPunct="1"/>
                      <a:r>
                        <a:rPr lang="id-ID" sz="2000" i="1" dirty="0" smtClean="0"/>
                        <a:t>Hawalah/</a:t>
                      </a:r>
                      <a:r>
                        <a:rPr lang="id-ID" sz="2000" i="1" dirty="0" err="1" smtClean="0"/>
                        <a:t>Hiwalah</a:t>
                      </a:r>
                      <a:endParaRPr lang="id-ID" sz="2000" i="1" dirty="0" smtClean="0"/>
                    </a:p>
                    <a:p>
                      <a:pPr eaLnBrk="1" hangingPunct="1"/>
                      <a:r>
                        <a:rPr lang="id-ID" sz="2000" i="1" dirty="0" smtClean="0"/>
                        <a:t>Wakalah</a:t>
                      </a:r>
                    </a:p>
                    <a:p>
                      <a:pPr eaLnBrk="1" hangingPunct="1"/>
                      <a:r>
                        <a:rPr lang="id-ID" sz="2000" i="1" dirty="0" err="1" smtClean="0"/>
                        <a:t>Wadiah</a:t>
                      </a:r>
                      <a:r>
                        <a:rPr lang="id-ID" sz="2000" i="1" dirty="0" smtClean="0"/>
                        <a:t> amanah, Ijarah</a:t>
                      </a:r>
                    </a:p>
                  </a:txBody>
                  <a:tcPr/>
                </a:tc>
              </a:tr>
              <a:tr h="1538504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Mudharabah</a:t>
                      </a:r>
                      <a:r>
                        <a:rPr lang="en-US" sz="2400" dirty="0" smtClean="0"/>
                        <a:t> 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Tabungan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Deposito</a:t>
                      </a:r>
                      <a:endParaRPr lang="en-US" dirty="0" smtClean="0"/>
                    </a:p>
                    <a:p>
                      <a:pPr marL="0" indent="0">
                        <a:buFontTx/>
                        <a:buNone/>
                      </a:pP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400" dirty="0" err="1" smtClean="0"/>
                        <a:t>Jual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Beli</a:t>
                      </a:r>
                      <a:r>
                        <a:rPr lang="en-US" sz="2400" smtClean="0"/>
                        <a:t> :</a:t>
                      </a:r>
                      <a:endParaRPr lang="en-US" sz="24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Murabahah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Salam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Istihsa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id-ID" sz="2000" i="1" dirty="0" err="1" smtClean="0"/>
                        <a:t>Sharf</a:t>
                      </a:r>
                      <a:endParaRPr lang="id-ID" sz="2000" i="1" dirty="0" smtClean="0"/>
                    </a:p>
                    <a:p>
                      <a:pPr eaLnBrk="1" hangingPunct="1"/>
                      <a:r>
                        <a:rPr lang="id-ID" sz="2000" i="1" dirty="0" err="1" smtClean="0"/>
                        <a:t>Rahn</a:t>
                      </a:r>
                      <a:endParaRPr lang="id-ID" sz="2000" i="1" dirty="0" smtClean="0"/>
                    </a:p>
                    <a:p>
                      <a:pPr eaLnBrk="1" hangingPunct="1"/>
                      <a:r>
                        <a:rPr lang="id-ID" sz="2000" i="1" dirty="0" smtClean="0"/>
                        <a:t>Kafalah</a:t>
                      </a:r>
                    </a:p>
                    <a:p>
                      <a:pPr eaLnBrk="1" hangingPunct="1"/>
                      <a:r>
                        <a:rPr lang="id-ID" sz="2000" i="1" dirty="0" err="1" smtClean="0"/>
                        <a:t>Qardh</a:t>
                      </a:r>
                      <a:r>
                        <a:rPr lang="id-ID" sz="2000" i="1" dirty="0" smtClean="0"/>
                        <a:t> </a:t>
                      </a:r>
                      <a:r>
                        <a:rPr lang="id-ID" sz="2000" i="1" dirty="0" err="1" smtClean="0"/>
                        <a:t>al</a:t>
                      </a:r>
                      <a:r>
                        <a:rPr lang="id-ID" sz="2000" i="1" dirty="0" smtClean="0"/>
                        <a:t> hasan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400" dirty="0" err="1" smtClean="0"/>
                        <a:t>Sewa</a:t>
                      </a:r>
                      <a:r>
                        <a:rPr lang="en-US" sz="2400" dirty="0" smtClean="0"/>
                        <a:t> 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Ijarah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Ijarah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Muntahiyyah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6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1796</TotalTime>
  <Words>976</Words>
  <Application>Microsoft Macintosh PowerPoint</Application>
  <PresentationFormat>Widescreen</PresentationFormat>
  <Paragraphs>178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Century Gothic</vt:lpstr>
      <vt:lpstr>Wingdings 3</vt:lpstr>
      <vt:lpstr>Arial</vt:lpstr>
      <vt:lpstr>Ion</vt:lpstr>
      <vt:lpstr>Sistem Operasional Bank Syariah</vt:lpstr>
      <vt:lpstr>Fungsi Bank Syariah</vt:lpstr>
      <vt:lpstr>Karakteristik Bank Syariah</vt:lpstr>
      <vt:lpstr>1. Azas Kemitraan</vt:lpstr>
      <vt:lpstr>2. Azas Keadilan</vt:lpstr>
      <vt:lpstr>3. Azas Transparansi </vt:lpstr>
      <vt:lpstr>4. Azas Universalitas</vt:lpstr>
      <vt:lpstr>5. Implementasi prinsip ekonomi islam</vt:lpstr>
      <vt:lpstr>Transaksi Muamalah </vt:lpstr>
      <vt:lpstr>PRODUK PENGHIMPUNAN DANA</vt:lpstr>
      <vt:lpstr>PRODUK PENGHIMPUNAN DANA</vt:lpstr>
      <vt:lpstr>Perbandingan Tabungan Wadiah vs Mudharabah</vt:lpstr>
      <vt:lpstr>PRODUK PENYALURAN DANA (Pembiayaan) </vt:lpstr>
      <vt:lpstr>Perbandingan Musyarakah vs Mudharabah</vt:lpstr>
      <vt:lpstr>PowerPoint Presentation</vt:lpstr>
      <vt:lpstr>PRODUK PEMBIAYAAN DANA </vt:lpstr>
      <vt:lpstr>ALUR OPERASI BANK SYARIAH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Ops Bank Syariah</dc:title>
  <dc:creator>Microsoft Office User</dc:creator>
  <cp:lastModifiedBy>Microsoft Office User</cp:lastModifiedBy>
  <cp:revision>53</cp:revision>
  <dcterms:created xsi:type="dcterms:W3CDTF">2020-10-06T14:49:33Z</dcterms:created>
  <dcterms:modified xsi:type="dcterms:W3CDTF">2021-07-16T08:03:05Z</dcterms:modified>
</cp:coreProperties>
</file>