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273" r:id="rId3"/>
    <p:sldId id="274" r:id="rId4"/>
    <p:sldId id="276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72" r:id="rId13"/>
    <p:sldId id="265" r:id="rId14"/>
    <p:sldId id="270" r:id="rId15"/>
    <p:sldId id="266" r:id="rId16"/>
    <p:sldId id="267" r:id="rId17"/>
    <p:sldId id="268" r:id="rId18"/>
    <p:sldId id="275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3721"/>
  </p:normalViewPr>
  <p:slideViewPr>
    <p:cSldViewPr snapToGrid="0" snapToObjects="1">
      <p:cViewPr>
        <p:scale>
          <a:sx n="67" d="100"/>
          <a:sy n="67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A282E-CF0C-A441-85C7-62D6557C9634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6E73B-6D9A-4746-9EF6-51224932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4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CF56872D-4CE4-41B8-A187-A55D9748B4AD}" type="slidenum">
              <a:rPr lang="en-US" smtClean="0">
                <a:latin typeface="Arial" pitchFamily="34" charset="0"/>
              </a:rPr>
              <a:pPr defTabSz="947738"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6000" cy="3430587"/>
          </a:xfrm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82" y="4343095"/>
            <a:ext cx="5030437" cy="4116231"/>
          </a:xfrm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45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7738"/>
            <a:fld id="{CF56872D-4CE4-41B8-A187-A55D9748B4AD}" type="slidenum">
              <a:rPr lang="en-US" smtClean="0">
                <a:latin typeface="Arial" pitchFamily="34" charset="0"/>
              </a:rPr>
              <a:pPr defTabSz="947738"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6000" cy="3430587"/>
          </a:xfrm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82" y="4343095"/>
            <a:ext cx="5030437" cy="4116231"/>
          </a:xfrm>
          <a:noFill/>
          <a:ln/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03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A385-88CA-BA46-BF3F-F35A272D553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85CD-480F-B34A-8E5C-43575DFE0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9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A385-88CA-BA46-BF3F-F35A272D553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85CD-480F-B34A-8E5C-43575DFE0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6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A385-88CA-BA46-BF3F-F35A272D553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85CD-480F-B34A-8E5C-43575DFE0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60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A385-88CA-BA46-BF3F-F35A272D553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85CD-480F-B34A-8E5C-43575DFE06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310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A385-88CA-BA46-BF3F-F35A272D553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85CD-480F-B34A-8E5C-43575DFE0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72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A385-88CA-BA46-BF3F-F35A272D553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85CD-480F-B34A-8E5C-43575DFE0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03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A385-88CA-BA46-BF3F-F35A272D553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85CD-480F-B34A-8E5C-43575DFE0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40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A385-88CA-BA46-BF3F-F35A272D553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85CD-480F-B34A-8E5C-43575DFE0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32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A385-88CA-BA46-BF3F-F35A272D553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85CD-480F-B34A-8E5C-43575DFE0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A385-88CA-BA46-BF3F-F35A272D553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85CD-480F-B34A-8E5C-43575DFE0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A385-88CA-BA46-BF3F-F35A272D553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85CD-480F-B34A-8E5C-43575DFE0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0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A385-88CA-BA46-BF3F-F35A272D553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85CD-480F-B34A-8E5C-43575DFE0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7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A385-88CA-BA46-BF3F-F35A272D553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85CD-480F-B34A-8E5C-43575DFE0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1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A385-88CA-BA46-BF3F-F35A272D553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85CD-480F-B34A-8E5C-43575DFE0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A385-88CA-BA46-BF3F-F35A272D553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85CD-480F-B34A-8E5C-43575DFE0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A385-88CA-BA46-BF3F-F35A272D553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85CD-480F-B34A-8E5C-43575DFE0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4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A385-88CA-BA46-BF3F-F35A272D553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85CD-480F-B34A-8E5C-43575DFE0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4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DFA385-88CA-BA46-BF3F-F35A272D5538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185CD-480F-B34A-8E5C-43575DFE0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2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Penghimpunan</a:t>
            </a:r>
            <a:r>
              <a:rPr lang="en-US" dirty="0" smtClean="0"/>
              <a:t> Dana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 – JENIS WADIAH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1201271" y="2008095"/>
            <a:ext cx="3783105" cy="4625787"/>
          </a:xfr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u="sng" dirty="0" err="1" smtClean="0"/>
              <a:t>Wadiah</a:t>
            </a:r>
            <a:r>
              <a:rPr lang="en-US" sz="2800" b="1" u="sng" dirty="0" smtClean="0"/>
              <a:t> </a:t>
            </a:r>
            <a:r>
              <a:rPr lang="en-US" sz="2800" b="1" u="sng" dirty="0" err="1" smtClean="0"/>
              <a:t>Yad</a:t>
            </a:r>
            <a:r>
              <a:rPr lang="en-US" sz="2800" b="1" u="sng" dirty="0" smtClean="0"/>
              <a:t> al </a:t>
            </a:r>
            <a:r>
              <a:rPr lang="en-US" sz="2800" b="1" u="sng" dirty="0" err="1" smtClean="0"/>
              <a:t>Amanah</a:t>
            </a:r>
            <a:endParaRPr lang="en-US" sz="2800" b="1" u="sng" dirty="0" smtClean="0"/>
          </a:p>
          <a:p>
            <a:pPr eaLnBrk="1" hangingPunct="1">
              <a:lnSpc>
                <a:spcPct val="110000"/>
              </a:lnSpc>
            </a:pPr>
            <a:r>
              <a:rPr lang="en-US" sz="2000" dirty="0" err="1" smtClean="0"/>
              <a:t>Pihak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menerima</a:t>
            </a:r>
            <a:r>
              <a:rPr lang="en-US" sz="2000" dirty="0" smtClean="0"/>
              <a:t> </a:t>
            </a:r>
            <a:r>
              <a:rPr lang="en-US" sz="2000" dirty="0" err="1" smtClean="0"/>
              <a:t>titipan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boleh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memanfaatkan</a:t>
            </a:r>
            <a:r>
              <a:rPr lang="en-US" sz="2000" dirty="0" smtClean="0"/>
              <a:t> </a:t>
            </a:r>
            <a:r>
              <a:rPr lang="en-US" sz="2000" dirty="0" err="1" smtClean="0"/>
              <a:t>uang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barang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dititipkan</a:t>
            </a:r>
            <a:r>
              <a:rPr lang="en-US" sz="2000" dirty="0" smtClean="0"/>
              <a:t>,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benar-benar</a:t>
            </a:r>
            <a:r>
              <a:rPr lang="en-US" sz="2000" dirty="0" smtClean="0"/>
              <a:t> </a:t>
            </a:r>
            <a:r>
              <a:rPr lang="en-US" sz="2000" dirty="0" err="1" smtClean="0"/>
              <a:t>menjaganya</a:t>
            </a:r>
            <a:r>
              <a:rPr lang="en-US" sz="2000" dirty="0" smtClean="0"/>
              <a:t>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kelaziman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 err="1" smtClean="0"/>
              <a:t>Pihak</a:t>
            </a:r>
            <a:r>
              <a:rPr lang="en-US" sz="2000" dirty="0" smtClean="0"/>
              <a:t> </a:t>
            </a:r>
            <a:r>
              <a:rPr lang="en-US" sz="2000" dirty="0" err="1" smtClean="0"/>
              <a:t>penerima</a:t>
            </a:r>
            <a:r>
              <a:rPr lang="en-US" sz="2000" dirty="0" smtClean="0"/>
              <a:t> </a:t>
            </a:r>
            <a:r>
              <a:rPr lang="en-US" sz="2000" dirty="0" err="1" smtClean="0"/>
              <a:t>titipan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membebankan</a:t>
            </a:r>
            <a:r>
              <a:rPr lang="en-US" sz="2000" dirty="0" smtClean="0"/>
              <a:t> </a:t>
            </a:r>
            <a:r>
              <a:rPr lang="en-US" sz="2000" dirty="0" err="1" smtClean="0"/>
              <a:t>biaya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err="1" smtClean="0"/>
              <a:t>penitip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biaya</a:t>
            </a:r>
            <a:r>
              <a:rPr lang="en-US" sz="2000" dirty="0" smtClean="0"/>
              <a:t> </a:t>
            </a:r>
            <a:r>
              <a:rPr lang="en-US" sz="2000" dirty="0" err="1" smtClean="0"/>
              <a:t>penitipan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Perbankan</a:t>
            </a:r>
            <a:r>
              <a:rPr lang="en-US" sz="2000" dirty="0" smtClean="0"/>
              <a:t> :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err="1" smtClean="0"/>
              <a:t>Giro</a:t>
            </a:r>
            <a:r>
              <a:rPr lang="en-US" sz="2000" dirty="0" smtClean="0"/>
              <a:t> </a:t>
            </a:r>
            <a:r>
              <a:rPr lang="en-US" sz="2000" dirty="0" err="1" smtClean="0"/>
              <a:t>Wadiah</a:t>
            </a:r>
            <a:r>
              <a:rPr lang="en-US" sz="2000" dirty="0" smtClean="0"/>
              <a:t> </a:t>
            </a:r>
            <a:r>
              <a:rPr lang="en-US" sz="2000" dirty="0" err="1" smtClean="0"/>
              <a:t>Yad</a:t>
            </a:r>
            <a:r>
              <a:rPr lang="en-US" sz="2000" dirty="0" smtClean="0"/>
              <a:t> al </a:t>
            </a:r>
            <a:r>
              <a:rPr lang="en-US" sz="2000" dirty="0" err="1" smtClean="0"/>
              <a:t>Amanah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Safe Deposit Box (SDB)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43279" y="2008094"/>
            <a:ext cx="3859309" cy="4625787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9600" b="1" u="sng" dirty="0" err="1" smtClean="0">
                <a:solidFill>
                  <a:schemeClr val="accent2">
                    <a:lumMod val="75000"/>
                  </a:schemeClr>
                </a:solidFill>
              </a:rPr>
              <a:t>Wadiah</a:t>
            </a:r>
            <a:r>
              <a:rPr lang="en-US" sz="9600" b="1" u="sng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9600" b="1" u="sng" dirty="0" err="1" smtClean="0">
                <a:solidFill>
                  <a:schemeClr val="accent2">
                    <a:lumMod val="75000"/>
                  </a:schemeClr>
                </a:solidFill>
              </a:rPr>
              <a:t>Yad</a:t>
            </a:r>
            <a:r>
              <a:rPr lang="en-US" sz="9600" b="1" u="sng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9600" b="1" u="sng" dirty="0" err="1" smtClean="0">
                <a:solidFill>
                  <a:schemeClr val="accent2">
                    <a:lumMod val="75000"/>
                  </a:schemeClr>
                </a:solidFill>
              </a:rPr>
              <a:t>Dhamanah</a:t>
            </a:r>
            <a:endParaRPr lang="en-US" sz="96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Pihak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yang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menerima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titipan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boleh</a:t>
            </a:r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menggunakan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dan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memanfaatkan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uang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atau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barang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yang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dititipkan</a:t>
            </a:r>
            <a:endParaRPr lang="en-US" sz="5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Pihak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Bank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dalam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hal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ini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mendapatkan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bagi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hasil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dari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pengguna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dana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. Bank </a:t>
            </a:r>
            <a:r>
              <a:rPr lang="en-US" sz="7200" b="1" dirty="0" err="1" smtClean="0">
                <a:solidFill>
                  <a:schemeClr val="accent2">
                    <a:lumMod val="75000"/>
                  </a:schemeClr>
                </a:solidFill>
              </a:rPr>
              <a:t>dapat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memberikan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insentif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kepada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penitip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dalam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bentuk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Bonus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7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Aplikasi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Perbankan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Giro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Wadiah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Yad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Dhamanah</a:t>
            </a:r>
            <a:endParaRPr lang="en-US" sz="7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Tabungan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Wadiah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Yad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2">
                    <a:lumMod val="75000"/>
                  </a:schemeClr>
                </a:solidFill>
              </a:rPr>
              <a:t>Dhamanah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046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2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3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4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6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7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8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4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5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6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2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3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4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0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1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2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99160" cy="838200"/>
          </a:xfrm>
        </p:spPr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wadiah</a:t>
            </a:r>
            <a:r>
              <a:rPr lang="en-US" dirty="0" smtClean="0"/>
              <a:t> </a:t>
            </a:r>
            <a:r>
              <a:rPr lang="en-US" dirty="0" err="1" smtClean="0"/>
              <a:t>Yad</a:t>
            </a:r>
            <a:r>
              <a:rPr lang="en-US" dirty="0" smtClean="0"/>
              <a:t> al </a:t>
            </a:r>
            <a:r>
              <a:rPr lang="en-US" dirty="0" err="1" smtClean="0"/>
              <a:t>Amanah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420" y="2133600"/>
            <a:ext cx="8946541" cy="4061012"/>
          </a:xfrm>
        </p:spPr>
        <p:txBody>
          <a:bodyPr/>
          <a:lstStyle/>
          <a:p>
            <a:pPr marL="514350" indent="-514350" algn="just"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  <a:r>
              <a:rPr lang="en-US" sz="2400" dirty="0" smtClean="0"/>
              <a:t>- </a:t>
            </a:r>
            <a:r>
              <a:rPr lang="en-US" sz="2400" dirty="0" err="1"/>
              <a:t>barang</a:t>
            </a:r>
            <a:r>
              <a:rPr lang="en-US" sz="2400" dirty="0"/>
              <a:t> </a:t>
            </a:r>
            <a:r>
              <a:rPr lang="en-US" sz="2400" dirty="0" err="1"/>
              <a:t>titipan</a:t>
            </a:r>
            <a:r>
              <a:rPr lang="en-US" sz="2400" dirty="0"/>
              <a:t> </a:t>
            </a:r>
            <a:r>
              <a:rPr lang="en-US" sz="2400" dirty="0" err="1"/>
              <a:t>murni</a:t>
            </a:r>
            <a:endParaRPr lang="en-US" sz="2400" dirty="0"/>
          </a:p>
          <a:p>
            <a:pPr marL="514350" indent="-514350" algn="just">
              <a:buFont typeface="Wingdings 2" pitchFamily="18" charset="2"/>
              <a:buNone/>
              <a:defRPr/>
            </a:pPr>
            <a:r>
              <a:rPr lang="en-US" sz="2400" dirty="0"/>
              <a:t>	-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penerima</a:t>
            </a:r>
            <a:r>
              <a:rPr lang="en-US" sz="2400" dirty="0"/>
              <a:t> </a:t>
            </a:r>
            <a:r>
              <a:rPr lang="en-US" sz="2400" dirty="0" err="1"/>
              <a:t>titipan</a:t>
            </a:r>
            <a:r>
              <a:rPr lang="en-US" sz="2400" dirty="0"/>
              <a:t>.</a:t>
            </a:r>
          </a:p>
          <a:p>
            <a:pPr marL="514350" indent="-514350" algn="just">
              <a:buFont typeface="Wingdings 2" pitchFamily="18" charset="2"/>
              <a:buNone/>
              <a:defRPr/>
            </a:pPr>
            <a:r>
              <a:rPr lang="en-US" sz="2400" dirty="0"/>
              <a:t>	- </a:t>
            </a:r>
            <a:r>
              <a:rPr lang="en-US" sz="2400" dirty="0" err="1"/>
              <a:t>titipan</a:t>
            </a:r>
            <a:r>
              <a:rPr lang="en-US" sz="2400" dirty="0"/>
              <a:t> </a:t>
            </a:r>
            <a:r>
              <a:rPr lang="en-US" sz="2400" dirty="0" err="1"/>
              <a:t>dikembalikan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keadaan</a:t>
            </a:r>
            <a:r>
              <a:rPr lang="en-US" sz="2400" dirty="0"/>
              <a:t> </a:t>
            </a:r>
            <a:r>
              <a:rPr lang="en-US" sz="2400" dirty="0" err="1"/>
              <a:t>utuh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endParaRPr lang="en-US" sz="2400" dirty="0" smtClean="0"/>
          </a:p>
          <a:p>
            <a:pPr marL="514350" indent="-514350" algn="just">
              <a:buFont typeface="Wingdings 2" pitchFamily="18" charset="2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 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maupun</a:t>
            </a:r>
            <a:r>
              <a:rPr lang="en-US" sz="2400" dirty="0" smtClean="0"/>
              <a:t> </a:t>
            </a:r>
            <a:r>
              <a:rPr lang="en-US" sz="2400" dirty="0" err="1"/>
              <a:t>fisiknya</a:t>
            </a:r>
            <a:r>
              <a:rPr lang="en-US" sz="2400" dirty="0"/>
              <a:t>.</a:t>
            </a:r>
          </a:p>
          <a:p>
            <a:pPr marL="514350" indent="-514350" algn="just">
              <a:buFont typeface="Wingdings 2" pitchFamily="18" charset="2"/>
              <a:buNone/>
              <a:defRPr/>
            </a:pPr>
            <a:r>
              <a:rPr lang="en-US" sz="2400" dirty="0"/>
              <a:t>	- </a:t>
            </a:r>
            <a:r>
              <a:rPr lang="en-US" sz="2400" dirty="0" err="1"/>
              <a:t>diaplikasikan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safe deposit box</a:t>
            </a:r>
          </a:p>
          <a:p>
            <a:pPr algn="just">
              <a:buFont typeface="Wingdings 2" pitchFamily="18" charset="2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	- </a:t>
            </a:r>
            <a:r>
              <a:rPr lang="en-US" sz="2400" dirty="0" err="1"/>
              <a:t>penerima</a:t>
            </a:r>
            <a:r>
              <a:rPr lang="en-US" sz="2400" dirty="0"/>
              <a:t> </a:t>
            </a:r>
            <a:r>
              <a:rPr lang="en-US" sz="2400" dirty="0" err="1"/>
              <a:t>titipan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bertanggung</a:t>
            </a:r>
            <a:r>
              <a:rPr lang="en-US" sz="2400" dirty="0"/>
              <a:t> </a:t>
            </a:r>
            <a:r>
              <a:rPr lang="en-US" sz="2400" dirty="0" err="1"/>
              <a:t>jawab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endParaRPr lang="en-US" sz="2400" dirty="0"/>
          </a:p>
          <a:p>
            <a:pPr algn="just">
              <a:buFont typeface="Wingdings 2" pitchFamily="18" charset="2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    </a:t>
            </a:r>
            <a:r>
              <a:rPr lang="en-US" sz="2400" dirty="0" err="1"/>
              <a:t>kerusakan</a:t>
            </a:r>
            <a:r>
              <a:rPr lang="en-US" sz="2400" dirty="0"/>
              <a:t> yang </a:t>
            </a:r>
            <a:r>
              <a:rPr lang="en-US" sz="2400" dirty="0" err="1"/>
              <a:t>terjadi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>
              <a:buFont typeface="Wingdings 2" pitchFamily="18" charset="2"/>
              <a:buNone/>
              <a:defRPr/>
            </a:pPr>
            <a:r>
              <a:rPr lang="en-US" sz="2400" dirty="0" smtClean="0"/>
              <a:t> 	</a:t>
            </a:r>
            <a:r>
              <a:rPr lang="en-US" sz="2400" dirty="0"/>
              <a:t>	- </a:t>
            </a:r>
            <a:r>
              <a:rPr lang="en-US" sz="2400" dirty="0" err="1"/>
              <a:t>dikenakan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titipan</a:t>
            </a:r>
            <a:endParaRPr lang="en-US" sz="2400" dirty="0"/>
          </a:p>
          <a:p>
            <a:pPr marL="514350" indent="-514350" algn="just">
              <a:buFont typeface="Wingdings 2" pitchFamily="18" charset="2"/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9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Oval 2"/>
          <p:cNvSpPr>
            <a:spLocks noChangeArrowheads="1"/>
          </p:cNvSpPr>
          <p:nvPr/>
        </p:nvSpPr>
        <p:spPr bwMode="auto">
          <a:xfrm>
            <a:off x="2133600" y="3505200"/>
            <a:ext cx="1981200" cy="1371600"/>
          </a:xfrm>
          <a:prstGeom prst="ellipse">
            <a:avLst/>
          </a:prstGeom>
          <a:solidFill>
            <a:srgbClr val="00F3FE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id-ID" b="1" dirty="0" smtClean="0"/>
              <a:t>NASABAH</a:t>
            </a:r>
          </a:p>
          <a:p>
            <a:r>
              <a:rPr lang="id-ID" b="1" dirty="0" err="1" smtClean="0"/>
              <a:t>Muwaddi</a:t>
            </a:r>
            <a:r>
              <a:rPr lang="id-ID" b="1" dirty="0" smtClean="0"/>
              <a:t> </a:t>
            </a:r>
          </a:p>
          <a:p>
            <a:r>
              <a:rPr lang="id-ID" b="1" dirty="0"/>
              <a:t> </a:t>
            </a:r>
            <a:r>
              <a:rPr lang="id-ID" b="1" dirty="0" smtClean="0"/>
              <a:t> (Penitip)</a:t>
            </a:r>
            <a:endParaRPr lang="id-ID" b="1" dirty="0"/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1524000" y="2865439"/>
            <a:ext cx="9144000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latin typeface="Arial" pitchFamily="34" charset="0"/>
              </a:rPr>
              <a:t> </a:t>
            </a:r>
          </a:p>
          <a:p>
            <a:endParaRPr lang="en-US" sz="2400">
              <a:latin typeface="Arial" pitchFamily="34" charset="0"/>
            </a:endParaRPr>
          </a:p>
        </p:txBody>
      </p:sp>
      <p:sp>
        <p:nvSpPr>
          <p:cNvPr id="402444" name="Line 12"/>
          <p:cNvSpPr>
            <a:spLocks noChangeShapeType="1"/>
          </p:cNvSpPr>
          <p:nvPr/>
        </p:nvSpPr>
        <p:spPr bwMode="auto">
          <a:xfrm>
            <a:off x="4343400" y="4114800"/>
            <a:ext cx="2209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402445" name="Line 13"/>
          <p:cNvSpPr>
            <a:spLocks noChangeShapeType="1"/>
          </p:cNvSpPr>
          <p:nvPr/>
        </p:nvSpPr>
        <p:spPr bwMode="auto">
          <a:xfrm flipH="1">
            <a:off x="4343400" y="4343400"/>
            <a:ext cx="2209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402446" name="Text Box 14"/>
          <p:cNvSpPr txBox="1">
            <a:spLocks noChangeArrowheads="1"/>
          </p:cNvSpPr>
          <p:nvPr/>
        </p:nvSpPr>
        <p:spPr bwMode="auto">
          <a:xfrm>
            <a:off x="4419600" y="36576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b="1">
                <a:latin typeface="Arial" pitchFamily="34" charset="0"/>
                <a:cs typeface="Times New Roman" pitchFamily="18" charset="0"/>
              </a:rPr>
              <a:t>1. Titip Dana </a:t>
            </a:r>
          </a:p>
          <a:p>
            <a:endParaRPr lang="en-US" sz="1600" b="1">
              <a:latin typeface="Arial" pitchFamily="34" charset="0"/>
            </a:endParaRPr>
          </a:p>
        </p:txBody>
      </p:sp>
      <p:sp>
        <p:nvSpPr>
          <p:cNvPr id="402452" name="Rectangle 20"/>
          <p:cNvSpPr>
            <a:spLocks noChangeArrowheads="1"/>
          </p:cNvSpPr>
          <p:nvPr/>
        </p:nvSpPr>
        <p:spPr bwMode="auto">
          <a:xfrm>
            <a:off x="2209800" y="1041399"/>
            <a:ext cx="5905500" cy="1100877"/>
          </a:xfrm>
          <a:prstGeom prst="rect">
            <a:avLst/>
          </a:prstGeom>
          <a:solidFill>
            <a:srgbClr val="00F3FE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rial" pitchFamily="34" charset="0"/>
              </a:rPr>
              <a:t>Skema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Arial" pitchFamily="34" charset="0"/>
              </a:rPr>
              <a:t>Al </a:t>
            </a:r>
            <a:r>
              <a:rPr lang="en-US" sz="2400" i="1" dirty="0" err="1">
                <a:solidFill>
                  <a:schemeClr val="bg1"/>
                </a:solidFill>
                <a:latin typeface="Arial" pitchFamily="34" charset="0"/>
              </a:rPr>
              <a:t>Wadi’ah</a:t>
            </a:r>
            <a:r>
              <a:rPr lang="en-US" sz="2400" i="1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Arial" pitchFamily="34" charset="0"/>
              </a:rPr>
              <a:t>Yad</a:t>
            </a:r>
            <a:r>
              <a:rPr lang="en-US" sz="2400" i="1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2400" i="1" dirty="0" smtClean="0">
                <a:solidFill>
                  <a:schemeClr val="bg1"/>
                </a:solidFill>
                <a:latin typeface="Arial" pitchFamily="34" charset="0"/>
              </a:rPr>
              <a:t>al </a:t>
            </a:r>
            <a:r>
              <a:rPr lang="en-US" sz="2400" i="1" dirty="0" err="1">
                <a:solidFill>
                  <a:schemeClr val="bg1"/>
                </a:solidFill>
                <a:latin typeface="Arial" pitchFamily="34" charset="0"/>
              </a:rPr>
              <a:t>A</a:t>
            </a:r>
            <a:r>
              <a:rPr lang="en-US" sz="2400" i="1" dirty="0" err="1" smtClean="0">
                <a:solidFill>
                  <a:schemeClr val="bg1"/>
                </a:solidFill>
                <a:latin typeface="Arial" pitchFamily="34" charset="0"/>
              </a:rPr>
              <a:t>manah</a:t>
            </a:r>
            <a:endParaRPr lang="en-US" sz="2400" i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2454" name="Oval 22"/>
          <p:cNvSpPr>
            <a:spLocks noChangeArrowheads="1"/>
          </p:cNvSpPr>
          <p:nvPr/>
        </p:nvSpPr>
        <p:spPr bwMode="auto">
          <a:xfrm>
            <a:off x="6629400" y="3505200"/>
            <a:ext cx="1981200" cy="1371600"/>
          </a:xfrm>
          <a:prstGeom prst="ellipse">
            <a:avLst/>
          </a:prstGeom>
          <a:solidFill>
            <a:srgbClr val="00F3F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id-ID" b="1"/>
          </a:p>
        </p:txBody>
      </p:sp>
      <p:sp>
        <p:nvSpPr>
          <p:cNvPr id="402455" name="Text Box 23"/>
          <p:cNvSpPr txBox="1">
            <a:spLocks noChangeArrowheads="1"/>
          </p:cNvSpPr>
          <p:nvPr/>
        </p:nvSpPr>
        <p:spPr bwMode="auto">
          <a:xfrm>
            <a:off x="6705600" y="3581400"/>
            <a:ext cx="182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BANK </a:t>
            </a:r>
          </a:p>
          <a:p>
            <a:pPr algn="ctr"/>
            <a:r>
              <a:rPr lang="en-US" sz="2000" b="1" i="1" dirty="0" err="1">
                <a:solidFill>
                  <a:schemeClr val="bg1"/>
                </a:solidFill>
                <a:latin typeface="Arial" pitchFamily="34" charset="0"/>
              </a:rPr>
              <a:t>Mustawda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’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Arial" pitchFamily="34" charset="0"/>
              </a:rPr>
              <a:t>Penyimpan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402458" name="Text Box 26"/>
          <p:cNvSpPr txBox="1">
            <a:spLocks noChangeArrowheads="1"/>
          </p:cNvSpPr>
          <p:nvPr/>
        </p:nvSpPr>
        <p:spPr bwMode="auto">
          <a:xfrm>
            <a:off x="4191000" y="4419599"/>
            <a:ext cx="20574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b="1" dirty="0" smtClean="0">
                <a:latin typeface="Arial" pitchFamily="34" charset="0"/>
                <a:cs typeface="Times New Roman" pitchFamily="18" charset="0"/>
              </a:rPr>
              <a:t>2. </a:t>
            </a:r>
            <a:r>
              <a:rPr lang="en-US" sz="1600" b="1" dirty="0" err="1" smtClean="0">
                <a:latin typeface="Arial" pitchFamily="34" charset="0"/>
                <a:cs typeface="Times New Roman" pitchFamily="18" charset="0"/>
              </a:rPr>
              <a:t>Beban</a:t>
            </a:r>
            <a:r>
              <a:rPr lang="en-US" sz="1600" b="1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Times New Roman" pitchFamily="18" charset="0"/>
              </a:rPr>
              <a:t>Biaya</a:t>
            </a:r>
            <a:r>
              <a:rPr lang="en-US" sz="1600" b="1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Times New Roman" pitchFamily="18" charset="0"/>
              </a:rPr>
              <a:t>Penitipan</a:t>
            </a:r>
            <a:r>
              <a:rPr lang="en-US" sz="1600" b="1" dirty="0" smtClean="0">
                <a:latin typeface="Arial" pitchFamily="34" charset="0"/>
                <a:cs typeface="Times New Roman" pitchFamily="18" charset="0"/>
              </a:rPr>
              <a:t> </a:t>
            </a:r>
            <a:endParaRPr lang="en-US" sz="1600" b="1" dirty="0">
              <a:latin typeface="Arial" pitchFamily="34" charset="0"/>
              <a:cs typeface="Times New Roman" pitchFamily="18" charset="0"/>
            </a:endParaRPr>
          </a:p>
          <a:p>
            <a:endParaRPr lang="en-US" sz="1600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909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2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0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2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2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4024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2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2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4" grpId="0" animBg="1"/>
      <p:bldP spid="402444" grpId="0" animBg="1"/>
      <p:bldP spid="402445" grpId="0" animBg="1"/>
      <p:bldP spid="402446" grpId="0"/>
      <p:bldP spid="402452" grpId="0" animBg="1"/>
      <p:bldP spid="402454" grpId="0" animBg="1"/>
      <p:bldP spid="402455" grpId="0"/>
      <p:bldP spid="4024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32242" cy="981635"/>
          </a:xfrm>
        </p:spPr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/>
              <a:t>wadiah</a:t>
            </a:r>
            <a:r>
              <a:rPr lang="en-US" dirty="0"/>
              <a:t> </a:t>
            </a:r>
            <a:r>
              <a:rPr lang="en-US" dirty="0" err="1"/>
              <a:t>Yad</a:t>
            </a:r>
            <a:r>
              <a:rPr lang="en-US" dirty="0"/>
              <a:t> </a:t>
            </a:r>
            <a:r>
              <a:rPr lang="en-US" dirty="0" err="1" smtClean="0"/>
              <a:t>Dhamanah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1792941"/>
            <a:ext cx="11546541" cy="4455458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dirty="0" err="1" smtClean="0"/>
              <a:t>Karakteristiknya</a:t>
            </a:r>
            <a:r>
              <a:rPr lang="en-US" sz="2400" dirty="0"/>
              <a:t>:</a:t>
            </a:r>
          </a:p>
          <a:p>
            <a:pPr marL="514350" indent="-514350" algn="just">
              <a:buFont typeface="Wingdings 2" pitchFamily="18" charset="2"/>
              <a:buNone/>
              <a:defRPr/>
            </a:pPr>
            <a:r>
              <a:rPr lang="en-US" dirty="0"/>
              <a:t>	-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 smtClean="0"/>
              <a:t>wadiah</a:t>
            </a:r>
            <a:r>
              <a:rPr lang="en-US" sz="2400" dirty="0" smtClean="0"/>
              <a:t> </a:t>
            </a:r>
            <a:r>
              <a:rPr lang="en-US" sz="2400" dirty="0" err="1"/>
              <a:t>Yad</a:t>
            </a:r>
            <a:r>
              <a:rPr lang="en-US" sz="2400" dirty="0"/>
              <a:t> Al </a:t>
            </a:r>
            <a:r>
              <a:rPr lang="en-US" sz="2400" dirty="0" err="1"/>
              <a:t>Amanah</a:t>
            </a:r>
            <a:endParaRPr lang="en-US" sz="2400" dirty="0"/>
          </a:p>
          <a:p>
            <a:pPr marL="514350" indent="-514350">
              <a:buFont typeface="Wingdings 2" pitchFamily="18" charset="2"/>
              <a:buNone/>
              <a:defRPr/>
            </a:pPr>
            <a:r>
              <a:rPr lang="en-US" sz="2400" dirty="0"/>
              <a:t>	- </a:t>
            </a:r>
            <a:r>
              <a:rPr lang="en-US" sz="2400" dirty="0" err="1"/>
              <a:t>penerima</a:t>
            </a:r>
            <a:r>
              <a:rPr lang="en-US" sz="2400" dirty="0"/>
              <a:t> </a:t>
            </a:r>
            <a:r>
              <a:rPr lang="en-US" sz="2400" dirty="0" err="1"/>
              <a:t>titipan</a:t>
            </a:r>
            <a:r>
              <a:rPr lang="en-US" sz="2400" dirty="0"/>
              <a:t> </a:t>
            </a:r>
            <a:r>
              <a:rPr lang="en-US" sz="2400" dirty="0" err="1"/>
              <a:t>diizinkan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</a:t>
            </a:r>
            <a:r>
              <a:rPr lang="en-US" sz="2400" dirty="0" err="1" smtClean="0"/>
              <a:t>manfaatnya</a:t>
            </a:r>
            <a:r>
              <a:rPr lang="en-US" sz="2400" dirty="0"/>
              <a:t>.</a:t>
            </a:r>
          </a:p>
          <a:p>
            <a:pPr marL="514350" indent="-514350">
              <a:buFont typeface="Wingdings 2" pitchFamily="18" charset="2"/>
              <a:buNone/>
              <a:defRPr/>
            </a:pPr>
            <a:r>
              <a:rPr lang="en-US" sz="2400" dirty="0"/>
              <a:t>	- </a:t>
            </a:r>
            <a:r>
              <a:rPr lang="en-US" sz="2400" dirty="0" err="1"/>
              <a:t>kehilangan</a:t>
            </a:r>
            <a:r>
              <a:rPr lang="en-US" sz="2400" dirty="0"/>
              <a:t>/</a:t>
            </a:r>
            <a:r>
              <a:rPr lang="en-US" sz="2400" dirty="0" err="1"/>
              <a:t>kerusakan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tanggung</a:t>
            </a:r>
            <a:r>
              <a:rPr lang="en-US" sz="2400" dirty="0"/>
              <a:t> </a:t>
            </a:r>
            <a:r>
              <a:rPr lang="en-US" sz="2400" dirty="0" err="1" smtClean="0"/>
              <a:t>jawab</a:t>
            </a:r>
            <a:r>
              <a:rPr lang="en-US" sz="2400" dirty="0" smtClean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 smtClean="0"/>
              <a:t>penyimpan</a:t>
            </a:r>
            <a:endParaRPr lang="en-US" sz="2400" dirty="0"/>
          </a:p>
          <a:p>
            <a:pPr marL="514350" indent="-514350">
              <a:buFont typeface="Wingdings 2" pitchFamily="18" charset="2"/>
              <a:buNone/>
              <a:defRPr/>
            </a:pPr>
            <a:r>
              <a:rPr lang="en-US" sz="2400" dirty="0"/>
              <a:t>	-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keuntungan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titipan</a:t>
            </a:r>
            <a:r>
              <a:rPr lang="en-US" sz="2400" dirty="0"/>
              <a:t> </a:t>
            </a:r>
            <a:r>
              <a:rPr lang="en-US" sz="2400" dirty="0" err="1"/>
              <a:t>hak</a:t>
            </a:r>
            <a:r>
              <a:rPr lang="en-US" sz="2400" dirty="0"/>
              <a:t> </a:t>
            </a:r>
            <a:r>
              <a:rPr lang="en-US" sz="2400" dirty="0" err="1" smtClean="0"/>
              <a:t>penerima</a:t>
            </a:r>
            <a:r>
              <a:rPr lang="en-US" sz="2400" dirty="0" smtClean="0"/>
              <a:t> </a:t>
            </a:r>
            <a:r>
              <a:rPr lang="en-US" sz="2400" dirty="0" err="1" smtClean="0"/>
              <a:t>titipan</a:t>
            </a:r>
            <a:endParaRPr lang="en-US" sz="2400" dirty="0"/>
          </a:p>
          <a:p>
            <a:pPr marL="514350" indent="-514350">
              <a:buFont typeface="Wingdings 2" pitchFamily="18" charset="2"/>
              <a:buNone/>
              <a:defRPr/>
            </a:pPr>
            <a:r>
              <a:rPr lang="en-US" sz="2400" dirty="0"/>
              <a:t>	- </a:t>
            </a:r>
            <a:r>
              <a:rPr lang="en-US" sz="2400" dirty="0" err="1"/>
              <a:t>penitip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bonus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 smtClean="0"/>
              <a:t>diisyaratkan</a:t>
            </a:r>
            <a:r>
              <a:rPr lang="en-US" sz="2400" dirty="0" smtClean="0"/>
              <a:t> </a:t>
            </a:r>
            <a:r>
              <a:rPr lang="en-US" sz="2400" dirty="0" err="1"/>
              <a:t>sebelumnya</a:t>
            </a:r>
            <a:r>
              <a:rPr lang="en-US" sz="2400" dirty="0" smtClean="0"/>
              <a:t>.</a:t>
            </a:r>
          </a:p>
          <a:p>
            <a:pPr marL="514350" indent="-514350">
              <a:buNone/>
              <a:defRPr/>
            </a:pPr>
            <a:r>
              <a:rPr lang="en-US" sz="2400" dirty="0" smtClean="0"/>
              <a:t>	- </a:t>
            </a:r>
            <a:r>
              <a:rPr lang="en-US" sz="2400" dirty="0" err="1"/>
              <a:t>diaplikasikan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rekening</a:t>
            </a:r>
            <a:r>
              <a:rPr lang="en-US" sz="2400" dirty="0"/>
              <a:t> </a:t>
            </a:r>
            <a:r>
              <a:rPr lang="en-US" sz="2400" dirty="0" err="1"/>
              <a:t>giro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rekening</a:t>
            </a:r>
            <a:r>
              <a:rPr lang="en-US" sz="2400" dirty="0"/>
              <a:t> </a:t>
            </a:r>
            <a:r>
              <a:rPr lang="en-US" sz="2400" dirty="0" err="1"/>
              <a:t>tabungan</a:t>
            </a:r>
            <a:r>
              <a:rPr lang="en-US" sz="2400" dirty="0"/>
              <a:t>/</a:t>
            </a:r>
            <a:r>
              <a:rPr lang="en-US" sz="2400" dirty="0" err="1"/>
              <a:t>titipan</a:t>
            </a:r>
            <a:r>
              <a:rPr lang="en-US" sz="2400" dirty="0"/>
              <a:t>.</a:t>
            </a:r>
          </a:p>
          <a:p>
            <a:pPr marL="514350" indent="-514350">
              <a:buFont typeface="Wingdings 2" pitchFamily="18" charset="2"/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6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Oval 2"/>
          <p:cNvSpPr>
            <a:spLocks noChangeArrowheads="1"/>
          </p:cNvSpPr>
          <p:nvPr/>
        </p:nvSpPr>
        <p:spPr bwMode="auto">
          <a:xfrm>
            <a:off x="2133600" y="3505200"/>
            <a:ext cx="1981200" cy="1371600"/>
          </a:xfrm>
          <a:prstGeom prst="ellipse">
            <a:avLst/>
          </a:prstGeom>
          <a:solidFill>
            <a:srgbClr val="00F3F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id-ID" b="1"/>
          </a:p>
        </p:txBody>
      </p:sp>
      <p:sp>
        <p:nvSpPr>
          <p:cNvPr id="402437" name="Oval 5"/>
          <p:cNvSpPr>
            <a:spLocks noChangeArrowheads="1"/>
          </p:cNvSpPr>
          <p:nvPr/>
        </p:nvSpPr>
        <p:spPr bwMode="auto">
          <a:xfrm>
            <a:off x="6629400" y="5334000"/>
            <a:ext cx="2057400" cy="685800"/>
          </a:xfrm>
          <a:prstGeom prst="ellipse">
            <a:avLst/>
          </a:prstGeom>
          <a:solidFill>
            <a:srgbClr val="00F3FE"/>
          </a:solidFill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 b="1"/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1524000" y="2865439"/>
            <a:ext cx="9144000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latin typeface="Arial" pitchFamily="34" charset="0"/>
              </a:rPr>
              <a:t> </a:t>
            </a:r>
          </a:p>
          <a:p>
            <a:endParaRPr lang="en-US" sz="2400">
              <a:latin typeface="Arial" pitchFamily="34" charset="0"/>
            </a:endParaRPr>
          </a:p>
        </p:txBody>
      </p:sp>
      <p:sp>
        <p:nvSpPr>
          <p:cNvPr id="402444" name="Line 12"/>
          <p:cNvSpPr>
            <a:spLocks noChangeShapeType="1"/>
          </p:cNvSpPr>
          <p:nvPr/>
        </p:nvSpPr>
        <p:spPr bwMode="auto">
          <a:xfrm>
            <a:off x="4343400" y="4114800"/>
            <a:ext cx="2209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402445" name="Line 13"/>
          <p:cNvSpPr>
            <a:spLocks noChangeShapeType="1"/>
          </p:cNvSpPr>
          <p:nvPr/>
        </p:nvSpPr>
        <p:spPr bwMode="auto">
          <a:xfrm flipH="1">
            <a:off x="4343400" y="4343400"/>
            <a:ext cx="2209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402446" name="Text Box 14"/>
          <p:cNvSpPr txBox="1">
            <a:spLocks noChangeArrowheads="1"/>
          </p:cNvSpPr>
          <p:nvPr/>
        </p:nvSpPr>
        <p:spPr bwMode="auto">
          <a:xfrm>
            <a:off x="4419600" y="36576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b="1">
                <a:latin typeface="Arial" pitchFamily="34" charset="0"/>
                <a:cs typeface="Times New Roman" pitchFamily="18" charset="0"/>
              </a:rPr>
              <a:t>1. Titip Dana </a:t>
            </a:r>
          </a:p>
          <a:p>
            <a:endParaRPr lang="en-US" sz="1600" b="1">
              <a:latin typeface="Arial" pitchFamily="34" charset="0"/>
            </a:endParaRPr>
          </a:p>
        </p:txBody>
      </p:sp>
      <p:sp>
        <p:nvSpPr>
          <p:cNvPr id="402448" name="Line 16"/>
          <p:cNvSpPr>
            <a:spLocks noChangeShapeType="1"/>
          </p:cNvSpPr>
          <p:nvPr/>
        </p:nvSpPr>
        <p:spPr bwMode="auto">
          <a:xfrm>
            <a:off x="7772400" y="4905375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id-ID"/>
          </a:p>
        </p:txBody>
      </p:sp>
      <p:sp>
        <p:nvSpPr>
          <p:cNvPr id="402449" name="Line 17"/>
          <p:cNvSpPr>
            <a:spLocks noChangeShapeType="1"/>
          </p:cNvSpPr>
          <p:nvPr/>
        </p:nvSpPr>
        <p:spPr bwMode="auto">
          <a:xfrm flipV="1">
            <a:off x="7543800" y="4876800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id-ID"/>
          </a:p>
        </p:txBody>
      </p:sp>
      <p:sp>
        <p:nvSpPr>
          <p:cNvPr id="402450" name="Text Box 18"/>
          <p:cNvSpPr txBox="1">
            <a:spLocks noChangeArrowheads="1"/>
          </p:cNvSpPr>
          <p:nvPr/>
        </p:nvSpPr>
        <p:spPr bwMode="auto">
          <a:xfrm>
            <a:off x="6926263" y="5387976"/>
            <a:ext cx="1905000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</a:rPr>
              <a:t>Used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</a:rPr>
              <a:t>of Fund (</a:t>
            </a:r>
            <a:r>
              <a:rPr lang="en-US" sz="1600" b="1" dirty="0" err="1">
                <a:solidFill>
                  <a:schemeClr val="bg1"/>
                </a:solidFill>
                <a:latin typeface="Arial" pitchFamily="34" charset="0"/>
              </a:rPr>
              <a:t>Dunia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</a:rPr>
              <a:t> Usaha)</a:t>
            </a:r>
          </a:p>
        </p:txBody>
      </p:sp>
      <p:sp>
        <p:nvSpPr>
          <p:cNvPr id="402452" name="Rectangle 20"/>
          <p:cNvSpPr>
            <a:spLocks noChangeArrowheads="1"/>
          </p:cNvSpPr>
          <p:nvPr/>
        </p:nvSpPr>
        <p:spPr bwMode="auto">
          <a:xfrm>
            <a:off x="3067049" y="1098549"/>
            <a:ext cx="5962651" cy="1233489"/>
          </a:xfrm>
          <a:prstGeom prst="rect">
            <a:avLst/>
          </a:prstGeom>
          <a:solidFill>
            <a:srgbClr val="00F3FE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400" dirty="0" err="1">
                <a:solidFill>
                  <a:schemeClr val="bg1"/>
                </a:solidFill>
                <a:latin typeface="Arial" pitchFamily="34" charset="0"/>
              </a:rPr>
              <a:t>Skema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Arial" pitchFamily="34" charset="0"/>
              </a:rPr>
              <a:t>Al </a:t>
            </a:r>
            <a:r>
              <a:rPr lang="en-US" sz="2400" i="1" dirty="0" err="1">
                <a:solidFill>
                  <a:schemeClr val="bg1"/>
                </a:solidFill>
                <a:latin typeface="Arial" pitchFamily="34" charset="0"/>
              </a:rPr>
              <a:t>Wadi’ah</a:t>
            </a:r>
            <a:r>
              <a:rPr lang="en-US" sz="2400" i="1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Arial" pitchFamily="34" charset="0"/>
              </a:rPr>
              <a:t>Yad</a:t>
            </a:r>
            <a:r>
              <a:rPr lang="en-US" sz="2400" i="1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Arial" pitchFamily="34" charset="0"/>
              </a:rPr>
              <a:t>adh</a:t>
            </a:r>
            <a:r>
              <a:rPr lang="en-US" sz="2400" i="1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Arial" pitchFamily="34" charset="0"/>
              </a:rPr>
              <a:t>Dhamanah</a:t>
            </a:r>
            <a:endParaRPr lang="en-US" sz="2400" i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2453" name="Text Box 21"/>
          <p:cNvSpPr txBox="1">
            <a:spLocks noChangeArrowheads="1"/>
          </p:cNvSpPr>
          <p:nvPr/>
        </p:nvSpPr>
        <p:spPr bwMode="auto">
          <a:xfrm>
            <a:off x="2438400" y="3657600"/>
            <a:ext cx="152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NASABAH</a:t>
            </a:r>
          </a:p>
          <a:p>
            <a:pPr algn="ctr"/>
            <a:r>
              <a:rPr lang="en-US" sz="2000" b="1" i="1" dirty="0" err="1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Muwaddi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’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Penitip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)</a:t>
            </a:r>
          </a:p>
          <a:p>
            <a:endParaRPr lang="en-US" sz="2000" dirty="0">
              <a:latin typeface="Arial" pitchFamily="34" charset="0"/>
            </a:endParaRPr>
          </a:p>
        </p:txBody>
      </p:sp>
      <p:sp>
        <p:nvSpPr>
          <p:cNvPr id="402454" name="Oval 22"/>
          <p:cNvSpPr>
            <a:spLocks noChangeArrowheads="1"/>
          </p:cNvSpPr>
          <p:nvPr/>
        </p:nvSpPr>
        <p:spPr bwMode="auto">
          <a:xfrm>
            <a:off x="6629400" y="3505200"/>
            <a:ext cx="1981200" cy="1371600"/>
          </a:xfrm>
          <a:prstGeom prst="ellipse">
            <a:avLst/>
          </a:prstGeom>
          <a:solidFill>
            <a:srgbClr val="00F3F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id-ID" b="1"/>
          </a:p>
        </p:txBody>
      </p:sp>
      <p:sp>
        <p:nvSpPr>
          <p:cNvPr id="402455" name="Text Box 23"/>
          <p:cNvSpPr txBox="1">
            <a:spLocks noChangeArrowheads="1"/>
          </p:cNvSpPr>
          <p:nvPr/>
        </p:nvSpPr>
        <p:spPr bwMode="auto">
          <a:xfrm>
            <a:off x="6705600" y="3581400"/>
            <a:ext cx="182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BANK </a:t>
            </a:r>
          </a:p>
          <a:p>
            <a:pPr algn="ctr"/>
            <a:r>
              <a:rPr lang="en-US" sz="2000" b="1" i="1" dirty="0" err="1">
                <a:solidFill>
                  <a:schemeClr val="bg1"/>
                </a:solidFill>
                <a:latin typeface="Arial" pitchFamily="34" charset="0"/>
              </a:rPr>
              <a:t>Mustawda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’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Arial" pitchFamily="34" charset="0"/>
              </a:rPr>
              <a:t>Penyimpan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402456" name="Text Box 24"/>
          <p:cNvSpPr txBox="1">
            <a:spLocks noChangeArrowheads="1"/>
          </p:cNvSpPr>
          <p:nvPr/>
        </p:nvSpPr>
        <p:spPr bwMode="auto">
          <a:xfrm>
            <a:off x="8001000" y="4876800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b="1">
                <a:latin typeface="Arial" pitchFamily="34" charset="0"/>
                <a:cs typeface="Times New Roman" pitchFamily="18" charset="0"/>
              </a:rPr>
              <a:t>2. Pemanfaatan Dana </a:t>
            </a:r>
          </a:p>
          <a:p>
            <a:endParaRPr lang="en-US" sz="1600" b="1">
              <a:latin typeface="Arial" pitchFamily="34" charset="0"/>
            </a:endParaRPr>
          </a:p>
        </p:txBody>
      </p:sp>
      <p:sp>
        <p:nvSpPr>
          <p:cNvPr id="402457" name="Text Box 25"/>
          <p:cNvSpPr txBox="1">
            <a:spLocks noChangeArrowheads="1"/>
          </p:cNvSpPr>
          <p:nvPr/>
        </p:nvSpPr>
        <p:spPr bwMode="auto">
          <a:xfrm>
            <a:off x="5867400" y="49530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b="1">
                <a:latin typeface="Arial" pitchFamily="34" charset="0"/>
                <a:cs typeface="Times New Roman" pitchFamily="18" charset="0"/>
              </a:rPr>
              <a:t>3. Bagi Hasil</a:t>
            </a:r>
            <a:endParaRPr lang="en-US" sz="1600" b="1">
              <a:latin typeface="Arial" pitchFamily="34" charset="0"/>
            </a:endParaRPr>
          </a:p>
        </p:txBody>
      </p:sp>
      <p:sp>
        <p:nvSpPr>
          <p:cNvPr id="402458" name="Text Box 26"/>
          <p:cNvSpPr txBox="1">
            <a:spLocks noChangeArrowheads="1"/>
          </p:cNvSpPr>
          <p:nvPr/>
        </p:nvSpPr>
        <p:spPr bwMode="auto">
          <a:xfrm>
            <a:off x="4419600" y="44196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b="1">
                <a:latin typeface="Arial" pitchFamily="34" charset="0"/>
                <a:cs typeface="Times New Roman" pitchFamily="18" charset="0"/>
              </a:rPr>
              <a:t>4. Beri Bonus </a:t>
            </a:r>
          </a:p>
          <a:p>
            <a:endParaRPr lang="en-US" sz="1600" b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936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2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2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2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0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2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2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4024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2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2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92" decel="100000"/>
                                        <p:tgtEl>
                                          <p:spTgt spid="4024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92" decel="100000"/>
                                        <p:tgtEl>
                                          <p:spTgt spid="4024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6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4024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7" dur="192" fill="hold"/>
                                        <p:tgtEl>
                                          <p:spTgt spid="402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8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402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9" dur="192" fill="hold"/>
                                        <p:tgtEl>
                                          <p:spTgt spid="402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0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402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0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2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2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2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2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4" grpId="0" animBg="1"/>
      <p:bldP spid="402437" grpId="0" animBg="1"/>
      <p:bldP spid="402444" grpId="0" animBg="1"/>
      <p:bldP spid="402445" grpId="0" animBg="1"/>
      <p:bldP spid="402446" grpId="0"/>
      <p:bldP spid="402448" grpId="0" animBg="1"/>
      <p:bldP spid="402449" grpId="0" animBg="1"/>
      <p:bldP spid="402450" grpId="0"/>
      <p:bldP spid="402452" grpId="0" animBg="1"/>
      <p:bldP spid="402453" grpId="0"/>
      <p:bldP spid="402454" grpId="0" animBg="1"/>
      <p:bldP spid="402455" grpId="0"/>
      <p:bldP spid="402456" grpId="0"/>
      <p:bldP spid="402457" grpId="0"/>
      <p:bldP spid="4024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16860"/>
            <a:ext cx="9404723" cy="802341"/>
          </a:xfrm>
        </p:spPr>
        <p:txBody>
          <a:bodyPr/>
          <a:lstStyle/>
          <a:p>
            <a:r>
              <a:rPr lang="en-US" dirty="0" err="1" smtClean="0"/>
              <a:t>Giro</a:t>
            </a:r>
            <a:r>
              <a:rPr lang="en-US" dirty="0" smtClean="0"/>
              <a:t> </a:t>
            </a:r>
            <a:r>
              <a:rPr lang="en-US" dirty="0" err="1" smtClean="0"/>
              <a:t>Wadiah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95718"/>
            <a:ext cx="8946541" cy="4652681"/>
          </a:xfrm>
        </p:spPr>
        <p:txBody>
          <a:bodyPr/>
          <a:lstStyle/>
          <a:p>
            <a:pPr marL="514350" indent="-514350" algn="just"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  <a:r>
              <a:rPr lang="en-US" sz="2400" dirty="0" err="1" smtClean="0"/>
              <a:t>Giro</a:t>
            </a:r>
            <a:r>
              <a:rPr lang="en-US" sz="2400" dirty="0" smtClean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simpanan</a:t>
            </a:r>
            <a:r>
              <a:rPr lang="en-US" sz="2400" dirty="0"/>
              <a:t> yang </a:t>
            </a:r>
            <a:r>
              <a:rPr lang="en-US" sz="2400" dirty="0" err="1"/>
              <a:t>penarikannya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cek</a:t>
            </a:r>
            <a:r>
              <a:rPr lang="en-US" sz="2400" dirty="0"/>
              <a:t>, </a:t>
            </a:r>
            <a:r>
              <a:rPr lang="en-US" sz="2400" dirty="0" err="1"/>
              <a:t>bilyet</a:t>
            </a:r>
            <a:r>
              <a:rPr lang="en-US" sz="2400" dirty="0"/>
              <a:t> </a:t>
            </a:r>
            <a:r>
              <a:rPr lang="en-US" sz="2400" dirty="0" err="1"/>
              <a:t>giro</a:t>
            </a:r>
            <a:r>
              <a:rPr lang="en-US" sz="2400" dirty="0"/>
              <a:t>, </a:t>
            </a:r>
            <a:r>
              <a:rPr lang="en-US" sz="2400" dirty="0" err="1"/>
              <a:t>sarana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dirty="0" err="1"/>
              <a:t>pembayaran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pemindahbukuan</a:t>
            </a:r>
            <a:r>
              <a:rPr lang="en-US" sz="2400" dirty="0"/>
              <a:t> (UU No. 10 </a:t>
            </a:r>
            <a:r>
              <a:rPr lang="en-US" sz="2400" dirty="0" err="1"/>
              <a:t>Th</a:t>
            </a:r>
            <a:r>
              <a:rPr lang="en-US" sz="2400" dirty="0"/>
              <a:t> 1998 )</a:t>
            </a:r>
          </a:p>
          <a:p>
            <a:pPr marL="514350" indent="-514350" algn="just">
              <a:buFont typeface="Wingdings 2" pitchFamily="18" charset="2"/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Dalam</a:t>
            </a:r>
            <a:r>
              <a:rPr lang="en-US" sz="2400" dirty="0"/>
              <a:t> fatwa </a:t>
            </a:r>
            <a:r>
              <a:rPr lang="en-US" sz="2400" dirty="0" err="1"/>
              <a:t>Dewan</a:t>
            </a:r>
            <a:r>
              <a:rPr lang="en-US" sz="2400" dirty="0"/>
              <a:t> </a:t>
            </a:r>
            <a:r>
              <a:rPr lang="en-US" sz="2400" dirty="0" err="1"/>
              <a:t>syariah</a:t>
            </a:r>
            <a:r>
              <a:rPr lang="en-US" sz="2400" dirty="0"/>
              <a:t> </a:t>
            </a:r>
            <a:r>
              <a:rPr lang="en-US" sz="2400" dirty="0" err="1"/>
              <a:t>Nasional</a:t>
            </a:r>
            <a:r>
              <a:rPr lang="en-US" sz="2400" dirty="0"/>
              <a:t> </a:t>
            </a:r>
            <a:r>
              <a:rPr lang="en-US" sz="2400" dirty="0" err="1"/>
              <a:t>ditetapkan</a:t>
            </a:r>
            <a:r>
              <a:rPr lang="en-US" sz="2400" dirty="0"/>
              <a:t> </a:t>
            </a:r>
            <a:r>
              <a:rPr lang="en-US" sz="2400" dirty="0" err="1"/>
              <a:t>ketentuan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Giro</a:t>
            </a:r>
            <a:r>
              <a:rPr lang="en-US" sz="2400" dirty="0"/>
              <a:t> </a:t>
            </a:r>
            <a:r>
              <a:rPr lang="en-US" sz="2400" dirty="0" err="1"/>
              <a:t>Wadiah</a:t>
            </a:r>
            <a:r>
              <a:rPr lang="en-US" sz="2400" dirty="0"/>
              <a:t>,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</a:p>
          <a:p>
            <a:pPr marL="514350" indent="-514350" algn="just">
              <a:buFont typeface="Wingdings 2" pitchFamily="18" charset="2"/>
              <a:buNone/>
              <a:defRPr/>
            </a:pPr>
            <a:r>
              <a:rPr lang="en-US" sz="2400" dirty="0"/>
              <a:t>	1)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titipan</a:t>
            </a:r>
            <a:endParaRPr lang="en-US" sz="2400" dirty="0"/>
          </a:p>
          <a:p>
            <a:pPr marL="514350" indent="-514350" algn="just">
              <a:buFont typeface="Wingdings 2" pitchFamily="18" charset="2"/>
              <a:buNone/>
              <a:defRPr/>
            </a:pPr>
            <a:r>
              <a:rPr lang="en-US" sz="2400" dirty="0"/>
              <a:t>	2) </a:t>
            </a:r>
            <a:r>
              <a:rPr lang="en-US" sz="2400" dirty="0" err="1"/>
              <a:t>titipan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kapan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endParaRPr lang="en-US" sz="2400" dirty="0"/>
          </a:p>
          <a:p>
            <a:pPr marL="514350" indent="-514350" algn="just">
              <a:buFont typeface="Wingdings 2" pitchFamily="18" charset="2"/>
              <a:buNone/>
              <a:defRPr/>
            </a:pPr>
            <a:r>
              <a:rPr lang="en-US" sz="2400" dirty="0"/>
              <a:t>	3)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imbalan</a:t>
            </a:r>
            <a:r>
              <a:rPr lang="en-US" sz="2400" dirty="0"/>
              <a:t> yang </a:t>
            </a:r>
            <a:r>
              <a:rPr lang="en-US" sz="2400" dirty="0" err="1"/>
              <a:t>diisyaratkan</a:t>
            </a:r>
            <a:r>
              <a:rPr lang="en-US" sz="2400" dirty="0"/>
              <a:t>, </a:t>
            </a:r>
            <a:r>
              <a:rPr lang="en-US" sz="2400" dirty="0" err="1"/>
              <a:t>kecuali</a:t>
            </a:r>
            <a:r>
              <a:rPr lang="en-US" sz="2400" dirty="0"/>
              <a:t> 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pemberian</a:t>
            </a:r>
            <a:r>
              <a:rPr lang="en-US" sz="2400" dirty="0"/>
              <a:t> (</a:t>
            </a:r>
            <a:r>
              <a:rPr lang="en-US" sz="2400" dirty="0" err="1"/>
              <a:t>athaya</a:t>
            </a:r>
            <a:r>
              <a:rPr lang="en-US" sz="2400" dirty="0"/>
              <a:t>) yang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sukarela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bank.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7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623"/>
          </a:xfrm>
        </p:spPr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Giro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95718"/>
            <a:ext cx="9887417" cy="46526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dikembalikan</a:t>
            </a:r>
            <a:r>
              <a:rPr lang="en-US" sz="2400" dirty="0"/>
              <a:t> </a:t>
            </a:r>
            <a:r>
              <a:rPr lang="en-US" sz="2400" dirty="0" err="1"/>
              <a:t>utuh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semula</a:t>
            </a:r>
            <a:endParaRPr lang="en-US" sz="2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dikenakan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titipan</a:t>
            </a:r>
            <a:endParaRPr lang="en-US" sz="2400" dirty="0"/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syarat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keselamatan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</a:t>
            </a:r>
            <a:r>
              <a:rPr lang="en-US" sz="2400" dirty="0" err="1"/>
              <a:t>titipan</a:t>
            </a:r>
            <a:r>
              <a:rPr lang="en-US" sz="2400" dirty="0"/>
              <a:t> (</a:t>
            </a:r>
            <a:r>
              <a:rPr lang="en-US" sz="2400" dirty="0" err="1"/>
              <a:t>saldo</a:t>
            </a:r>
            <a:r>
              <a:rPr lang="en-US" sz="2400" dirty="0"/>
              <a:t> minimum)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sz="2400" dirty="0" err="1"/>
              <a:t>Penarikan</a:t>
            </a:r>
            <a:r>
              <a:rPr lang="en-US" sz="2400" dirty="0"/>
              <a:t> </a:t>
            </a:r>
            <a:r>
              <a:rPr lang="en-US" sz="2400" dirty="0" err="1"/>
              <a:t>giro</a:t>
            </a:r>
            <a:r>
              <a:rPr lang="en-US" sz="2400" dirty="0"/>
              <a:t> </a:t>
            </a:r>
            <a:r>
              <a:rPr lang="en-US" sz="2400" dirty="0" err="1" smtClean="0"/>
              <a:t>wadiah</a:t>
            </a:r>
            <a:r>
              <a:rPr lang="en-US" sz="2400" dirty="0" smtClean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cek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bilyet</a:t>
            </a:r>
            <a:r>
              <a:rPr lang="en-US" sz="2400" dirty="0"/>
              <a:t> </a:t>
            </a:r>
            <a:r>
              <a:rPr lang="en-US" sz="2400" dirty="0" err="1"/>
              <a:t>giro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ketentuan</a:t>
            </a:r>
            <a:r>
              <a:rPr lang="en-US" sz="2400" dirty="0"/>
              <a:t> yang </a:t>
            </a:r>
            <a:r>
              <a:rPr lang="en-US" sz="2400" dirty="0" err="1"/>
              <a:t>berlaku</a:t>
            </a:r>
            <a:endParaRPr lang="en-US" sz="2400" dirty="0"/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rekening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ketentuan</a:t>
            </a:r>
            <a:r>
              <a:rPr lang="en-US" sz="2400" dirty="0"/>
              <a:t> yang </a:t>
            </a:r>
            <a:r>
              <a:rPr lang="en-US" sz="2400" dirty="0" err="1"/>
              <a:t>berlaku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bertentangan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syariah</a:t>
            </a:r>
            <a:r>
              <a:rPr lang="en-US" sz="2400" dirty="0"/>
              <a:t>.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sz="2400" dirty="0"/>
              <a:t>Dana </a:t>
            </a:r>
            <a:r>
              <a:rPr lang="en-US" sz="2400" dirty="0" err="1" smtClean="0"/>
              <a:t>wadiah</a:t>
            </a:r>
            <a:r>
              <a:rPr lang="en-US" sz="2400" dirty="0" smtClean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seiijin</a:t>
            </a:r>
            <a:r>
              <a:rPr lang="en-US" sz="2400" dirty="0"/>
              <a:t> </a:t>
            </a:r>
            <a:r>
              <a:rPr lang="en-US" sz="2400" dirty="0" err="1"/>
              <a:t>penitip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65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Tabungan </a:t>
            </a:r>
            <a:r>
              <a:rPr lang="en-US" dirty="0" err="1" smtClean="0"/>
              <a:t>wadiah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4724399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Wingdings 2" charset="2"/>
              <a:buNone/>
            </a:pPr>
            <a:r>
              <a:rPr lang="en-US" altLang="en-US" sz="2400" dirty="0"/>
              <a:t>Tabungan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simpanan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penarikannya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hanya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dapat</a:t>
            </a:r>
            <a:endParaRPr lang="en-US" altLang="en-US" sz="2400" dirty="0" smtClean="0"/>
          </a:p>
          <a:p>
            <a:pPr marL="514350" indent="-514350" algn="just">
              <a:buFont typeface="Wingdings 2" charset="2"/>
              <a:buNone/>
            </a:pPr>
            <a:r>
              <a:rPr lang="en-US" altLang="en-US" sz="2400" dirty="0" err="1" smtClean="0"/>
              <a:t>dilakukan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menurut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syarat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tertentu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disepakati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tetapi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tidak</a:t>
            </a:r>
            <a:endParaRPr lang="en-US" altLang="en-US" sz="2400" dirty="0" smtClean="0"/>
          </a:p>
          <a:p>
            <a:pPr marL="514350" indent="-514350" algn="just">
              <a:buFont typeface="Wingdings 2" charset="2"/>
              <a:buNone/>
            </a:pPr>
            <a:r>
              <a:rPr lang="en-US" altLang="en-US" sz="2400" dirty="0" err="1" smtClean="0"/>
              <a:t>dapat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ditarik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cek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alat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pembayaran</a:t>
            </a:r>
            <a:r>
              <a:rPr lang="en-US" altLang="en-US" sz="2400" dirty="0"/>
              <a:t> yang </a:t>
            </a:r>
            <a:r>
              <a:rPr lang="en-US" altLang="en-US" sz="2400" dirty="0" err="1" smtClean="0"/>
              <a:t>dapat</a:t>
            </a:r>
            <a:endParaRPr lang="en-US" altLang="en-US" sz="2400" dirty="0" smtClean="0"/>
          </a:p>
          <a:p>
            <a:pPr marL="514350" indent="-514350" algn="just">
              <a:buFont typeface="Wingdings 2" charset="2"/>
              <a:buNone/>
            </a:pPr>
            <a:r>
              <a:rPr lang="en-US" altLang="en-US" sz="2400" dirty="0" err="1" smtClean="0"/>
              <a:t>dipersamakan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itu</a:t>
            </a:r>
            <a:r>
              <a:rPr lang="en-US" altLang="en-US" sz="2400" dirty="0" smtClean="0"/>
              <a:t>.</a:t>
            </a:r>
          </a:p>
          <a:p>
            <a:pPr marL="514350" indent="-514350" algn="just">
              <a:buFont typeface="Wingdings 2" charset="2"/>
              <a:buNone/>
            </a:pPr>
            <a:r>
              <a:rPr lang="en-US" altLang="en-US" sz="2400" dirty="0" err="1" smtClean="0"/>
              <a:t>Ketentuan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tabungan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wadiah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sesuai</a:t>
            </a:r>
            <a:r>
              <a:rPr lang="en-US" altLang="en-US" sz="2400" dirty="0"/>
              <a:t> fatwa </a:t>
            </a:r>
            <a:r>
              <a:rPr lang="en-US" altLang="en-US" sz="2400" dirty="0" err="1"/>
              <a:t>dewan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syariah</a:t>
            </a:r>
            <a:endParaRPr lang="en-US" altLang="en-US" sz="2400" dirty="0" smtClean="0"/>
          </a:p>
          <a:p>
            <a:pPr marL="514350" indent="-514350" algn="just">
              <a:buFont typeface="Wingdings 2" charset="2"/>
              <a:buNone/>
            </a:pPr>
            <a:r>
              <a:rPr lang="en-US" altLang="en-US" sz="2400" dirty="0" err="1" smtClean="0"/>
              <a:t>Nasional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yaitu</a:t>
            </a:r>
            <a:r>
              <a:rPr lang="en-US" altLang="en-US" sz="2400" dirty="0" smtClean="0"/>
              <a:t> :</a:t>
            </a:r>
            <a:endParaRPr lang="en-US" altLang="en-US" sz="2400" dirty="0"/>
          </a:p>
          <a:p>
            <a:pPr marL="514350" indent="-514350" algn="just">
              <a:buFont typeface="Wingdings 2" charset="2"/>
              <a:buNone/>
            </a:pPr>
            <a:r>
              <a:rPr lang="en-US" altLang="en-US" sz="2400" dirty="0"/>
              <a:t>	1) </a:t>
            </a:r>
            <a:r>
              <a:rPr lang="en-US" altLang="en-US" sz="2400" dirty="0" smtClean="0"/>
              <a:t>  </a:t>
            </a:r>
            <a:r>
              <a:rPr lang="en-US" altLang="en-US" sz="2400" dirty="0" err="1" smtClean="0"/>
              <a:t>bersifat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simpanan</a:t>
            </a:r>
            <a:endParaRPr lang="en-US" altLang="en-US" sz="2400" dirty="0"/>
          </a:p>
          <a:p>
            <a:pPr marL="514350" indent="-514350" algn="just">
              <a:buFont typeface="Wingdings 2" charset="2"/>
              <a:buNone/>
            </a:pPr>
            <a:r>
              <a:rPr lang="en-US" altLang="en-US" sz="2400" dirty="0"/>
              <a:t>	2) </a:t>
            </a:r>
            <a:r>
              <a:rPr lang="en-US" altLang="en-US" sz="2400" dirty="0" smtClean="0"/>
              <a:t>  </a:t>
            </a:r>
            <a:r>
              <a:rPr lang="en-US" altLang="en-US" sz="2400" dirty="0" err="1" smtClean="0"/>
              <a:t>simpanan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bisa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diambil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kapan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saja</a:t>
            </a:r>
            <a:r>
              <a:rPr lang="en-US" altLang="en-US" sz="2400" dirty="0"/>
              <a:t> (on call)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 </a:t>
            </a:r>
          </a:p>
          <a:p>
            <a:pPr marL="514350" indent="-514350" algn="just">
              <a:buFont typeface="Wingdings 2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      </a:t>
            </a:r>
            <a:r>
              <a:rPr lang="en-US" altLang="en-US" sz="2400" dirty="0" err="1" smtClean="0"/>
              <a:t>berdasarkan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kesepakatan</a:t>
            </a:r>
            <a:r>
              <a:rPr lang="en-US" altLang="en-US" sz="2400" dirty="0"/>
              <a:t>.</a:t>
            </a:r>
          </a:p>
          <a:p>
            <a:pPr marL="514350" indent="-514350" algn="just">
              <a:buFont typeface="Wingdings 2" charset="2"/>
              <a:buNone/>
            </a:pPr>
            <a:r>
              <a:rPr lang="en-US" altLang="en-US" sz="2400" dirty="0"/>
              <a:t>	3) </a:t>
            </a: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tidak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imbalan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diisyaratkan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kecuali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dalam</a:t>
            </a:r>
            <a:endParaRPr lang="en-US" altLang="en-US" sz="2400" dirty="0" smtClean="0"/>
          </a:p>
          <a:p>
            <a:pPr marL="514350" indent="-514350" algn="just">
              <a:buFont typeface="Wingdings 2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bentuk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pemberian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athaya</a:t>
            </a:r>
            <a:r>
              <a:rPr lang="en-US" altLang="en-US" sz="2400" dirty="0"/>
              <a:t>) yang </a:t>
            </a:r>
            <a:r>
              <a:rPr lang="en-US" altLang="en-US" sz="2400" dirty="0" err="1"/>
              <a:t>bersifat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sukarela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pihak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bank.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40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Mudharabah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</a:t>
            </a:r>
            <a:r>
              <a:rPr lang="en-US" sz="2200" dirty="0" err="1"/>
              <a:t>akad</a:t>
            </a:r>
            <a:r>
              <a:rPr lang="en-US" sz="2200" dirty="0"/>
              <a:t> </a:t>
            </a:r>
            <a:r>
              <a:rPr lang="en-US" sz="2200" dirty="0" err="1"/>
              <a:t>kerjasama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perkongsian</a:t>
            </a:r>
            <a:r>
              <a:rPr lang="en-US" sz="2200" dirty="0"/>
              <a:t> </a:t>
            </a:r>
            <a:r>
              <a:rPr lang="en-US" sz="2200" dirty="0" err="1" smtClean="0"/>
              <a:t>antara</a:t>
            </a:r>
            <a:r>
              <a:rPr lang="en-US" sz="2200" dirty="0" smtClean="0"/>
              <a:t>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pihak</a:t>
            </a:r>
            <a:r>
              <a:rPr lang="en-US" sz="2200" dirty="0"/>
              <a:t> </a:t>
            </a:r>
            <a:r>
              <a:rPr lang="en-US" sz="2200" dirty="0" err="1"/>
              <a:t>yaitu</a:t>
            </a:r>
            <a:r>
              <a:rPr lang="en-US" sz="2200" dirty="0"/>
              <a:t>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sz="2200" dirty="0" err="1"/>
              <a:t>Pihak</a:t>
            </a:r>
            <a:r>
              <a:rPr lang="en-US" sz="2200" dirty="0"/>
              <a:t> </a:t>
            </a:r>
            <a:r>
              <a:rPr lang="en-US" sz="2200" dirty="0" err="1"/>
              <a:t>pertama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penyedia</a:t>
            </a:r>
            <a:r>
              <a:rPr lang="en-US" sz="2200" dirty="0"/>
              <a:t> modal/</a:t>
            </a:r>
            <a:r>
              <a:rPr lang="en-US" sz="2200" dirty="0" err="1"/>
              <a:t>dana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usaha</a:t>
            </a:r>
            <a:r>
              <a:rPr lang="en-US" sz="2200" dirty="0"/>
              <a:t> (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i="1" dirty="0" err="1"/>
              <a:t>shahib</a:t>
            </a:r>
            <a:r>
              <a:rPr lang="en-US" sz="2200" i="1" dirty="0"/>
              <a:t> al </a:t>
            </a:r>
            <a:r>
              <a:rPr lang="en-US" sz="2200" i="1" dirty="0" err="1" smtClean="0"/>
              <a:t>maal</a:t>
            </a:r>
            <a:r>
              <a:rPr lang="en-US" sz="2200" dirty="0" smtClean="0"/>
              <a:t>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sz="2200" dirty="0" err="1" smtClean="0"/>
              <a:t>Pihak</a:t>
            </a:r>
            <a:r>
              <a:rPr lang="en-US" sz="2200" dirty="0" smtClean="0"/>
              <a:t> </a:t>
            </a:r>
            <a:r>
              <a:rPr lang="en-US" sz="2200" dirty="0" err="1"/>
              <a:t>kedua</a:t>
            </a:r>
            <a:r>
              <a:rPr lang="en-US" sz="2200" dirty="0"/>
              <a:t> yang </a:t>
            </a:r>
            <a:r>
              <a:rPr lang="en-US" sz="2200" dirty="0" err="1"/>
              <a:t>bertanggungjawab</a:t>
            </a:r>
            <a:r>
              <a:rPr lang="en-US" sz="2200" dirty="0"/>
              <a:t> </a:t>
            </a:r>
            <a:r>
              <a:rPr lang="en-US" sz="2200" dirty="0" err="1"/>
              <a:t>atas</a:t>
            </a:r>
            <a:r>
              <a:rPr lang="en-US" sz="2200" dirty="0"/>
              <a:t> </a:t>
            </a:r>
            <a:r>
              <a:rPr lang="en-US" sz="2200" dirty="0" err="1"/>
              <a:t>pengelolaan</a:t>
            </a:r>
            <a:r>
              <a:rPr lang="en-US" sz="2200" dirty="0"/>
              <a:t> </a:t>
            </a:r>
            <a:r>
              <a:rPr lang="en-US" sz="2200" dirty="0" err="1"/>
              <a:t>dana</a:t>
            </a:r>
            <a:r>
              <a:rPr lang="en-US" sz="2200" dirty="0"/>
              <a:t>/</a:t>
            </a:r>
            <a:r>
              <a:rPr lang="en-US" sz="2200" dirty="0" err="1"/>
              <a:t>manajemen</a:t>
            </a:r>
            <a:r>
              <a:rPr lang="en-US" sz="2200" dirty="0"/>
              <a:t> </a:t>
            </a:r>
            <a:r>
              <a:rPr lang="en-US" sz="2200" dirty="0" err="1"/>
              <a:t>usaha</a:t>
            </a:r>
            <a:r>
              <a:rPr lang="en-US" sz="2200" dirty="0"/>
              <a:t> (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i="1" dirty="0"/>
              <a:t> </a:t>
            </a:r>
            <a:r>
              <a:rPr lang="en-US" sz="2200" i="1" dirty="0" err="1"/>
              <a:t>mudharib</a:t>
            </a:r>
            <a:r>
              <a:rPr lang="en-US" sz="2200" dirty="0"/>
              <a:t>)</a:t>
            </a:r>
          </a:p>
          <a:p>
            <a:pPr>
              <a:buNone/>
            </a:pPr>
            <a:endParaRPr lang="id-ID" sz="800" dirty="0"/>
          </a:p>
          <a:p>
            <a:pPr algn="just">
              <a:buNone/>
            </a:pPr>
            <a:r>
              <a:rPr lang="en-US" sz="2200" dirty="0" err="1"/>
              <a:t>Menurut</a:t>
            </a:r>
            <a:r>
              <a:rPr lang="en-US" sz="2200" dirty="0"/>
              <a:t> UU No 21/2008 </a:t>
            </a:r>
            <a:r>
              <a:rPr lang="en-US" sz="2200" dirty="0" err="1"/>
              <a:t>Pasal</a:t>
            </a:r>
            <a:r>
              <a:rPr lang="en-US" sz="2200" dirty="0"/>
              <a:t> 19 </a:t>
            </a:r>
            <a:r>
              <a:rPr lang="en-US" sz="2200" dirty="0" err="1"/>
              <a:t>huruf</a:t>
            </a:r>
            <a:r>
              <a:rPr lang="en-US" sz="2200" dirty="0"/>
              <a:t> b yang </a:t>
            </a:r>
            <a:r>
              <a:rPr lang="en-US" sz="2200" dirty="0" err="1"/>
              <a:t>dimaksud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akad</a:t>
            </a:r>
            <a:r>
              <a:rPr lang="en-US" sz="2200" dirty="0"/>
              <a:t> </a:t>
            </a:r>
            <a:r>
              <a:rPr lang="en-US" sz="2200" dirty="0" err="1"/>
              <a:t>Mudharabah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menghimpun</a:t>
            </a:r>
            <a:r>
              <a:rPr lang="en-US" sz="2200" dirty="0"/>
              <a:t> </a:t>
            </a:r>
            <a:r>
              <a:rPr lang="en-US" sz="2200" dirty="0" err="1"/>
              <a:t>dana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akad</a:t>
            </a:r>
            <a:r>
              <a:rPr lang="en-US" sz="2200" dirty="0"/>
              <a:t> </a:t>
            </a:r>
            <a:r>
              <a:rPr lang="en-US" sz="2200" dirty="0" err="1"/>
              <a:t>kerja</a:t>
            </a:r>
            <a:r>
              <a:rPr lang="en-US" sz="2200" dirty="0"/>
              <a:t>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r>
              <a:rPr lang="en-US" sz="2200" dirty="0" err="1"/>
              <a:t>antara</a:t>
            </a:r>
            <a:r>
              <a:rPr lang="en-US" sz="2200" dirty="0"/>
              <a:t> </a:t>
            </a:r>
            <a:r>
              <a:rPr lang="en-US" sz="2200" dirty="0" err="1"/>
              <a:t>pihak</a:t>
            </a:r>
            <a:r>
              <a:rPr lang="en-US" sz="2200" dirty="0"/>
              <a:t> </a:t>
            </a:r>
            <a:r>
              <a:rPr lang="en-US" sz="2200" dirty="0" err="1"/>
              <a:t>pertama</a:t>
            </a:r>
            <a:r>
              <a:rPr lang="en-US" sz="2200" dirty="0"/>
              <a:t> (</a:t>
            </a:r>
            <a:r>
              <a:rPr lang="en-US" sz="2200" i="1" dirty="0" err="1"/>
              <a:t>malik</a:t>
            </a:r>
            <a:r>
              <a:rPr lang="en-US" sz="2200" i="1" dirty="0"/>
              <a:t>, </a:t>
            </a:r>
            <a:r>
              <a:rPr lang="en-US" sz="2200" i="1" dirty="0" err="1"/>
              <a:t>shahibbul</a:t>
            </a:r>
            <a:r>
              <a:rPr lang="en-US" sz="2200" i="1" dirty="0"/>
              <a:t> </a:t>
            </a:r>
            <a:r>
              <a:rPr lang="en-US" sz="2200" i="1" dirty="0" err="1"/>
              <a:t>maal</a:t>
            </a:r>
            <a:r>
              <a:rPr lang="en-US" sz="2200" dirty="0"/>
              <a:t>,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nasabah</a:t>
            </a:r>
            <a:r>
              <a:rPr lang="en-US" sz="2200" dirty="0"/>
              <a:t>)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pemilik</a:t>
            </a:r>
            <a:r>
              <a:rPr lang="en-US" sz="2200" dirty="0"/>
              <a:t> </a:t>
            </a:r>
            <a:r>
              <a:rPr lang="en-US" sz="2200" dirty="0" err="1"/>
              <a:t>dana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pihak</a:t>
            </a:r>
            <a:r>
              <a:rPr lang="en-US" sz="2200" dirty="0"/>
              <a:t> </a:t>
            </a:r>
            <a:r>
              <a:rPr lang="en-US" sz="2200" dirty="0" err="1"/>
              <a:t>kedua</a:t>
            </a:r>
            <a:r>
              <a:rPr lang="en-US" sz="2200" dirty="0"/>
              <a:t> (</a:t>
            </a:r>
            <a:r>
              <a:rPr lang="en-US" sz="2200" i="1" dirty="0"/>
              <a:t> ‘</a:t>
            </a:r>
            <a:r>
              <a:rPr lang="en-US" sz="2200" i="1" dirty="0" err="1"/>
              <a:t>amil</a:t>
            </a:r>
            <a:r>
              <a:rPr lang="en-US" sz="2200" i="1" dirty="0"/>
              <a:t>, </a:t>
            </a:r>
            <a:r>
              <a:rPr lang="en-US" sz="2200" i="1" dirty="0" err="1"/>
              <a:t>mudharib</a:t>
            </a:r>
            <a:r>
              <a:rPr lang="en-US" sz="2200" i="1" dirty="0"/>
              <a:t>, </a:t>
            </a:r>
            <a:r>
              <a:rPr lang="en-US" sz="2200" dirty="0" err="1"/>
              <a:t>atau</a:t>
            </a:r>
            <a:r>
              <a:rPr lang="en-US" sz="2200" dirty="0"/>
              <a:t> Bank </a:t>
            </a:r>
            <a:r>
              <a:rPr lang="en-US" sz="2200" dirty="0" err="1"/>
              <a:t>Syari’ah</a:t>
            </a:r>
            <a:r>
              <a:rPr lang="en-US" sz="2200" dirty="0"/>
              <a:t>) yang </a:t>
            </a:r>
            <a:r>
              <a:rPr lang="en-US" sz="2200" dirty="0" err="1"/>
              <a:t>bertindak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pengelola</a:t>
            </a:r>
            <a:r>
              <a:rPr lang="en-US" sz="2200" dirty="0"/>
              <a:t> </a:t>
            </a:r>
            <a:r>
              <a:rPr lang="en-US" sz="2200" dirty="0" err="1"/>
              <a:t>dana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membagi</a:t>
            </a:r>
            <a:r>
              <a:rPr lang="en-US" sz="2200" dirty="0"/>
              <a:t> </a:t>
            </a:r>
            <a:r>
              <a:rPr lang="en-US" sz="2200" dirty="0" err="1"/>
              <a:t>keuntungan</a:t>
            </a:r>
            <a:r>
              <a:rPr lang="en-US" sz="2200" dirty="0"/>
              <a:t> </a:t>
            </a:r>
            <a:r>
              <a:rPr lang="en-US" sz="2200" dirty="0" err="1"/>
              <a:t>usaha</a:t>
            </a:r>
            <a:r>
              <a:rPr lang="en-US" sz="2200" dirty="0"/>
              <a:t> </a:t>
            </a:r>
            <a:r>
              <a:rPr lang="en-US" sz="2200" dirty="0" err="1"/>
              <a:t>sesuai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kesepakatan</a:t>
            </a:r>
            <a:r>
              <a:rPr lang="en-US" sz="2200" dirty="0"/>
              <a:t> yang </a:t>
            </a:r>
            <a:r>
              <a:rPr lang="en-US" sz="2200" dirty="0" err="1"/>
              <a:t>dituangkan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akad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PENGHIMPUNAN DANA</a:t>
            </a:r>
            <a:br>
              <a:rPr lang="en-US" dirty="0" smtClean="0"/>
            </a:br>
            <a:r>
              <a:rPr lang="en-US" dirty="0" smtClean="0"/>
              <a:t>2. PRINSIP MUDHARABAH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64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2682"/>
          </a:xfrm>
        </p:spPr>
        <p:txBody>
          <a:bodyPr/>
          <a:lstStyle/>
          <a:p>
            <a:pPr algn="ctr"/>
            <a:r>
              <a:rPr lang="en-US" dirty="0" err="1" smtClean="0"/>
              <a:t>Akad</a:t>
            </a:r>
            <a:r>
              <a:rPr lang="en-US" dirty="0" smtClean="0"/>
              <a:t> </a:t>
            </a:r>
            <a:r>
              <a:rPr lang="en-US" dirty="0" err="1" smtClean="0"/>
              <a:t>Mudharabah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pic>
        <p:nvPicPr>
          <p:cNvPr id="4" name="Object 1"/>
          <p:cNvPicPr>
            <a:picLocks noGrp="1" noChangeArrowheads="1"/>
          </p:cNvPicPr>
          <p:nvPr>
            <p:ph idx="1"/>
          </p:nvPr>
        </p:nvPicPr>
        <p:blipFill>
          <a:blip r:embed="rId2"/>
          <a:srcRect l="-650" t="-748" r="-4306" b="-728"/>
          <a:stretch>
            <a:fillRect/>
          </a:stretch>
        </p:blipFill>
        <p:spPr bwMode="auto">
          <a:xfrm>
            <a:off x="971550" y="1853248"/>
            <a:ext cx="8458200" cy="4776152"/>
          </a:xfrm>
          <a:prstGeom prst="rect">
            <a:avLst/>
          </a:prstGeom>
          <a:solidFill>
            <a:srgbClr val="00F3FE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865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914650"/>
            <a:ext cx="8946541" cy="333374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i="1" dirty="0" err="1"/>
              <a:t>Wadiah</a:t>
            </a:r>
            <a:r>
              <a:rPr lang="en-US" sz="2400" i="1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titipan</a:t>
            </a:r>
            <a:r>
              <a:rPr lang="en-US" sz="2400" dirty="0"/>
              <a:t> </a:t>
            </a:r>
            <a:r>
              <a:rPr lang="en-US" sz="2400" dirty="0" err="1"/>
              <a:t>nasabah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dijaga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dikembalikan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nasabah</a:t>
            </a:r>
            <a:r>
              <a:rPr lang="en-US" sz="2400" dirty="0"/>
              <a:t> yang </a:t>
            </a:r>
            <a:r>
              <a:rPr lang="en-US" sz="2400" dirty="0" err="1"/>
              <a:t>bersangkutan</a:t>
            </a:r>
            <a:r>
              <a:rPr lang="en-US" sz="2400" dirty="0"/>
              <a:t> </a:t>
            </a:r>
            <a:r>
              <a:rPr lang="en-US" sz="2400" dirty="0" err="1"/>
              <a:t>menghendaki</a:t>
            </a:r>
            <a:r>
              <a:rPr lang="en-US" sz="2400" dirty="0"/>
              <a:t>. Bank </a:t>
            </a:r>
            <a:r>
              <a:rPr lang="en-US" sz="2400" dirty="0" err="1" smtClean="0"/>
              <a:t>bertanggung</a:t>
            </a:r>
            <a:r>
              <a:rPr lang="en-US" sz="2400" dirty="0" smtClean="0"/>
              <a:t> </a:t>
            </a:r>
            <a:r>
              <a:rPr lang="en-US" sz="2400" dirty="0" err="1" smtClean="0"/>
              <a:t>jawab</a:t>
            </a:r>
            <a:r>
              <a:rPr lang="en-US" sz="2400" dirty="0" smtClean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pengembalian</a:t>
            </a:r>
            <a:r>
              <a:rPr lang="en-US" sz="2400" dirty="0"/>
              <a:t> </a:t>
            </a:r>
            <a:r>
              <a:rPr lang="en-US" sz="2400" dirty="0" err="1"/>
              <a:t>titipan</a:t>
            </a:r>
            <a:r>
              <a:rPr lang="en-US" sz="2400" dirty="0"/>
              <a:t> </a:t>
            </a:r>
            <a:r>
              <a:rPr lang="en-US" sz="2400" dirty="0" err="1"/>
              <a:t>dana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PENGHIMPUNAN DANA</a:t>
            </a:r>
            <a:br>
              <a:rPr lang="en-US" dirty="0" smtClean="0"/>
            </a:br>
            <a:r>
              <a:rPr lang="en-US" dirty="0" smtClean="0"/>
              <a:t>1. PRINSIP WADIAH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25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Jenis</a:t>
            </a:r>
            <a:r>
              <a:rPr lang="en-US" dirty="0" smtClean="0"/>
              <a:t> -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Mudharabah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800" dirty="0" err="1" smtClean="0"/>
              <a:t>Penghimpunan</a:t>
            </a:r>
            <a:r>
              <a:rPr lang="en-US" sz="2800" dirty="0" smtClean="0"/>
              <a:t> Dana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 dirty="0"/>
          </a:p>
          <a:p>
            <a:pPr>
              <a:buNone/>
            </a:pPr>
            <a:r>
              <a:rPr lang="id-ID" i="1" dirty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3999" y="1853248"/>
            <a:ext cx="4324351" cy="380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err="1"/>
              <a:t>Mudharabah</a:t>
            </a:r>
            <a:r>
              <a:rPr lang="en-US" sz="2400" i="1" dirty="0"/>
              <a:t> </a:t>
            </a:r>
            <a:r>
              <a:rPr lang="en-US" sz="2400" i="1" dirty="0" err="1" smtClean="0"/>
              <a:t>Mutlaqah</a:t>
            </a:r>
            <a:endParaRPr lang="en-US" sz="2400" i="1" dirty="0" smtClean="0"/>
          </a:p>
          <a:p>
            <a:endParaRPr lang="en-US" sz="2400" i="1" dirty="0"/>
          </a:p>
          <a:p>
            <a:r>
              <a:rPr lang="en-US" dirty="0" err="1" smtClean="0"/>
              <a:t>Investasi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terikat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penghimpunan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nisbah</a:t>
            </a:r>
            <a:r>
              <a:rPr lang="en-US" dirty="0"/>
              <a:t> yang </a:t>
            </a:r>
            <a:r>
              <a:rPr lang="en-US" dirty="0" err="1"/>
              <a:t>disepakati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.</a:t>
            </a:r>
          </a:p>
          <a:p>
            <a:endParaRPr lang="en-US" sz="600" dirty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Tabungan </a:t>
            </a:r>
            <a:r>
              <a:rPr lang="en-US" i="1" dirty="0" err="1" smtClean="0"/>
              <a:t>Mudharabah</a:t>
            </a:r>
            <a:r>
              <a:rPr lang="en-US" dirty="0" smtClean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Deposito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6076950" y="1853248"/>
            <a:ext cx="4457700" cy="3804602"/>
          </a:xfrm>
          <a:prstGeom prst="rect">
            <a:avLst/>
          </a:prstGeom>
          <a:solidFill>
            <a:srgbClr val="00F3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Mudharabah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Muqayyadah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Investasi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terikat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dimana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pemilik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menetapkan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syarat-syarat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tertentu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dipatuhi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oleh</a:t>
            </a:r>
            <a:r>
              <a:rPr lang="en-US" dirty="0">
                <a:solidFill>
                  <a:schemeClr val="bg1"/>
                </a:solidFill>
              </a:rPr>
              <a:t> bank.</a:t>
            </a:r>
          </a:p>
          <a:p>
            <a:pPr>
              <a:lnSpc>
                <a:spcPct val="80000"/>
              </a:lnSpc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Contoh</a:t>
            </a:r>
            <a:r>
              <a:rPr lang="en-US" dirty="0" smtClean="0">
                <a:solidFill>
                  <a:schemeClr val="bg1"/>
                </a:solidFill>
              </a:rPr>
              <a:t> :</a:t>
            </a:r>
          </a:p>
          <a:p>
            <a:pPr>
              <a:lnSpc>
                <a:spcPct val="8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Deposito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yang </a:t>
            </a:r>
            <a:r>
              <a:rPr lang="en-US" dirty="0" err="1">
                <a:solidFill>
                  <a:schemeClr val="bg1"/>
                </a:solidFill>
              </a:rPr>
              <a:t>dipisahkan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rekening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lainnya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penyaluran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mudharabah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langsung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pelaksana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usahanya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altLang="en-US" dirty="0" err="1"/>
              <a:t>Tujuannya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    </a:t>
            </a:r>
            <a:r>
              <a:rPr lang="en-US" altLang="en-US" dirty="0" err="1" smtClean="0"/>
              <a:t>untuk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menjaga</a:t>
            </a:r>
            <a:r>
              <a:rPr lang="en-US" altLang="en-US" dirty="0" smtClean="0"/>
              <a:t> </a:t>
            </a:r>
            <a:r>
              <a:rPr lang="en-US" altLang="en-US" dirty="0" err="1"/>
              <a:t>keselamatan</a:t>
            </a:r>
            <a:r>
              <a:rPr lang="en-US" altLang="en-US" dirty="0"/>
              <a:t> </a:t>
            </a:r>
            <a:r>
              <a:rPr lang="en-US" altLang="en-US" dirty="0" err="1"/>
              <a:t>barang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kemusnahan</a:t>
            </a:r>
            <a:r>
              <a:rPr lang="en-US" altLang="en-US" dirty="0" smtClean="0"/>
              <a:t>, </a:t>
            </a:r>
            <a:r>
              <a:rPr lang="en-US" altLang="en-US" dirty="0" err="1"/>
              <a:t>kecurian</a:t>
            </a:r>
            <a:r>
              <a:rPr lang="en-US" altLang="en-US" dirty="0"/>
              <a:t>  </a:t>
            </a:r>
            <a:r>
              <a:rPr lang="en-US" altLang="en-US" dirty="0" smtClean="0"/>
              <a:t>  </a:t>
            </a:r>
          </a:p>
          <a:p>
            <a:pPr marL="0" indent="0">
              <a:buNone/>
            </a:pPr>
            <a:r>
              <a:rPr lang="en-US" altLang="en-US" dirty="0" smtClean="0"/>
              <a:t>     </a:t>
            </a:r>
            <a:r>
              <a:rPr lang="en-US" altLang="en-US" dirty="0" err="1" smtClean="0"/>
              <a:t>dsbnya</a:t>
            </a:r>
            <a:r>
              <a:rPr lang="en-US" altLang="en-US" dirty="0" smtClean="0"/>
              <a:t>.</a:t>
            </a:r>
          </a:p>
          <a:p>
            <a:pPr marL="0" indent="0">
              <a:buNone/>
            </a:pPr>
            <a:endParaRPr lang="en-US" altLang="en-US" dirty="0" smtClean="0"/>
          </a:p>
          <a:p>
            <a:pPr algn="just"/>
            <a:r>
              <a:rPr lang="en-US" altLang="en-US" dirty="0" err="1" smtClean="0"/>
              <a:t>Barang</a:t>
            </a:r>
            <a:r>
              <a:rPr lang="en-US" altLang="en-US" dirty="0" smtClean="0"/>
              <a:t>, </a:t>
            </a:r>
            <a:r>
              <a:rPr lang="en-US" altLang="en-US" dirty="0" err="1"/>
              <a:t>sesuatu</a:t>
            </a:r>
            <a:r>
              <a:rPr lang="en-US" altLang="en-US" dirty="0"/>
              <a:t> yang </a:t>
            </a:r>
            <a:r>
              <a:rPr lang="en-US" altLang="en-US" dirty="0" err="1"/>
              <a:t>berharga</a:t>
            </a:r>
            <a:r>
              <a:rPr lang="en-US" altLang="en-US" dirty="0"/>
              <a:t> </a:t>
            </a:r>
            <a:r>
              <a:rPr lang="en-US" altLang="en-US" dirty="0" err="1"/>
              <a:t>seperti</a:t>
            </a:r>
            <a:r>
              <a:rPr lang="en-US" altLang="en-US" dirty="0"/>
              <a:t> </a:t>
            </a:r>
            <a:r>
              <a:rPr lang="en-US" altLang="en-US" dirty="0" err="1"/>
              <a:t>uang</a:t>
            </a:r>
            <a:r>
              <a:rPr lang="en-US" altLang="en-US" dirty="0"/>
              <a:t>, </a:t>
            </a:r>
            <a:r>
              <a:rPr lang="en-US" altLang="en-US" dirty="0" err="1"/>
              <a:t>barang</a:t>
            </a:r>
            <a:r>
              <a:rPr lang="en-US" altLang="en-US" dirty="0"/>
              <a:t>, </a:t>
            </a:r>
            <a:r>
              <a:rPr lang="en-US" altLang="en-US" dirty="0" err="1"/>
              <a:t>dokumen</a:t>
            </a:r>
            <a:r>
              <a:rPr lang="en-US" altLang="en-US" dirty="0"/>
              <a:t>, </a:t>
            </a:r>
            <a:r>
              <a:rPr lang="en-US" altLang="en-US" dirty="0" err="1"/>
              <a:t>surat</a:t>
            </a:r>
            <a:r>
              <a:rPr lang="en-US" altLang="en-US" dirty="0"/>
              <a:t> </a:t>
            </a:r>
          </a:p>
          <a:p>
            <a:pPr algn="just">
              <a:buFont typeface="Wingdings 2" charset="2"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berharga</a:t>
            </a:r>
            <a:r>
              <a:rPr lang="en-US" altLang="en-US" dirty="0"/>
              <a:t>, </a:t>
            </a:r>
            <a:r>
              <a:rPr lang="en-US" altLang="en-US" dirty="0" err="1"/>
              <a:t>dll</a:t>
            </a:r>
            <a:r>
              <a:rPr lang="en-US" altLang="en-US" dirty="0"/>
              <a:t>.</a:t>
            </a:r>
          </a:p>
          <a:p>
            <a:endParaRPr lang="en-US" altLang="en-US" dirty="0" smtClean="0"/>
          </a:p>
          <a:p>
            <a:r>
              <a:rPr lang="en-US" altLang="en-US" dirty="0"/>
              <a:t>Bank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kewajiban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memberikan</a:t>
            </a:r>
            <a:r>
              <a:rPr lang="en-US" altLang="en-US" dirty="0"/>
              <a:t> </a:t>
            </a:r>
            <a:r>
              <a:rPr lang="en-US" altLang="en-US" dirty="0" err="1"/>
              <a:t>imbalan</a:t>
            </a:r>
            <a:r>
              <a:rPr lang="en-US" altLang="en-US" dirty="0"/>
              <a:t> </a:t>
            </a:r>
            <a:r>
              <a:rPr lang="en-US" altLang="en-US" dirty="0" err="1"/>
              <a:t>tetapi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mengenakan</a:t>
            </a:r>
            <a:r>
              <a:rPr lang="en-US" altLang="en-US" dirty="0"/>
              <a:t> </a:t>
            </a:r>
            <a:r>
              <a:rPr lang="en-US" altLang="en-US" dirty="0" err="1"/>
              <a:t>biaya</a:t>
            </a:r>
            <a:r>
              <a:rPr lang="en-US" altLang="en-US" dirty="0"/>
              <a:t> </a:t>
            </a:r>
            <a:r>
              <a:rPr lang="en-US" altLang="en-US" dirty="0" err="1"/>
              <a:t>penitipan</a:t>
            </a:r>
            <a:r>
              <a:rPr lang="en-US" altLang="en-US" dirty="0"/>
              <a:t> </a:t>
            </a:r>
            <a:r>
              <a:rPr lang="en-US" altLang="en-US" dirty="0" err="1"/>
              <a:t>barang</a:t>
            </a:r>
            <a:r>
              <a:rPr lang="en-US" altLang="en-US" dirty="0"/>
              <a:t> </a:t>
            </a:r>
            <a:r>
              <a:rPr lang="en-US" altLang="en-US" dirty="0" err="1"/>
              <a:t>tersebut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4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553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Pengakuan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pengukuran</a:t>
            </a:r>
            <a:r>
              <a:rPr lang="en-US" b="1" dirty="0"/>
              <a:t> Tabungan </a:t>
            </a:r>
            <a:r>
              <a:rPr lang="en-US" b="1" i="1" dirty="0" err="1"/>
              <a:t>Wadiah</a:t>
            </a:r>
            <a:r>
              <a:rPr lang="en-US" b="1" i="1" dirty="0"/>
              <a:t> 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dirty="0"/>
              <a:t>Tabungan </a:t>
            </a:r>
            <a:r>
              <a:rPr lang="en-US" i="1" dirty="0" err="1"/>
              <a:t>Wadiah</a:t>
            </a:r>
            <a:r>
              <a:rPr lang="en-US" i="1" dirty="0"/>
              <a:t> </a:t>
            </a:r>
            <a:r>
              <a:rPr lang="en-US" dirty="0" err="1"/>
              <a:t>diakui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nominal </a:t>
            </a:r>
            <a:r>
              <a:rPr lang="en-US" dirty="0" err="1"/>
              <a:t>penyetoran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penarikan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Setoran</a:t>
            </a:r>
            <a:r>
              <a:rPr lang="en-US" dirty="0"/>
              <a:t> </a:t>
            </a:r>
            <a:r>
              <a:rPr lang="en-US" dirty="0" err="1"/>
              <a:t>tabungan</a:t>
            </a:r>
            <a:r>
              <a:rPr lang="en-US" dirty="0"/>
              <a:t> </a:t>
            </a:r>
            <a:r>
              <a:rPr lang="en-US" i="1" dirty="0" err="1"/>
              <a:t>Wadiah</a:t>
            </a:r>
            <a:r>
              <a:rPr lang="en-US" i="1" dirty="0"/>
              <a:t> </a:t>
            </a:r>
            <a:r>
              <a:rPr lang="en-US" dirty="0"/>
              <a:t>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tunai</a:t>
            </a:r>
            <a:r>
              <a:rPr lang="en-US" dirty="0"/>
              <a:t> </a:t>
            </a:r>
            <a:r>
              <a:rPr lang="en-US" dirty="0" err="1"/>
              <a:t>diakui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. </a:t>
            </a:r>
            <a:r>
              <a:rPr lang="en-US" dirty="0" err="1"/>
              <a:t>Setoran</a:t>
            </a:r>
            <a:r>
              <a:rPr lang="en-US" dirty="0"/>
              <a:t> </a:t>
            </a:r>
            <a:r>
              <a:rPr lang="en-US" dirty="0" err="1"/>
              <a:t>tabungan</a:t>
            </a:r>
            <a:r>
              <a:rPr lang="en-US" dirty="0"/>
              <a:t> </a:t>
            </a:r>
            <a:r>
              <a:rPr lang="en-US" i="1" dirty="0" err="1"/>
              <a:t>Wadiah</a:t>
            </a:r>
            <a:r>
              <a:rPr lang="en-US" i="1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kliring</a:t>
            </a:r>
            <a:r>
              <a:rPr lang="en-US" dirty="0"/>
              <a:t> </a:t>
            </a:r>
            <a:r>
              <a:rPr lang="en-US" dirty="0" err="1"/>
              <a:t>diakui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Pemberian</a:t>
            </a:r>
            <a:r>
              <a:rPr lang="en-US" dirty="0"/>
              <a:t> bonus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simpanan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diakui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 err="1"/>
              <a:t>Penyajian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Saldo</a:t>
            </a:r>
            <a:r>
              <a:rPr lang="en-US" dirty="0"/>
              <a:t> </a:t>
            </a:r>
            <a:r>
              <a:rPr lang="en-US" dirty="0" err="1"/>
              <a:t>simpanan</a:t>
            </a:r>
            <a:r>
              <a:rPr lang="en-US" dirty="0"/>
              <a:t> </a:t>
            </a:r>
            <a:r>
              <a:rPr lang="en-US" dirty="0" err="1"/>
              <a:t>Wadiah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nominalnya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5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8553"/>
          </a:xfrm>
        </p:spPr>
        <p:txBody>
          <a:bodyPr/>
          <a:lstStyle/>
          <a:p>
            <a:r>
              <a:rPr lang="en-US" dirty="0" err="1" smtClean="0"/>
              <a:t>Rukun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wadiah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 2" pitchFamily="18" charset="2"/>
              <a:buNone/>
              <a:defRPr/>
            </a:pPr>
            <a:endParaRPr lang="en-US" sz="3600" dirty="0"/>
          </a:p>
          <a:p>
            <a:pPr algn="just">
              <a:buFont typeface="Wingdings 2" pitchFamily="18" charset="2"/>
              <a:buChar char=""/>
              <a:defRPr/>
            </a:pPr>
            <a:r>
              <a:rPr lang="en-US" sz="2800" dirty="0" err="1"/>
              <a:t>Barang</a:t>
            </a:r>
            <a:r>
              <a:rPr lang="en-US" sz="2800" dirty="0"/>
              <a:t> yang </a:t>
            </a:r>
            <a:r>
              <a:rPr lang="en-US" sz="2800" dirty="0" err="1"/>
              <a:t>dititipkan</a:t>
            </a:r>
            <a:endParaRPr lang="en-US" sz="2800" dirty="0"/>
          </a:p>
          <a:p>
            <a:pPr algn="just">
              <a:buFont typeface="Wingdings 2" pitchFamily="18" charset="2"/>
              <a:buChar char=""/>
              <a:defRPr/>
            </a:pPr>
            <a:r>
              <a:rPr lang="en-US" sz="2800" dirty="0"/>
              <a:t>Orang yang </a:t>
            </a:r>
            <a:r>
              <a:rPr lang="en-US" sz="2800" dirty="0" err="1"/>
              <a:t>menitipkan</a:t>
            </a:r>
            <a:r>
              <a:rPr lang="en-US" sz="2800" dirty="0"/>
              <a:t>/</a:t>
            </a:r>
            <a:r>
              <a:rPr lang="en-US" sz="2800" dirty="0" err="1"/>
              <a:t>penitip</a:t>
            </a:r>
            <a:endParaRPr lang="en-US" sz="2800" dirty="0"/>
          </a:p>
          <a:p>
            <a:pPr algn="just">
              <a:buFont typeface="Wingdings 2" pitchFamily="18" charset="2"/>
              <a:buChar char=""/>
              <a:defRPr/>
            </a:pPr>
            <a:r>
              <a:rPr lang="en-US" sz="2800" dirty="0"/>
              <a:t>Orang yang </a:t>
            </a:r>
            <a:r>
              <a:rPr lang="en-US" sz="2800" dirty="0" err="1"/>
              <a:t>menerima</a:t>
            </a:r>
            <a:r>
              <a:rPr lang="en-US" sz="2800" dirty="0"/>
              <a:t> </a:t>
            </a:r>
            <a:r>
              <a:rPr lang="en-US" sz="2800" dirty="0" err="1"/>
              <a:t>titipan</a:t>
            </a:r>
            <a:r>
              <a:rPr lang="en-US" sz="2800" dirty="0"/>
              <a:t>/</a:t>
            </a:r>
            <a:r>
              <a:rPr lang="en-US" sz="2800" dirty="0" err="1"/>
              <a:t>penerima</a:t>
            </a:r>
            <a:r>
              <a:rPr lang="en-US" sz="2800" dirty="0"/>
              <a:t> </a:t>
            </a:r>
            <a:r>
              <a:rPr lang="en-US" sz="2800" dirty="0" err="1"/>
              <a:t>titipan</a:t>
            </a:r>
            <a:endParaRPr lang="en-US" sz="2800" dirty="0"/>
          </a:p>
          <a:p>
            <a:pPr algn="just">
              <a:buFont typeface="Wingdings 2" pitchFamily="18" charset="2"/>
              <a:buChar char=""/>
              <a:defRPr/>
            </a:pPr>
            <a:r>
              <a:rPr lang="en-US" sz="2800" dirty="0" err="1"/>
              <a:t>Ijab</a:t>
            </a:r>
            <a:r>
              <a:rPr lang="en-US" sz="2800" dirty="0"/>
              <a:t> </a:t>
            </a:r>
            <a:r>
              <a:rPr lang="en-US" sz="2800" dirty="0" err="1"/>
              <a:t>Qabul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Al – </a:t>
            </a:r>
            <a:r>
              <a:rPr lang="en-US" dirty="0" err="1" smtClean="0"/>
              <a:t>wadi’ah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03294"/>
            <a:ext cx="8946541" cy="4545105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800" dirty="0" smtClean="0"/>
              <a:t>1. Al-</a:t>
            </a:r>
            <a:r>
              <a:rPr lang="en-US" sz="2800" dirty="0" err="1" smtClean="0"/>
              <a:t>Nissa</a:t>
            </a:r>
            <a:r>
              <a:rPr lang="en-US" sz="2800" dirty="0" smtClean="0"/>
              <a:t> </a:t>
            </a:r>
            <a:r>
              <a:rPr lang="en-US" sz="2800" dirty="0"/>
              <a:t>:</a:t>
            </a:r>
            <a:r>
              <a:rPr lang="en-US" sz="2800" dirty="0" smtClean="0"/>
              <a:t>58</a:t>
            </a:r>
          </a:p>
          <a:p>
            <a:pPr>
              <a:buNone/>
            </a:pPr>
            <a:r>
              <a:rPr lang="en-US" sz="2800" dirty="0"/>
              <a:t> “</a:t>
            </a:r>
            <a:r>
              <a:rPr lang="en-US" sz="2800" i="1" dirty="0" err="1"/>
              <a:t>Sesungguhnya</a:t>
            </a:r>
            <a:r>
              <a:rPr lang="en-US" sz="2800" dirty="0"/>
              <a:t> </a:t>
            </a:r>
            <a:r>
              <a:rPr lang="en-US" sz="2800" i="1" dirty="0"/>
              <a:t>Allah</a:t>
            </a:r>
            <a:r>
              <a:rPr lang="en-US" sz="2800" i="1" u="sng" dirty="0"/>
              <a:t> </a:t>
            </a:r>
            <a:r>
              <a:rPr lang="en-US" sz="2800" i="1" u="sng" dirty="0" err="1"/>
              <a:t>menyuruh</a:t>
            </a:r>
            <a:r>
              <a:rPr lang="en-US" sz="2800" i="1" u="sng" dirty="0"/>
              <a:t> </a:t>
            </a:r>
            <a:r>
              <a:rPr lang="en-US" sz="2800" i="1" u="sng" dirty="0" err="1"/>
              <a:t>kamu</a:t>
            </a:r>
            <a:r>
              <a:rPr lang="en-US" sz="2800" i="1" u="sng" dirty="0"/>
              <a:t> </a:t>
            </a:r>
            <a:r>
              <a:rPr lang="en-US" sz="2800" i="1" dirty="0"/>
              <a:t>	</a:t>
            </a:r>
            <a:r>
              <a:rPr lang="en-US" sz="2800" i="1" u="sng" dirty="0" err="1"/>
              <a:t>untuk</a:t>
            </a:r>
            <a:r>
              <a:rPr lang="en-US" sz="2800" i="1" u="sng" dirty="0"/>
              <a:t> </a:t>
            </a:r>
            <a:r>
              <a:rPr lang="en-US" sz="2800" i="1" u="sng" dirty="0" err="1"/>
              <a:t>menyampaikan</a:t>
            </a:r>
            <a:r>
              <a:rPr lang="en-US" sz="2800" i="1" u="sng" dirty="0"/>
              <a:t> </a:t>
            </a:r>
            <a:r>
              <a:rPr lang="en-US" sz="2800" i="1" u="sng" dirty="0" err="1"/>
              <a:t>amana</a:t>
            </a:r>
            <a:r>
              <a:rPr lang="en-US" sz="2800" i="1" dirty="0" err="1"/>
              <a:t>t</a:t>
            </a:r>
            <a:r>
              <a:rPr lang="en-US" sz="2800" i="1" dirty="0"/>
              <a:t> (</a:t>
            </a:r>
            <a:r>
              <a:rPr lang="en-US" sz="2800" i="1" dirty="0" err="1"/>
              <a:t>titipan</a:t>
            </a:r>
            <a:r>
              <a:rPr lang="en-US" sz="2800" i="1" dirty="0"/>
              <a:t>) </a:t>
            </a:r>
            <a:r>
              <a:rPr lang="en-US" sz="2800" i="1" dirty="0" err="1"/>
              <a:t>kepada</a:t>
            </a:r>
            <a:r>
              <a:rPr lang="en-US" sz="2800" i="1" dirty="0"/>
              <a:t> yang 	</a:t>
            </a:r>
            <a:r>
              <a:rPr lang="en-US" sz="2800" i="1" dirty="0" err="1"/>
              <a:t>berhak</a:t>
            </a:r>
            <a:r>
              <a:rPr lang="en-US" sz="2800" i="1" dirty="0"/>
              <a:t> </a:t>
            </a:r>
            <a:r>
              <a:rPr lang="en-US" sz="2800" i="1" dirty="0" err="1"/>
              <a:t>menerimanya</a:t>
            </a:r>
            <a:r>
              <a:rPr lang="en-US" sz="2800" i="1" dirty="0"/>
              <a:t>…………….</a:t>
            </a:r>
            <a:r>
              <a:rPr lang="en-US" sz="2800" dirty="0"/>
              <a:t>”</a:t>
            </a:r>
          </a:p>
          <a:p>
            <a:pPr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7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8123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2. Al </a:t>
            </a:r>
            <a:r>
              <a:rPr lang="en-US" sz="2800" dirty="0" err="1"/>
              <a:t>Baqarah</a:t>
            </a:r>
            <a:r>
              <a:rPr lang="en-US" sz="2800" dirty="0"/>
              <a:t> : 283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sz="2800" dirty="0" smtClean="0"/>
              <a:t>“</a:t>
            </a:r>
            <a:r>
              <a:rPr lang="en-US" sz="2800" i="1" dirty="0" smtClean="0"/>
              <a:t>…. </a:t>
            </a:r>
            <a:r>
              <a:rPr lang="en-US" sz="2800" i="1" dirty="0" err="1"/>
              <a:t>Jika</a:t>
            </a:r>
            <a:r>
              <a:rPr lang="en-US" sz="2800" i="1" dirty="0"/>
              <a:t> </a:t>
            </a:r>
            <a:r>
              <a:rPr lang="en-US" sz="2800" i="1" dirty="0" err="1"/>
              <a:t>sebagian</a:t>
            </a:r>
            <a:r>
              <a:rPr lang="en-US" sz="2800" i="1" dirty="0"/>
              <a:t> </a:t>
            </a:r>
            <a:r>
              <a:rPr lang="en-US" sz="2800" i="1" dirty="0" err="1"/>
              <a:t>kamu</a:t>
            </a:r>
            <a:r>
              <a:rPr lang="en-US" sz="2800" i="1" dirty="0"/>
              <a:t> </a:t>
            </a:r>
            <a:r>
              <a:rPr lang="en-US" sz="2800" i="1" dirty="0" err="1"/>
              <a:t>mempercayai</a:t>
            </a:r>
            <a:r>
              <a:rPr lang="en-US" sz="2800" i="1" dirty="0"/>
              <a:t> 	</a:t>
            </a:r>
            <a:r>
              <a:rPr lang="en-US" sz="2800" i="1" dirty="0" err="1"/>
              <a:t>sebagian</a:t>
            </a:r>
            <a:r>
              <a:rPr lang="en-US" sz="2800" i="1" dirty="0"/>
              <a:t> yang lain, </a:t>
            </a:r>
            <a:r>
              <a:rPr lang="en-US" sz="2800" i="1" dirty="0" err="1"/>
              <a:t>hendaklah</a:t>
            </a:r>
            <a:r>
              <a:rPr lang="en-US" sz="2800" i="1" dirty="0"/>
              <a:t> yang </a:t>
            </a:r>
            <a:r>
              <a:rPr lang="en-US" sz="2800" i="1" dirty="0" err="1"/>
              <a:t>dipercaya</a:t>
            </a:r>
            <a:r>
              <a:rPr lang="en-US" sz="2800" i="1" dirty="0"/>
              <a:t> </a:t>
            </a:r>
            <a:r>
              <a:rPr lang="en-US" sz="2800" i="1" dirty="0" err="1"/>
              <a:t>itu</a:t>
            </a:r>
            <a:r>
              <a:rPr lang="en-US" sz="2800" i="1" dirty="0"/>
              <a:t> </a:t>
            </a:r>
            <a:r>
              <a:rPr lang="en-US" sz="2800" i="1" dirty="0" err="1" smtClean="0"/>
              <a:t>menunaikan</a:t>
            </a:r>
            <a:r>
              <a:rPr lang="en-US" sz="2800" i="1" dirty="0" smtClean="0"/>
              <a:t> </a:t>
            </a:r>
            <a:r>
              <a:rPr lang="en-US" sz="2800" i="1" dirty="0" err="1"/>
              <a:t>amanahnya</a:t>
            </a:r>
            <a:r>
              <a:rPr lang="en-US" sz="2800" i="1" dirty="0"/>
              <a:t> (</a:t>
            </a:r>
            <a:r>
              <a:rPr lang="en-US" sz="2800" i="1" dirty="0" err="1"/>
              <a:t>utangnya</a:t>
            </a:r>
            <a:r>
              <a:rPr lang="en-US" sz="2800" i="1" dirty="0"/>
              <a:t>) </a:t>
            </a:r>
            <a:r>
              <a:rPr lang="en-US" sz="2800" i="1" dirty="0" err="1"/>
              <a:t>dan</a:t>
            </a:r>
            <a:r>
              <a:rPr lang="en-US" sz="2800" i="1" dirty="0"/>
              <a:t> </a:t>
            </a:r>
            <a:r>
              <a:rPr lang="en-US" sz="2800" i="1" dirty="0" err="1"/>
              <a:t>hendaklah</a:t>
            </a:r>
            <a:r>
              <a:rPr lang="en-US" sz="2800" i="1" dirty="0"/>
              <a:t> </a:t>
            </a:r>
            <a:r>
              <a:rPr lang="en-US" sz="2800" i="1" dirty="0" err="1"/>
              <a:t>ia</a:t>
            </a:r>
            <a:r>
              <a:rPr lang="en-US" sz="2800" i="1" dirty="0"/>
              <a:t> </a:t>
            </a:r>
            <a:r>
              <a:rPr lang="en-US" sz="2800" i="1" dirty="0" err="1" smtClean="0"/>
              <a:t>bertaqwa</a:t>
            </a:r>
            <a:r>
              <a:rPr lang="en-US" sz="2800" i="1" dirty="0" smtClean="0"/>
              <a:t> </a:t>
            </a:r>
            <a:r>
              <a:rPr lang="en-US" sz="2800" i="1" dirty="0" err="1"/>
              <a:t>kepada</a:t>
            </a:r>
            <a:r>
              <a:rPr lang="en-US" sz="2800" i="1" dirty="0"/>
              <a:t> Allah </a:t>
            </a:r>
            <a:r>
              <a:rPr lang="en-US" sz="2800" i="1" dirty="0" err="1" smtClean="0"/>
              <a:t>Tuhannya</a:t>
            </a:r>
            <a:r>
              <a:rPr lang="en-US" sz="2800" i="1" dirty="0" smtClean="0"/>
              <a:t>…”</a:t>
            </a: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Al – </a:t>
            </a:r>
            <a:r>
              <a:rPr lang="en-US" dirty="0" err="1" smtClean="0"/>
              <a:t>wadi’ah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9859"/>
            <a:ext cx="8946541" cy="46885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800" dirty="0" smtClean="0"/>
              <a:t>3</a:t>
            </a:r>
            <a:r>
              <a:rPr lang="en-US" sz="2800" dirty="0"/>
              <a:t>. </a:t>
            </a:r>
            <a:r>
              <a:rPr lang="en-US" sz="2800" dirty="0" smtClean="0"/>
              <a:t>Al-</a:t>
            </a:r>
            <a:r>
              <a:rPr lang="en-US" sz="2800" dirty="0" err="1" smtClean="0"/>
              <a:t>hadits</a:t>
            </a:r>
            <a:endParaRPr lang="en-US" sz="2800" dirty="0" smtClean="0"/>
          </a:p>
          <a:p>
            <a:pPr>
              <a:lnSpc>
                <a:spcPct val="80000"/>
              </a:lnSpc>
              <a:buNone/>
            </a:pPr>
            <a:r>
              <a:rPr lang="en-US" sz="2800" dirty="0" smtClean="0"/>
              <a:t> </a:t>
            </a:r>
            <a:endParaRPr lang="en-US" sz="2800" dirty="0"/>
          </a:p>
          <a:p>
            <a:pPr algn="just">
              <a:lnSpc>
                <a:spcPct val="80000"/>
              </a:lnSpc>
              <a:buNone/>
            </a:pPr>
            <a:r>
              <a:rPr lang="en-US" sz="2800" dirty="0"/>
              <a:t>	</a:t>
            </a:r>
            <a:r>
              <a:rPr lang="en-US" sz="2400" dirty="0" smtClean="0"/>
              <a:t>Abu </a:t>
            </a:r>
            <a:r>
              <a:rPr lang="en-US" sz="2400" dirty="0" err="1"/>
              <a:t>Hurairah</a:t>
            </a:r>
            <a:r>
              <a:rPr lang="en-US" sz="2400" dirty="0"/>
              <a:t> </a:t>
            </a:r>
            <a:r>
              <a:rPr lang="en-US" sz="2400" dirty="0" err="1"/>
              <a:t>meriwayatkan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Rasulullah</a:t>
            </a:r>
            <a:r>
              <a:rPr lang="en-US" sz="2400" dirty="0"/>
              <a:t> </a:t>
            </a:r>
            <a:r>
              <a:rPr lang="en-US" sz="2400" dirty="0" smtClean="0"/>
              <a:t>SAW  </a:t>
            </a:r>
            <a:r>
              <a:rPr lang="en-US" sz="2400" dirty="0" err="1" smtClean="0"/>
              <a:t>bersabda</a:t>
            </a:r>
            <a:r>
              <a:rPr lang="en-US" sz="2400" dirty="0" smtClean="0"/>
              <a:t> </a:t>
            </a:r>
            <a:r>
              <a:rPr lang="en-US" sz="2400" dirty="0"/>
              <a:t>: ”</a:t>
            </a:r>
            <a:r>
              <a:rPr lang="en-US" sz="2400" i="1" dirty="0" err="1"/>
              <a:t>Sampaikanlah</a:t>
            </a:r>
            <a:r>
              <a:rPr lang="en-US" sz="2400" i="1" dirty="0"/>
              <a:t> (</a:t>
            </a:r>
            <a:r>
              <a:rPr lang="en-US" sz="2400" i="1" dirty="0" err="1"/>
              <a:t>tunaikanlah</a:t>
            </a:r>
            <a:r>
              <a:rPr lang="en-US" sz="2400" i="1" dirty="0"/>
              <a:t>) </a:t>
            </a:r>
            <a:r>
              <a:rPr lang="en-US" sz="2400" i="1" dirty="0" err="1"/>
              <a:t>amanat</a:t>
            </a:r>
            <a:r>
              <a:rPr lang="en-US" sz="2400" i="1" dirty="0"/>
              <a:t> </a:t>
            </a:r>
            <a:r>
              <a:rPr lang="en-US" sz="2400" i="1" dirty="0" err="1"/>
              <a:t>kepada</a:t>
            </a:r>
            <a:r>
              <a:rPr lang="en-US" sz="2400" i="1" dirty="0"/>
              <a:t> </a:t>
            </a:r>
            <a:r>
              <a:rPr lang="en-US" sz="2400" i="1" dirty="0" smtClean="0"/>
              <a:t>yang </a:t>
            </a:r>
            <a:r>
              <a:rPr lang="en-US" sz="2400" i="1" dirty="0" err="1"/>
              <a:t>berhak</a:t>
            </a:r>
            <a:r>
              <a:rPr lang="en-US" sz="2400" i="1" dirty="0"/>
              <a:t> </a:t>
            </a:r>
            <a:r>
              <a:rPr lang="en-US" sz="2400" i="1" dirty="0" err="1"/>
              <a:t>menerimanya</a:t>
            </a:r>
            <a:r>
              <a:rPr lang="en-US" sz="2400" i="1" dirty="0"/>
              <a:t> </a:t>
            </a:r>
            <a:r>
              <a:rPr lang="en-US" sz="2400" i="1" dirty="0" err="1"/>
              <a:t>dan</a:t>
            </a:r>
            <a:r>
              <a:rPr lang="en-US" sz="2400" i="1" dirty="0"/>
              <a:t> </a:t>
            </a:r>
            <a:r>
              <a:rPr lang="en-US" sz="2400" i="1" dirty="0" err="1"/>
              <a:t>janga</a:t>
            </a:r>
            <a:r>
              <a:rPr lang="en-US" sz="2400" i="1" dirty="0"/>
              <a:t> </a:t>
            </a:r>
            <a:r>
              <a:rPr lang="en-US" sz="2400" i="1" dirty="0" err="1"/>
              <a:t>membalas</a:t>
            </a:r>
            <a:r>
              <a:rPr lang="en-US" sz="2400" i="1" dirty="0"/>
              <a:t> </a:t>
            </a:r>
            <a:r>
              <a:rPr lang="en-US" sz="2400" i="1" dirty="0" err="1"/>
              <a:t>khianat</a:t>
            </a:r>
            <a:r>
              <a:rPr lang="en-US" sz="2400" i="1" dirty="0"/>
              <a:t> </a:t>
            </a:r>
            <a:r>
              <a:rPr lang="en-US" sz="2400" i="1" dirty="0" err="1" smtClean="0"/>
              <a:t>kepada</a:t>
            </a:r>
            <a:r>
              <a:rPr lang="en-US" sz="2400" i="1" dirty="0" smtClean="0"/>
              <a:t> </a:t>
            </a:r>
            <a:r>
              <a:rPr lang="en-US" sz="2400" i="1" dirty="0"/>
              <a:t>orang yang </a:t>
            </a:r>
            <a:r>
              <a:rPr lang="en-US" sz="2400" i="1" dirty="0" err="1"/>
              <a:t>telah</a:t>
            </a:r>
            <a:r>
              <a:rPr lang="en-US" sz="2400" i="1" dirty="0"/>
              <a:t> </a:t>
            </a:r>
            <a:r>
              <a:rPr lang="en-US" sz="2400" i="1" dirty="0" err="1"/>
              <a:t>menghianatimu</a:t>
            </a:r>
            <a:r>
              <a:rPr lang="en-US" sz="2400" i="1" dirty="0" smtClean="0"/>
              <a:t>”</a:t>
            </a:r>
          </a:p>
          <a:p>
            <a:pPr>
              <a:lnSpc>
                <a:spcPct val="80000"/>
              </a:lnSpc>
              <a:buNone/>
            </a:pPr>
            <a:endParaRPr lang="en-US" sz="2800" i="1" dirty="0"/>
          </a:p>
          <a:p>
            <a:pPr algn="just">
              <a:lnSpc>
                <a:spcPct val="80000"/>
              </a:lnSpc>
              <a:buNone/>
            </a:pPr>
            <a:r>
              <a:rPr lang="en-US" sz="2800" dirty="0"/>
              <a:t>	</a:t>
            </a:r>
            <a:r>
              <a:rPr lang="en-US" sz="2400" dirty="0" err="1"/>
              <a:t>Ibnu</a:t>
            </a:r>
            <a:r>
              <a:rPr lang="en-US" sz="2400" dirty="0"/>
              <a:t> Umar </a:t>
            </a:r>
            <a:r>
              <a:rPr lang="en-US" sz="2400" dirty="0" err="1"/>
              <a:t>berkata</a:t>
            </a:r>
            <a:r>
              <a:rPr lang="en-US" sz="2400" dirty="0"/>
              <a:t> </a:t>
            </a:r>
            <a:r>
              <a:rPr lang="en-US" sz="2400" dirty="0" err="1"/>
              <a:t>bahwasanya</a:t>
            </a:r>
            <a:r>
              <a:rPr lang="en-US" sz="2400" dirty="0"/>
              <a:t> </a:t>
            </a:r>
            <a:r>
              <a:rPr lang="en-US" sz="2400" dirty="0" err="1"/>
              <a:t>Rasulullah</a:t>
            </a:r>
            <a:r>
              <a:rPr lang="en-US" sz="2400" dirty="0"/>
              <a:t> Saw </a:t>
            </a:r>
            <a:r>
              <a:rPr lang="en-US" sz="2400" dirty="0" err="1"/>
              <a:t>bersabda</a:t>
            </a:r>
            <a:r>
              <a:rPr lang="en-US" sz="2400" dirty="0"/>
              <a:t> :  </a:t>
            </a:r>
            <a:r>
              <a:rPr lang="en-US" sz="2400" dirty="0" smtClean="0"/>
              <a:t>“</a:t>
            </a:r>
            <a:r>
              <a:rPr lang="en-US" sz="2400" i="1" dirty="0" err="1"/>
              <a:t>Tiada</a:t>
            </a:r>
            <a:r>
              <a:rPr lang="en-US" sz="2400" i="1" dirty="0"/>
              <a:t> </a:t>
            </a:r>
            <a:r>
              <a:rPr lang="en-US" sz="2400" i="1" dirty="0" err="1"/>
              <a:t>kesempurnaan</a:t>
            </a:r>
            <a:r>
              <a:rPr lang="en-US" sz="2400" i="1" dirty="0"/>
              <a:t> </a:t>
            </a:r>
            <a:r>
              <a:rPr lang="en-US" sz="2400" i="1" dirty="0" err="1"/>
              <a:t>ima</a:t>
            </a:r>
            <a:r>
              <a:rPr lang="en-US" sz="2400" dirty="0" err="1"/>
              <a:t>n</a:t>
            </a:r>
            <a:r>
              <a:rPr lang="en-US" sz="2400" dirty="0"/>
              <a:t> </a:t>
            </a:r>
            <a:r>
              <a:rPr lang="en-US" sz="2400" i="1" dirty="0" err="1"/>
              <a:t>bagi</a:t>
            </a:r>
            <a:r>
              <a:rPr lang="en-US" sz="2400" i="1" dirty="0"/>
              <a:t> </a:t>
            </a:r>
            <a:r>
              <a:rPr lang="en-US" sz="2400" i="1" dirty="0" err="1"/>
              <a:t>setiap</a:t>
            </a:r>
            <a:r>
              <a:rPr lang="en-US" sz="2400" i="1" dirty="0"/>
              <a:t> orang yang 	</a:t>
            </a:r>
            <a:r>
              <a:rPr lang="en-US" sz="2400" i="1" dirty="0" err="1"/>
              <a:t>tidak</a:t>
            </a:r>
            <a:r>
              <a:rPr lang="en-US" sz="2400" i="1" dirty="0"/>
              <a:t> </a:t>
            </a:r>
            <a:r>
              <a:rPr lang="en-US" sz="2400" i="1" dirty="0" err="1"/>
              <a:t>beramanah</a:t>
            </a:r>
            <a:r>
              <a:rPr lang="en-US" sz="2400" i="1" dirty="0"/>
              <a:t>, </a:t>
            </a:r>
            <a:r>
              <a:rPr lang="en-US" sz="2400" i="1" dirty="0" err="1"/>
              <a:t>tiada</a:t>
            </a:r>
            <a:r>
              <a:rPr lang="en-US" sz="2400" i="1" dirty="0"/>
              <a:t> </a:t>
            </a:r>
            <a:r>
              <a:rPr lang="en-US" sz="2400" i="1" dirty="0" err="1"/>
              <a:t>shalat</a:t>
            </a:r>
            <a:r>
              <a:rPr lang="en-US" sz="2400" i="1" dirty="0"/>
              <a:t> </a:t>
            </a:r>
            <a:r>
              <a:rPr lang="en-US" sz="2400" i="1" dirty="0" err="1"/>
              <a:t>bagi</a:t>
            </a:r>
            <a:r>
              <a:rPr lang="en-US" sz="2400" i="1" dirty="0"/>
              <a:t> yang </a:t>
            </a:r>
            <a:r>
              <a:rPr lang="en-US" sz="2400" i="1" dirty="0" err="1"/>
              <a:t>tidak</a:t>
            </a:r>
            <a:r>
              <a:rPr lang="en-US" sz="2400" i="1" dirty="0"/>
              <a:t> </a:t>
            </a:r>
            <a:r>
              <a:rPr lang="en-US" sz="2400" i="1" dirty="0" err="1"/>
              <a:t>bersuci</a:t>
            </a:r>
            <a:r>
              <a:rPr lang="en-US" sz="2400" i="1" dirty="0"/>
              <a:t>”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Al – </a:t>
            </a:r>
            <a:r>
              <a:rPr lang="en-US" dirty="0" err="1" smtClean="0"/>
              <a:t>wadi’ah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7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8553"/>
          </a:xfrm>
        </p:spPr>
        <p:txBody>
          <a:bodyPr/>
          <a:lstStyle/>
          <a:p>
            <a:r>
              <a:rPr lang="en-US" sz="2800" smtClean="0"/>
              <a:t>Menurut</a:t>
            </a:r>
            <a:r>
              <a:rPr lang="en-US" sz="2800" dirty="0" smtClean="0"/>
              <a:t> </a:t>
            </a:r>
            <a:r>
              <a:rPr lang="en-US" sz="2800" dirty="0"/>
              <a:t>UU No. 21 /2008 </a:t>
            </a:r>
            <a:r>
              <a:rPr lang="en-US" sz="2800" dirty="0" err="1"/>
              <a:t>Pasal</a:t>
            </a:r>
            <a:r>
              <a:rPr lang="en-US" sz="2800" dirty="0"/>
              <a:t> 19 (1 </a:t>
            </a:r>
            <a:r>
              <a:rPr lang="en-US" sz="2800" dirty="0" err="1"/>
              <a:t>huruf</a:t>
            </a:r>
            <a:r>
              <a:rPr lang="en-US" sz="2800" dirty="0"/>
              <a:t> a) :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None/>
            </a:pPr>
            <a:r>
              <a:rPr lang="en-US" sz="2800" dirty="0" err="1"/>
              <a:t>Akad</a:t>
            </a:r>
            <a:r>
              <a:rPr lang="en-US" sz="2800" dirty="0"/>
              <a:t> </a:t>
            </a:r>
            <a:r>
              <a:rPr lang="en-US" sz="2800" dirty="0" err="1" smtClean="0"/>
              <a:t>Wadiah</a:t>
            </a:r>
            <a:r>
              <a:rPr lang="en-US" sz="2800" dirty="0" smtClean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: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800" dirty="0"/>
              <a:t>	“</a:t>
            </a:r>
            <a:r>
              <a:rPr lang="en-US" sz="2800" dirty="0" err="1"/>
              <a:t>akad</a:t>
            </a:r>
            <a:r>
              <a:rPr lang="en-US" sz="2800" dirty="0"/>
              <a:t> </a:t>
            </a:r>
            <a:r>
              <a:rPr lang="en-US" sz="2800" dirty="0" err="1"/>
              <a:t>penitipan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uang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 yang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uang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 yang </a:t>
            </a:r>
            <a:r>
              <a:rPr lang="en-US" sz="2800" dirty="0" err="1"/>
              <a:t>diberi</a:t>
            </a:r>
            <a:r>
              <a:rPr lang="en-US" sz="2800" dirty="0"/>
              <a:t> </a:t>
            </a:r>
            <a:r>
              <a:rPr lang="en-US" sz="2800" dirty="0" err="1"/>
              <a:t>kepercayaan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menjaga</a:t>
            </a:r>
            <a:r>
              <a:rPr lang="en-US" sz="2800" dirty="0"/>
              <a:t> </a:t>
            </a:r>
            <a:r>
              <a:rPr lang="en-US" sz="2800" dirty="0" err="1"/>
              <a:t>keselamatan</a:t>
            </a:r>
            <a:r>
              <a:rPr lang="en-US" sz="2800" dirty="0"/>
              <a:t>, </a:t>
            </a:r>
            <a:r>
              <a:rPr lang="en-US" sz="2800" dirty="0" err="1"/>
              <a:t>keamanan</a:t>
            </a:r>
            <a:r>
              <a:rPr lang="en-US" sz="2800" dirty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keutuhan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uang</a:t>
            </a:r>
            <a:r>
              <a:rPr lang="en-US" sz="2800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94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4217</TotalTime>
  <Words>552</Words>
  <Application>Microsoft Macintosh PowerPoint</Application>
  <PresentationFormat>Widescreen</PresentationFormat>
  <Paragraphs>149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</vt:lpstr>
      <vt:lpstr>Wingdings 2</vt:lpstr>
      <vt:lpstr>Wingdings 3</vt:lpstr>
      <vt:lpstr>Ion</vt:lpstr>
      <vt:lpstr>Penghimpunan Dana</vt:lpstr>
      <vt:lpstr>PENGHIMPUNAN DANA 1. PRINSIP WADIAH</vt:lpstr>
      <vt:lpstr>PowerPoint Presentation</vt:lpstr>
      <vt:lpstr>PowerPoint Presentation</vt:lpstr>
      <vt:lpstr>Rukun transaksi wadiah</vt:lpstr>
      <vt:lpstr>Landasan prinsip Al – wadi’ah </vt:lpstr>
      <vt:lpstr>Landasan prinsip Al – wadi’ah </vt:lpstr>
      <vt:lpstr>Landasan prinsip Al – wadi’ah </vt:lpstr>
      <vt:lpstr>Menurut UU No. 21 /2008 Pasal 19 (1 huruf a) : </vt:lpstr>
      <vt:lpstr>JENIS – JENIS WADIAH</vt:lpstr>
      <vt:lpstr>Karakteristik wadiah Yad al Amanah </vt:lpstr>
      <vt:lpstr>PowerPoint Presentation</vt:lpstr>
      <vt:lpstr>Karakteristik wadiah Yad Dhamanah </vt:lpstr>
      <vt:lpstr>PowerPoint Presentation</vt:lpstr>
      <vt:lpstr>Giro Wadiah</vt:lpstr>
      <vt:lpstr>Karakteristik Giro</vt:lpstr>
      <vt:lpstr>Tabungan wadiah</vt:lpstr>
      <vt:lpstr>PENGHIMPUNAN DANA 2. PRINSIP MUDHARABAH</vt:lpstr>
      <vt:lpstr>Akad Mudharabah Dasar</vt:lpstr>
      <vt:lpstr>Jenis - jenis Mudharabah  Penghimpunan Dana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Penghimpunan Dana</dc:title>
  <dc:creator>Microsoft Office User</dc:creator>
  <cp:lastModifiedBy>Microsoft Office User</cp:lastModifiedBy>
  <cp:revision>44</cp:revision>
  <dcterms:created xsi:type="dcterms:W3CDTF">2020-10-27T10:22:02Z</dcterms:created>
  <dcterms:modified xsi:type="dcterms:W3CDTF">2021-07-28T04:07:42Z</dcterms:modified>
</cp:coreProperties>
</file>