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85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19.wmf"/><Relationship Id="rId3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1" Type="http://schemas.openxmlformats.org/officeDocument/2006/relationships/image" Target="../media/image24.wmf"/><Relationship Id="rId2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D806F-1500-EE4A-8B68-DC0970C80836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69C0-CEC8-E14F-9F02-31070B96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78E45A62-DA0B-413C-9B45-32B361662A30}" type="slidenum">
              <a:rPr lang="en-US" smtClean="0">
                <a:latin typeface="Arial" pitchFamily="34" charset="0"/>
              </a:rPr>
              <a:pPr defTabSz="947738"/>
              <a:t>2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4EF31B20-2091-410D-81AF-5BB2FAB162C5}" type="slidenum">
              <a:rPr lang="en-US" smtClean="0">
                <a:latin typeface="Arial" pitchFamily="34" charset="0"/>
              </a:rPr>
              <a:pPr defTabSz="947738"/>
              <a:t>15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1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4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9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4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DC213D68-0C32-4836-BF34-0B8175332CEB}" type="slidenum">
              <a:rPr lang="en-US" smtClean="0">
                <a:latin typeface="Arial" pitchFamily="34" charset="0"/>
              </a:rPr>
              <a:pPr defTabSz="947738"/>
              <a:t>19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12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48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263CBC28-1BFC-40F4-B1E4-F8156BA74967}" type="slidenum">
              <a:rPr lang="en-US" smtClean="0">
                <a:latin typeface="Arial" pitchFamily="34" charset="0"/>
              </a:rPr>
              <a:pPr defTabSz="947738"/>
              <a:t>20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5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A8C94CCD-92D6-4205-922E-C92D914CB6CA}" type="slidenum">
              <a:rPr lang="en-US" smtClean="0">
                <a:latin typeface="Arial" pitchFamily="34" charset="0"/>
              </a:rPr>
              <a:pPr defTabSz="947738"/>
              <a:t>21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D53BA5A1-492C-4B8A-9D3D-73A480C7BE32}" type="slidenum">
              <a:rPr lang="en-US" smtClean="0">
                <a:latin typeface="Arial" pitchFamily="34" charset="0"/>
              </a:rPr>
              <a:pPr defTabSz="947738"/>
              <a:t>22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61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51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1FADC858-6E46-42DB-A7B2-ED8229A19EDB}" type="slidenum">
              <a:rPr lang="en-US" smtClean="0">
                <a:latin typeface="Arial" pitchFamily="34" charset="0"/>
              </a:rPr>
              <a:pPr defTabSz="947738"/>
              <a:t>23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76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52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BD1EF474-85B9-435F-8EF6-90CB2ABA5568}" type="slidenum">
              <a:rPr lang="en-US" smtClean="0">
                <a:latin typeface="Arial" pitchFamily="34" charset="0"/>
              </a:rPr>
              <a:pPr defTabSz="947738"/>
              <a:t>24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A65CA15B-1589-4E3C-BC6D-43A8EDBC1D3A}" type="slidenum">
              <a:rPr lang="en-US" smtClean="0">
                <a:latin typeface="Arial" pitchFamily="34" charset="0"/>
              </a:rPr>
              <a:pPr defTabSz="947738"/>
              <a:t>5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6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D2E42965-30D4-4EEB-B068-7678262B4014}" type="slidenum">
              <a:rPr lang="en-US" smtClean="0">
                <a:latin typeface="Arial" pitchFamily="34" charset="0"/>
              </a:rPr>
              <a:pPr defTabSz="947738"/>
              <a:t>25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04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D35E6BB5-A88F-46D4-8CDF-52C7C5FF674F}" type="slidenum">
              <a:rPr lang="en-US" smtClean="0">
                <a:latin typeface="Arial" pitchFamily="34" charset="0"/>
              </a:rPr>
              <a:pPr defTabSz="947738"/>
              <a:t>26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DAC6CCD7-1729-4915-A9B4-A400038CB714}" type="slidenum">
              <a:rPr lang="en-US" smtClean="0">
                <a:latin typeface="Arial" pitchFamily="34" charset="0"/>
              </a:rPr>
              <a:pPr defTabSz="947738"/>
              <a:t>27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67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7A7FC874-ED00-4E95-B30C-2C1B20ABA04B}" type="slidenum">
              <a:rPr lang="en-US" smtClean="0">
                <a:latin typeface="Arial" pitchFamily="34" charset="0"/>
              </a:rPr>
              <a:pPr defTabSz="947738"/>
              <a:t>28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E868B270-1C85-49F7-9C7B-1F142488E0B8}" type="slidenum">
              <a:rPr lang="en-US" smtClean="0">
                <a:latin typeface="Arial" pitchFamily="34" charset="0"/>
              </a:rPr>
              <a:pPr defTabSz="947738"/>
              <a:t>29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2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Arial" pitchFamily="34" charset="0"/>
            </a:endParaRPr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10E0D02C-C23D-45A0-9764-3475E90AF9FE}" type="slidenum">
              <a:rPr lang="en-US" smtClean="0">
                <a:latin typeface="Arial" pitchFamily="34" charset="0"/>
              </a:rPr>
              <a:pPr defTabSz="947738"/>
              <a:t>30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A0ED423B-35C5-4931-AC1C-3FBB86F083BA}" type="slidenum">
              <a:rPr lang="en-US" smtClean="0">
                <a:latin typeface="Arial" pitchFamily="34" charset="0"/>
              </a:rPr>
              <a:pPr defTabSz="947738"/>
              <a:t>6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3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0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C0B9C44E-088E-47B2-98F5-9B04AA0801EB}" type="slidenum">
              <a:rPr lang="en-US" smtClean="0">
                <a:latin typeface="Arial" pitchFamily="34" charset="0"/>
              </a:rPr>
              <a:pPr defTabSz="947738"/>
              <a:t>9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87FE9A67-30CC-4A16-B25C-F158C0146D85}" type="slidenum">
              <a:rPr lang="en-US" smtClean="0">
                <a:latin typeface="Arial" pitchFamily="34" charset="0"/>
              </a:rPr>
              <a:pPr defTabSz="947738"/>
              <a:t>10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0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619B1C41-C3D0-42FD-9C50-82604D4DFDE0}" type="slidenum">
              <a:rPr lang="en-US" smtClean="0">
                <a:latin typeface="Arial" pitchFamily="34" charset="0"/>
              </a:rPr>
              <a:pPr defTabSz="947738"/>
              <a:t>11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6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4408674B-52A5-427C-8FD1-C4A527579B85}" type="slidenum">
              <a:rPr lang="en-US" smtClean="0">
                <a:latin typeface="Arial" pitchFamily="34" charset="0"/>
              </a:rPr>
              <a:pPr defTabSz="947738"/>
              <a:t>12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1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FEF775F0-2DDE-46AA-8A63-A2F8103D796A}" type="slidenum">
              <a:rPr lang="en-US" smtClean="0">
                <a:latin typeface="Arial" pitchFamily="34" charset="0"/>
              </a:rPr>
              <a:pPr defTabSz="947738"/>
              <a:t>13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5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32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97F05C-75D9-F045-91E3-E5047ED2DAE7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B748-4E6F-5C47-A614-6B3CA695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7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/Back-Up/Perbankan%20Syariah/Skema%20Bagan.ppt#-1,2,Slide 2" TargetMode="External"/><Relationship Id="rId4" Type="http://schemas.openxmlformats.org/officeDocument/2006/relationships/image" Target="../media/image15.wmf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6" Type="http://schemas.openxmlformats.org/officeDocument/2006/relationships/image" Target="../media/image11.jpeg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wmf"/><Relationship Id="rId6" Type="http://schemas.openxmlformats.org/officeDocument/2006/relationships/image" Target="../media/image11.jpeg"/><Relationship Id="rId7" Type="http://schemas.openxmlformats.org/officeDocument/2006/relationships/image" Target="../media/image12.wmf"/><Relationship Id="rId8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Penyaluran</a:t>
            </a:r>
            <a:r>
              <a:rPr lang="en-US" sz="4400" dirty="0" smtClean="0"/>
              <a:t> Dana Bank </a:t>
            </a:r>
            <a:r>
              <a:rPr lang="en-US" sz="4400" dirty="0" err="1" smtClean="0"/>
              <a:t>Syariah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 </a:t>
            </a:r>
            <a:r>
              <a:rPr lang="en-US" sz="4400" dirty="0" smtClean="0"/>
              <a:t>(</a:t>
            </a:r>
            <a:r>
              <a:rPr lang="en-US" sz="4400" dirty="0" err="1" smtClean="0"/>
              <a:t>Pembiayaan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5976" y="228601"/>
            <a:ext cx="7667625" cy="982663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Ketentuan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Murabahah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2000" cap="all" dirty="0">
                <a:effectLst>
                  <a:reflection blurRad="12700" stA="48000" endA="300" endPos="55000" dir="5400000" sy="-90000" algn="bl" rotWithShape="0"/>
                </a:effectLst>
              </a:rPr>
              <a:t>(Fatwa DSN : 04/DSN-MUI/IV/2000)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1" y="990600"/>
            <a:ext cx="8723313" cy="5181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R"/>
            </a:pP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/</a:t>
            </a:r>
            <a:r>
              <a:rPr lang="en-US" sz="2200" dirty="0" err="1">
                <a:cs typeface="Times New Roman" pitchFamily="18" charset="0"/>
              </a:rPr>
              <a:t>pembeli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mengajukan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permohonan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perjanjian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pembelian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suatu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barang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atau</a:t>
            </a:r>
            <a:r>
              <a:rPr lang="en-US" sz="2200" dirty="0">
                <a:cs typeface="Times New Roman" pitchFamily="18" charset="0"/>
              </a:rPr>
              <a:t> asset </a:t>
            </a:r>
            <a:r>
              <a:rPr lang="en-US" sz="2200" dirty="0" err="1">
                <a:cs typeface="Times New Roman" pitchFamily="18" charset="0"/>
              </a:rPr>
              <a:t>kepada</a:t>
            </a:r>
            <a:r>
              <a:rPr lang="en-US" sz="2200" dirty="0">
                <a:cs typeface="Times New Roman" pitchFamily="18" charset="0"/>
              </a:rPr>
              <a:t> bank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R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bank </a:t>
            </a:r>
            <a:r>
              <a:rPr lang="en-US" sz="2200" dirty="0" err="1">
                <a:cs typeface="Times New Roman" pitchFamily="18" charset="0"/>
              </a:rPr>
              <a:t>menerima</a:t>
            </a:r>
            <a:r>
              <a:rPr lang="en-US" sz="2200" dirty="0">
                <a:cs typeface="Times New Roman" pitchFamily="18" charset="0"/>
              </a:rPr>
              <a:t> =&gt; </a:t>
            </a:r>
            <a:r>
              <a:rPr lang="en-US" sz="2200" dirty="0" err="1">
                <a:cs typeface="Times New Roman" pitchFamily="18" charset="0"/>
              </a:rPr>
              <a:t>ia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harus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membeli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terlebih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dahulu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aset</a:t>
            </a:r>
            <a:r>
              <a:rPr lang="en-US" sz="2200" dirty="0">
                <a:cs typeface="Times New Roman" pitchFamily="18" charset="0"/>
              </a:rPr>
              <a:t> yang </a:t>
            </a:r>
            <a:r>
              <a:rPr lang="en-US" sz="2200" dirty="0" err="1">
                <a:cs typeface="Times New Roman" pitchFamily="18" charset="0"/>
              </a:rPr>
              <a:t>dipesannya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secara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dengan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pedagang</a:t>
            </a:r>
            <a:r>
              <a:rPr lang="en-US" sz="2200" dirty="0">
                <a:cs typeface="Times New Roman" pitchFamily="18" charset="0"/>
              </a:rPr>
              <a:t> /</a:t>
            </a:r>
            <a:r>
              <a:rPr lang="en-US" sz="2200" dirty="0" err="1">
                <a:cs typeface="Times New Roman" pitchFamily="18" charset="0"/>
              </a:rPr>
              <a:t>pemasok</a:t>
            </a:r>
            <a:endParaRPr lang="en-US" sz="22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R"/>
            </a:pPr>
            <a:r>
              <a:rPr lang="en-US" sz="2200" dirty="0">
                <a:cs typeface="Times New Roman" pitchFamily="18" charset="0"/>
              </a:rPr>
              <a:t>Bank </a:t>
            </a:r>
            <a:r>
              <a:rPr lang="en-US" sz="2200" dirty="0" err="1">
                <a:cs typeface="Times New Roman" pitchFamily="18" charset="0"/>
              </a:rPr>
              <a:t>menawarkan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aset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tersebut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kepada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harus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menerima</a:t>
            </a:r>
            <a:r>
              <a:rPr lang="en-US" sz="2200" dirty="0">
                <a:cs typeface="Times New Roman" pitchFamily="18" charset="0"/>
              </a:rPr>
              <a:t> (</a:t>
            </a:r>
            <a:r>
              <a:rPr lang="en-US" sz="2200" dirty="0" err="1">
                <a:cs typeface="Times New Roman" pitchFamily="18" charset="0"/>
              </a:rPr>
              <a:t>membeli</a:t>
            </a:r>
            <a:r>
              <a:rPr lang="en-US" sz="2200" dirty="0">
                <a:cs typeface="Times New Roman" pitchFamily="18" charset="0"/>
              </a:rPr>
              <a:t>)-</a:t>
            </a:r>
            <a:r>
              <a:rPr lang="en-US" sz="2200" dirty="0" err="1">
                <a:cs typeface="Times New Roman" pitchFamily="18" charset="0"/>
              </a:rPr>
              <a:t>nya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 err="1">
                <a:cs typeface="Times New Roman" pitchFamily="18" charset="0"/>
              </a:rPr>
              <a:t>karena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secara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hukum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perjanjian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tsb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mengikat</a:t>
            </a:r>
            <a:r>
              <a:rPr lang="en-US" sz="2200" dirty="0">
                <a:cs typeface="Times New Roman" pitchFamily="18" charset="0"/>
              </a:rPr>
              <a:t>; </a:t>
            </a:r>
            <a:r>
              <a:rPr lang="en-US" sz="2200" dirty="0" err="1">
                <a:cs typeface="Times New Roman" pitchFamily="18" charset="0"/>
              </a:rPr>
              <a:t>kemudian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kedua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belah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pihak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harus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membuat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kontrak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jual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beli</a:t>
            </a:r>
            <a:r>
              <a:rPr lang="en-US" sz="2200" dirty="0">
                <a:cs typeface="Times New Roman" pitchFamily="18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R"/>
            </a:pPr>
            <a:r>
              <a:rPr lang="en-US" sz="2200" dirty="0">
                <a:cs typeface="Times New Roman" pitchFamily="18" charset="0"/>
              </a:rPr>
              <a:t>Bank </a:t>
            </a:r>
            <a:r>
              <a:rPr lang="en-US" sz="2200" dirty="0" err="1">
                <a:cs typeface="Times New Roman" pitchFamily="18" charset="0"/>
              </a:rPr>
              <a:t>dibolehkan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meminta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untuk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membayar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muka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saat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menandatangani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kesepakatan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awal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pemesanan</a:t>
            </a:r>
            <a:r>
              <a:rPr lang="en-US" sz="2200" dirty="0">
                <a:cs typeface="Times New Roman" pitchFamily="18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R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menolak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membeli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barang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 err="1">
                <a:cs typeface="Times New Roman" pitchFamily="18" charset="0"/>
              </a:rPr>
              <a:t>biaya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riil</a:t>
            </a:r>
            <a:r>
              <a:rPr lang="en-US" sz="2200" dirty="0">
                <a:cs typeface="Times New Roman" pitchFamily="18" charset="0"/>
              </a:rPr>
              <a:t> bank </a:t>
            </a:r>
            <a:r>
              <a:rPr lang="en-US" sz="2200" dirty="0" err="1">
                <a:cs typeface="Times New Roman" pitchFamily="18" charset="0"/>
              </a:rPr>
              <a:t>harus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dibayar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dari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muka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tersebut</a:t>
            </a:r>
            <a:endParaRPr lang="en-US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6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4" descr="GASSTA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381001"/>
            <a:ext cx="2057400" cy="523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1" y="228600"/>
            <a:ext cx="6124575" cy="11430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>
                <a:effectLst>
                  <a:reflection blurRad="12700" stA="48000" endA="300" endPos="55000" dir="5400000" sy="-90000" algn="bl" rotWithShape="0"/>
                </a:effectLst>
              </a:rPr>
              <a:t>Ketentuan Murabahah </a:t>
            </a:r>
            <a:r>
              <a:rPr lang="en-US" sz="2000" cap="all">
                <a:effectLst>
                  <a:reflection blurRad="12700" stA="48000" endA="300" endPos="55000" dir="5400000" sy="-90000" algn="bl" rotWithShape="0"/>
                </a:effectLst>
              </a:rPr>
              <a:t>(Fatwa DSN : 04/DSN-MUI/IV/2000)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63738" y="1524000"/>
            <a:ext cx="7104062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Dixieland"/>
              <a:buAutoNum type="arabicParenR" startAt="6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nilai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muka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kurang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dari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kerugian</a:t>
            </a:r>
            <a:r>
              <a:rPr lang="en-US" sz="2200" dirty="0">
                <a:cs typeface="Times New Roman" pitchFamily="18" charset="0"/>
              </a:rPr>
              <a:t> bank, bank </a:t>
            </a:r>
            <a:r>
              <a:rPr lang="en-US" sz="2200" dirty="0" err="1">
                <a:cs typeface="Times New Roman" pitchFamily="18" charset="0"/>
              </a:rPr>
              <a:t>dapat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meminta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kembali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sisa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kerugiannya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kepada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. </a:t>
            </a:r>
            <a:endParaRPr lang="id-ID" sz="22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Dixieland"/>
              <a:buAutoNum type="arabicParenR" startAt="6"/>
            </a:pPr>
            <a:r>
              <a:rPr lang="id-ID" sz="2200" dirty="0">
                <a:cs typeface="Times New Roman" pitchFamily="18" charset="0"/>
              </a:rPr>
              <a:t>Bank boleh meminta jaminan kepada nasabah sebagai bentuk keseriusan dari akad yang akan dilakukan</a:t>
            </a:r>
            <a:endParaRPr lang="en-US" sz="2200" dirty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Dixieland"/>
              <a:buAutoNum type="arabicParenR" startAt="6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muka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memakai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kontrak</a:t>
            </a:r>
            <a:r>
              <a:rPr lang="en-US" sz="2200" dirty="0">
                <a:cs typeface="Times New Roman" pitchFamily="18" charset="0"/>
              </a:rPr>
              <a:t> ‘</a:t>
            </a:r>
            <a:r>
              <a:rPr lang="en-US" sz="2200" dirty="0" err="1">
                <a:cs typeface="Times New Roman" pitchFamily="18" charset="0"/>
              </a:rPr>
              <a:t>urbun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sebagai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alternatif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dari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uang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muka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 err="1">
                <a:cs typeface="Times New Roman" pitchFamily="18" charset="0"/>
              </a:rPr>
              <a:t>maka</a:t>
            </a:r>
            <a:r>
              <a:rPr lang="en-US" sz="2200" dirty="0">
                <a:cs typeface="Times New Roman" pitchFamily="18" charset="0"/>
              </a:rPr>
              <a:t> : </a:t>
            </a:r>
          </a:p>
          <a:p>
            <a:pPr marL="990600" lvl="1" indent="-533400">
              <a:lnSpc>
                <a:spcPct val="90000"/>
              </a:lnSpc>
              <a:buFont typeface="Dixieland"/>
              <a:buAutoNum type="alphaLcPeriod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membeli</a:t>
            </a:r>
            <a:r>
              <a:rPr lang="en-US" sz="2200" dirty="0">
                <a:cs typeface="Times New Roman" pitchFamily="18" charset="0"/>
              </a:rPr>
              <a:t> =&gt; </a:t>
            </a:r>
            <a:r>
              <a:rPr lang="en-US" sz="2200" dirty="0" err="1">
                <a:cs typeface="Times New Roman" pitchFamily="18" charset="0"/>
              </a:rPr>
              <a:t>ia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tinggal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membayar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sisa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harga</a:t>
            </a:r>
            <a:r>
              <a:rPr lang="en-US" sz="2200" dirty="0">
                <a:cs typeface="Times New Roman" pitchFamily="18" charset="0"/>
              </a:rPr>
              <a:t> </a:t>
            </a:r>
          </a:p>
          <a:p>
            <a:pPr marL="990600" lvl="1" indent="-533400">
              <a:lnSpc>
                <a:spcPct val="90000"/>
              </a:lnSpc>
              <a:buFont typeface="Dixieland"/>
              <a:buAutoNum type="alphaLcPeriod"/>
            </a:pP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batal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membeli</a:t>
            </a:r>
            <a:r>
              <a:rPr lang="en-US" sz="2200" dirty="0">
                <a:cs typeface="Times New Roman" pitchFamily="18" charset="0"/>
              </a:rPr>
              <a:t> =&gt; </a:t>
            </a:r>
            <a:r>
              <a:rPr lang="en-US" sz="2200" dirty="0" err="1">
                <a:cs typeface="Times New Roman" pitchFamily="18" charset="0"/>
              </a:rPr>
              <a:t>menjadi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milik</a:t>
            </a:r>
            <a:r>
              <a:rPr lang="en-US" sz="2200" dirty="0">
                <a:cs typeface="Times New Roman" pitchFamily="18" charset="0"/>
              </a:rPr>
              <a:t> bank </a:t>
            </a:r>
            <a:r>
              <a:rPr lang="en-US" sz="2200" dirty="0" err="1">
                <a:cs typeface="Times New Roman" pitchFamily="18" charset="0"/>
              </a:rPr>
              <a:t>maksimal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sebesar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kerugian</a:t>
            </a:r>
            <a:r>
              <a:rPr lang="en-US" sz="2200" dirty="0">
                <a:cs typeface="Times New Roman" pitchFamily="18" charset="0"/>
              </a:rPr>
              <a:t> bank; </a:t>
            </a:r>
            <a:r>
              <a:rPr lang="en-US" sz="2200" dirty="0" err="1">
                <a:cs typeface="Times New Roman" pitchFamily="18" charset="0"/>
              </a:rPr>
              <a:t>dan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tidak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mencukupi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 err="1">
                <a:cs typeface="Times New Roman" pitchFamily="18" charset="0"/>
              </a:rPr>
              <a:t>nasabah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wajib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melunasi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kekurangannya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73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73" y="228600"/>
            <a:ext cx="4116312" cy="762000"/>
          </a:xfrm>
          <a:solidFill>
            <a:schemeClr val="accent1"/>
          </a:solidFill>
        </p:spPr>
        <p:txBody>
          <a:bodyPr anchor="t">
            <a:normAutofit/>
          </a:bodyPr>
          <a:lstStyle/>
          <a:p>
            <a:pPr>
              <a:defRPr/>
            </a:pPr>
            <a:r>
              <a:rPr lang="id-ID" sz="3600" cap="all">
                <a:effectLst>
                  <a:reflection blurRad="12700" stA="48000" endA="300" endPos="55000" dir="5400000" sy="-90000" algn="bl" rotWithShape="0"/>
                </a:effectLst>
              </a:rPr>
              <a:t>Contoh</a:t>
            </a:r>
            <a:endParaRPr lang="en-US" sz="3600" cap="all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2057400" y="1066800"/>
            <a:ext cx="7848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d-ID" sz="3200" b="1" i="1">
                <a:latin typeface="Times New Roman" pitchFamily="18" charset="0"/>
              </a:rPr>
              <a:t>Tuan A ingin membeli 1 unit mobil Datsun GO tahun 2014 dengan harga Rp 100 juta. Tuan A sudah memiliki uang Rp 20 juta. Kemudian Tn. A mengajukan pembiayaan ke Bank Syariah untuk berakad Murabahah selama 5 th (60 Bulan). Bank Syariah X  menentukan harapan keuntungan sebesar</a:t>
            </a:r>
            <a:r>
              <a:rPr lang="en-US" sz="3200" b="1" i="1">
                <a:latin typeface="Times New Roman" pitchFamily="18" charset="0"/>
              </a:rPr>
              <a:t> 7,12 %/th</a:t>
            </a:r>
            <a:r>
              <a:rPr lang="id-ID" sz="3200" b="1" i="1">
                <a:latin typeface="Times New Roman" pitchFamily="18" charset="0"/>
              </a:rPr>
              <a:t>. Berapakah kewajiban yang dimiliki oleh Tn. A dalam skema murabahah di atas ?</a:t>
            </a:r>
            <a:endParaRPr lang="en-US" sz="3200" b="1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354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73" y="228600"/>
            <a:ext cx="4116312" cy="762000"/>
          </a:xfrm>
          <a:solidFill>
            <a:schemeClr val="accent1"/>
          </a:solidFill>
        </p:spPr>
        <p:txBody>
          <a:bodyPr anchor="t">
            <a:normAutofit/>
          </a:bodyPr>
          <a:lstStyle/>
          <a:p>
            <a:pPr>
              <a:defRPr/>
            </a:pPr>
            <a:r>
              <a:rPr lang="id-ID" sz="3600" cap="all">
                <a:effectLst>
                  <a:reflection blurRad="12700" stA="48000" endA="300" endPos="55000" dir="5400000" sy="-90000" algn="bl" rotWithShape="0"/>
                </a:effectLst>
              </a:rPr>
              <a:t>Jawaban </a:t>
            </a:r>
            <a:endParaRPr lang="en-US" sz="3600" cap="all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1981200" y="1371601"/>
            <a:ext cx="8077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Harga Beli     = Rp  100.000.000,00</a:t>
            </a:r>
          </a:p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Uang muka    </a:t>
            </a:r>
            <a:r>
              <a:rPr lang="id-ID" sz="2400" i="1" dirty="0">
                <a:latin typeface="Times New Roman" pitchFamily="18" charset="0"/>
              </a:rPr>
              <a:t>= </a:t>
            </a:r>
            <a:r>
              <a:rPr lang="id-ID" sz="2400" b="1" i="1" dirty="0">
                <a:latin typeface="Times New Roman" pitchFamily="18" charset="0"/>
              </a:rPr>
              <a:t>Rp   20.000.000,00</a:t>
            </a:r>
          </a:p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Marjin </a:t>
            </a:r>
            <a:r>
              <a:rPr lang="id-ID" sz="2400" i="1" dirty="0">
                <a:latin typeface="Times New Roman" pitchFamily="18" charset="0"/>
              </a:rPr>
              <a:t>          = </a:t>
            </a:r>
            <a:r>
              <a:rPr lang="id-ID" sz="2400" b="1" i="1" dirty="0">
                <a:latin typeface="Times New Roman" pitchFamily="18" charset="0"/>
              </a:rPr>
              <a:t>Rp    </a:t>
            </a:r>
            <a:r>
              <a:rPr lang="en-US" sz="2400" b="1" i="1" dirty="0">
                <a:latin typeface="Times New Roman" pitchFamily="18" charset="0"/>
              </a:rPr>
              <a:t>28</a:t>
            </a:r>
            <a:r>
              <a:rPr lang="id-ID" sz="2400" b="1" i="1" dirty="0">
                <a:latin typeface="Times New Roman" pitchFamily="18" charset="0"/>
              </a:rPr>
              <a:t>.</a:t>
            </a:r>
            <a:r>
              <a:rPr lang="en-US" sz="2400" b="1" i="1" dirty="0">
                <a:latin typeface="Times New Roman" pitchFamily="18" charset="0"/>
              </a:rPr>
              <a:t>480</a:t>
            </a:r>
            <a:r>
              <a:rPr lang="id-ID" sz="2400" b="1" i="1" dirty="0">
                <a:latin typeface="Times New Roman" pitchFamily="18" charset="0"/>
              </a:rPr>
              <a:t>.</a:t>
            </a:r>
            <a:r>
              <a:rPr lang="en-US" sz="2400" b="1" i="1" dirty="0">
                <a:latin typeface="Times New Roman" pitchFamily="18" charset="0"/>
              </a:rPr>
              <a:t>000</a:t>
            </a:r>
            <a:r>
              <a:rPr lang="id-ID" sz="2400" b="1" i="1" dirty="0">
                <a:latin typeface="Times New Roman" pitchFamily="18" charset="0"/>
              </a:rPr>
              <a:t>,00</a:t>
            </a:r>
            <a:endParaRPr lang="en-US" sz="2400" b="1" i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Kesepakatan Harga Jual setelah Uang muka :</a:t>
            </a:r>
          </a:p>
          <a:p>
            <a:pPr algn="just">
              <a:spcBef>
                <a:spcPct val="50000"/>
              </a:spcBef>
            </a:pPr>
            <a:r>
              <a:rPr lang="id-ID" sz="2400" i="1" dirty="0">
                <a:latin typeface="Times New Roman" pitchFamily="18" charset="0"/>
              </a:rPr>
              <a:t>  = </a:t>
            </a:r>
            <a:r>
              <a:rPr lang="id-ID" sz="2400" b="1" i="1" dirty="0">
                <a:latin typeface="Times New Roman" pitchFamily="18" charset="0"/>
              </a:rPr>
              <a:t>(Rp100.000.000 ,00+Rp </a:t>
            </a:r>
            <a:r>
              <a:rPr lang="en-US" sz="2400" b="1" i="1" dirty="0">
                <a:latin typeface="Times New Roman" pitchFamily="18" charset="0"/>
              </a:rPr>
              <a:t>28.480</a:t>
            </a:r>
            <a:r>
              <a:rPr lang="id-ID" sz="2400" b="1" i="1" dirty="0">
                <a:latin typeface="Times New Roman" pitchFamily="18" charset="0"/>
              </a:rPr>
              <a:t>.</a:t>
            </a:r>
            <a:r>
              <a:rPr lang="en-US" sz="2400" b="1" i="1" dirty="0">
                <a:latin typeface="Times New Roman" pitchFamily="18" charset="0"/>
              </a:rPr>
              <a:t>000</a:t>
            </a:r>
            <a:r>
              <a:rPr lang="id-ID" sz="2400" b="1" i="1" dirty="0">
                <a:latin typeface="Times New Roman" pitchFamily="18" charset="0"/>
              </a:rPr>
              <a:t>,00) – Rp 20.000.000,00</a:t>
            </a:r>
          </a:p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   = Rp </a:t>
            </a:r>
            <a:r>
              <a:rPr lang="en-US" sz="2400" b="1" i="1" dirty="0">
                <a:latin typeface="Times New Roman" pitchFamily="18" charset="0"/>
              </a:rPr>
              <a:t>108.480</a:t>
            </a:r>
            <a:r>
              <a:rPr lang="id-ID" sz="2400" b="1" i="1" dirty="0">
                <a:latin typeface="Times New Roman" pitchFamily="18" charset="0"/>
              </a:rPr>
              <a:t>.</a:t>
            </a:r>
            <a:r>
              <a:rPr lang="en-US" sz="2400" b="1" i="1" dirty="0">
                <a:latin typeface="Times New Roman" pitchFamily="18" charset="0"/>
              </a:rPr>
              <a:t>000</a:t>
            </a:r>
            <a:r>
              <a:rPr lang="id-ID" sz="2400" b="1" i="1" dirty="0">
                <a:latin typeface="Times New Roman" pitchFamily="18" charset="0"/>
              </a:rPr>
              <a:t>,00</a:t>
            </a:r>
          </a:p>
          <a:p>
            <a:pPr algn="just">
              <a:spcBef>
                <a:spcPct val="50000"/>
              </a:spcBef>
            </a:pPr>
            <a:r>
              <a:rPr lang="id-ID" sz="2400" b="1" i="1" dirty="0">
                <a:latin typeface="Times New Roman" pitchFamily="18" charset="0"/>
              </a:rPr>
              <a:t>Maka kewajiban angsuran Tn A setiap   bulannya     adalah Rp </a:t>
            </a:r>
            <a:r>
              <a:rPr lang="en-US" sz="2400" b="1" i="1" dirty="0">
                <a:latin typeface="Times New Roman" pitchFamily="18" charset="0"/>
              </a:rPr>
              <a:t>108.480</a:t>
            </a:r>
            <a:r>
              <a:rPr lang="id-ID" sz="2400" b="1" i="1" dirty="0">
                <a:latin typeface="Times New Roman" pitchFamily="18" charset="0"/>
              </a:rPr>
              <a:t>.</a:t>
            </a:r>
            <a:r>
              <a:rPr lang="en-US" sz="2400" b="1" i="1" dirty="0">
                <a:latin typeface="Times New Roman" pitchFamily="18" charset="0"/>
              </a:rPr>
              <a:t>00</a:t>
            </a:r>
            <a:r>
              <a:rPr lang="id-ID" sz="2400" b="1" i="1" dirty="0">
                <a:latin typeface="Times New Roman" pitchFamily="18" charset="0"/>
              </a:rPr>
              <a:t>0,00 / 60 bulan = Rp </a:t>
            </a:r>
            <a:r>
              <a:rPr lang="en-US" sz="2400" b="1" i="1">
                <a:latin typeface="Times New Roman" pitchFamily="18" charset="0"/>
              </a:rPr>
              <a:t>1.808.000</a:t>
            </a:r>
            <a:r>
              <a:rPr lang="id-ID" sz="2400" b="1" i="1">
                <a:latin typeface="Times New Roman" pitchFamily="18" charset="0"/>
              </a:rPr>
              <a:t>,00</a:t>
            </a:r>
            <a:endParaRPr lang="id-ID" sz="2400" b="1" i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14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2235" y="1416424"/>
            <a:ext cx="5827059" cy="211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Salam &amp; </a:t>
            </a:r>
            <a:r>
              <a:rPr lang="en-US" sz="4000" dirty="0" err="1" smtClean="0"/>
              <a:t>Istisha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699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5016501" y="2420939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ucoinExtBol" pitchFamily="34" charset="0"/>
              </a:rPr>
              <a:t>SALAM</a:t>
            </a:r>
            <a:endParaRPr lang="id-ID" sz="3600" dirty="0">
              <a:solidFill>
                <a:schemeClr val="accent1">
                  <a:lumMod val="60000"/>
                  <a:lumOff val="40000"/>
                </a:schemeClr>
              </a:solidFill>
              <a:latin typeface="AucoinExtBol" pitchFamily="34" charset="0"/>
            </a:endParaRP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2135188" y="3357564"/>
            <a:ext cx="77724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3075" indent="-7938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3200" i="1" dirty="0">
                <a:latin typeface="Arial" pitchFamily="34" charset="0"/>
              </a:rPr>
              <a:t>Salam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adalah</a:t>
            </a:r>
            <a:r>
              <a:rPr lang="en-US" sz="3200" dirty="0">
                <a:latin typeface="Arial" pitchFamily="34" charset="0"/>
              </a:rPr>
              <a:t> “ </a:t>
            </a:r>
            <a:r>
              <a:rPr lang="en-US" sz="3200" dirty="0" err="1">
                <a:latin typeface="Arial" pitchFamily="34" charset="0"/>
              </a:rPr>
              <a:t>pembelian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barang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dengan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penyerahan</a:t>
            </a:r>
            <a:r>
              <a:rPr lang="en-US" sz="3200" dirty="0">
                <a:latin typeface="Arial" pitchFamily="34" charset="0"/>
              </a:rPr>
              <a:t> (</a:t>
            </a:r>
            <a:r>
              <a:rPr lang="en-US" sz="3200" i="1" dirty="0">
                <a:latin typeface="Arial" pitchFamily="34" charset="0"/>
              </a:rPr>
              <a:t>delivery</a:t>
            </a:r>
            <a:r>
              <a:rPr lang="en-US" sz="3200" dirty="0">
                <a:latin typeface="Arial" pitchFamily="34" charset="0"/>
              </a:rPr>
              <a:t>) yang </a:t>
            </a:r>
            <a:r>
              <a:rPr lang="en-US" sz="3200" dirty="0" err="1">
                <a:latin typeface="Arial" pitchFamily="34" charset="0"/>
              </a:rPr>
              <a:t>ditangguhkan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sedangkan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pembayaran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dilakukan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diawal</a:t>
            </a:r>
            <a:r>
              <a:rPr lang="en-US" sz="3200" dirty="0">
                <a:latin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</a:rPr>
              <a:t>dimuka</a:t>
            </a:r>
            <a:r>
              <a:rPr lang="en-US" sz="3200" dirty="0">
                <a:latin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</a:rPr>
              <a:t>menurut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syarat-syarat</a:t>
            </a:r>
            <a:r>
              <a:rPr lang="en-US" sz="3200" dirty="0">
                <a:latin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</a:rPr>
              <a:t>tertentu</a:t>
            </a:r>
            <a:r>
              <a:rPr lang="en-US" sz="3200" dirty="0">
                <a:latin typeface="Arial" pitchFamily="34" charset="0"/>
              </a:rPr>
              <a:t> 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1" y="990600"/>
            <a:ext cx="3059113" cy="990600"/>
            <a:chOff x="672" y="816"/>
            <a:chExt cx="3840" cy="960"/>
          </a:xfrm>
        </p:grpSpPr>
        <p:sp>
          <p:nvSpPr>
            <p:cNvPr id="119818" name="Line 5"/>
            <p:cNvSpPr>
              <a:spLocks noChangeShapeType="1"/>
            </p:cNvSpPr>
            <p:nvPr/>
          </p:nvSpPr>
          <p:spPr bwMode="auto">
            <a:xfrm>
              <a:off x="4320" y="816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19" name="Line 6"/>
            <p:cNvSpPr>
              <a:spLocks noChangeShapeType="1"/>
            </p:cNvSpPr>
            <p:nvPr/>
          </p:nvSpPr>
          <p:spPr bwMode="auto">
            <a:xfrm>
              <a:off x="2064" y="816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0" name="Line 7"/>
            <p:cNvSpPr>
              <a:spLocks noChangeShapeType="1"/>
            </p:cNvSpPr>
            <p:nvPr/>
          </p:nvSpPr>
          <p:spPr bwMode="auto">
            <a:xfrm>
              <a:off x="4512" y="816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1" name="Line 8"/>
            <p:cNvSpPr>
              <a:spLocks noChangeShapeType="1"/>
            </p:cNvSpPr>
            <p:nvPr/>
          </p:nvSpPr>
          <p:spPr bwMode="auto">
            <a:xfrm flipH="1">
              <a:off x="672" y="1776"/>
              <a:ext cx="364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2" name="Line 9"/>
            <p:cNvSpPr>
              <a:spLocks noChangeShapeType="1"/>
            </p:cNvSpPr>
            <p:nvPr/>
          </p:nvSpPr>
          <p:spPr bwMode="auto">
            <a:xfrm>
              <a:off x="4080" y="1392"/>
              <a:ext cx="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3" name="Line 10"/>
            <p:cNvSpPr>
              <a:spLocks noChangeShapeType="1"/>
            </p:cNvSpPr>
            <p:nvPr/>
          </p:nvSpPr>
          <p:spPr bwMode="auto">
            <a:xfrm>
              <a:off x="3888" y="1392"/>
              <a:ext cx="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4" name="Line 11"/>
            <p:cNvSpPr>
              <a:spLocks noChangeShapeType="1"/>
            </p:cNvSpPr>
            <p:nvPr/>
          </p:nvSpPr>
          <p:spPr bwMode="auto">
            <a:xfrm>
              <a:off x="1728" y="1296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5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6" name="Line 13"/>
            <p:cNvSpPr>
              <a:spLocks noChangeShapeType="1"/>
            </p:cNvSpPr>
            <p:nvPr/>
          </p:nvSpPr>
          <p:spPr bwMode="auto">
            <a:xfrm>
              <a:off x="1296" y="1392"/>
              <a:ext cx="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9827" name="Line 14"/>
            <p:cNvSpPr>
              <a:spLocks noChangeShapeType="1"/>
            </p:cNvSpPr>
            <p:nvPr/>
          </p:nvSpPr>
          <p:spPr bwMode="auto">
            <a:xfrm>
              <a:off x="1296" y="1392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9813" name="Rectangle 15"/>
          <p:cNvSpPr>
            <a:spLocks noChangeArrowheads="1"/>
          </p:cNvSpPr>
          <p:nvPr/>
        </p:nvSpPr>
        <p:spPr bwMode="auto">
          <a:xfrm flipH="1">
            <a:off x="2743200" y="533400"/>
            <a:ext cx="78486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416785" name="Rectangle 17"/>
          <p:cNvSpPr>
            <a:spLocks noChangeArrowheads="1"/>
          </p:cNvSpPr>
          <p:nvPr/>
        </p:nvSpPr>
        <p:spPr bwMode="auto">
          <a:xfrm>
            <a:off x="7319964" y="152400"/>
            <a:ext cx="327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PRINSIP </a:t>
            </a: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JUAL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 BELI</a:t>
            </a:r>
            <a:endParaRPr lang="id-ID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/>
      <p:bldP spid="4167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2224088" y="765175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81000" algn="ctr"/>
            <a:r>
              <a:rPr lang="en-US" sz="2800" b="1">
                <a:solidFill>
                  <a:srgbClr val="CC3300"/>
                </a:solidFill>
                <a:latin typeface="Arial" pitchFamily="34" charset="0"/>
              </a:rPr>
              <a:t>SKEMA SALAM (FIQH)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 flipH="1">
            <a:off x="2743200" y="533400"/>
            <a:ext cx="78486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20836" name="AutoShape 4">
            <a:hlinkClick r:id="rId3" action="ppaction://hlinkpres?slideindex=2&amp;slidetitle=Slide 2" highlightClick="1"/>
          </p:cNvPr>
          <p:cNvSpPr>
            <a:spLocks noChangeArrowheads="1"/>
          </p:cNvSpPr>
          <p:nvPr/>
        </p:nvSpPr>
        <p:spPr bwMode="auto">
          <a:xfrm>
            <a:off x="10199688" y="6453188"/>
            <a:ext cx="228600" cy="3048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7319964" y="152400"/>
            <a:ext cx="327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pitchFamily="34" charset="0"/>
              </a:rPr>
              <a:t>PRINSIP JUAL BELI</a:t>
            </a:r>
            <a:endParaRPr lang="id-ID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pperplate Gothic Bold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76613" y="2636839"/>
            <a:ext cx="4305300" cy="382587"/>
            <a:chOff x="1167" y="1661"/>
            <a:chExt cx="2711" cy="241"/>
          </a:xfrm>
        </p:grpSpPr>
        <p:sp>
          <p:nvSpPr>
            <p:cNvPr id="120864" name="Line 10"/>
            <p:cNvSpPr>
              <a:spLocks noChangeShapeType="1"/>
            </p:cNvSpPr>
            <p:nvPr/>
          </p:nvSpPr>
          <p:spPr bwMode="auto">
            <a:xfrm>
              <a:off x="1167" y="1902"/>
              <a:ext cx="271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0865" name="Text Box 11"/>
            <p:cNvSpPr txBox="1">
              <a:spLocks noChangeArrowheads="1"/>
            </p:cNvSpPr>
            <p:nvPr/>
          </p:nvSpPr>
          <p:spPr bwMode="auto">
            <a:xfrm>
              <a:off x="1969" y="1661"/>
              <a:ext cx="10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1. Akad Salam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81914" y="1752601"/>
            <a:ext cx="2681287" cy="2125663"/>
            <a:chOff x="3878" y="766"/>
            <a:chExt cx="1134" cy="1223"/>
          </a:xfrm>
        </p:grpSpPr>
        <p:pic>
          <p:nvPicPr>
            <p:cNvPr id="120862" name="Picture 13" descr="ortu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8" y="1138"/>
              <a:ext cx="1134" cy="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863" name="Text Box 14"/>
            <p:cNvSpPr txBox="1">
              <a:spLocks noChangeArrowheads="1"/>
            </p:cNvSpPr>
            <p:nvPr/>
          </p:nvSpPr>
          <p:spPr bwMode="auto">
            <a:xfrm>
              <a:off x="4092" y="766"/>
              <a:ext cx="756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pitchFamily="34" charset="0"/>
                </a:rPr>
                <a:t>PEMBELI/Bank</a:t>
              </a:r>
            </a:p>
            <a:p>
              <a:r>
                <a:rPr lang="en-US" sz="1600" b="1">
                  <a:latin typeface="Arial" pitchFamily="34" charset="0"/>
                </a:rPr>
                <a:t>Muslim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357564" y="3233739"/>
            <a:ext cx="4302125" cy="390525"/>
            <a:chOff x="1154" y="2037"/>
            <a:chExt cx="2711" cy="246"/>
          </a:xfrm>
        </p:grpSpPr>
        <p:sp>
          <p:nvSpPr>
            <p:cNvPr id="120860" name="Line 16"/>
            <p:cNvSpPr>
              <a:spLocks noChangeShapeType="1"/>
            </p:cNvSpPr>
            <p:nvPr/>
          </p:nvSpPr>
          <p:spPr bwMode="auto">
            <a:xfrm rot="10800000">
              <a:off x="1154" y="2283"/>
              <a:ext cx="271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0861" name="Text Box 17"/>
            <p:cNvSpPr txBox="1">
              <a:spLocks noChangeArrowheads="1"/>
            </p:cNvSpPr>
            <p:nvPr/>
          </p:nvSpPr>
          <p:spPr bwMode="auto">
            <a:xfrm>
              <a:off x="1977" y="2037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2. Bayar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482850" y="4005264"/>
            <a:ext cx="2173288" cy="1425575"/>
            <a:chOff x="604" y="2523"/>
            <a:chExt cx="1369" cy="898"/>
          </a:xfrm>
        </p:grpSpPr>
        <p:sp>
          <p:nvSpPr>
            <p:cNvPr id="120855" name="Line 19"/>
            <p:cNvSpPr>
              <a:spLocks noChangeShapeType="1"/>
            </p:cNvSpPr>
            <p:nvPr/>
          </p:nvSpPr>
          <p:spPr bwMode="auto">
            <a:xfrm>
              <a:off x="703" y="3113"/>
              <a:ext cx="127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604" y="2523"/>
              <a:ext cx="1324" cy="898"/>
              <a:chOff x="604" y="2523"/>
              <a:chExt cx="1324" cy="898"/>
            </a:xfrm>
          </p:grpSpPr>
          <p:sp>
            <p:nvSpPr>
              <p:cNvPr id="120857" name="Text Box 21"/>
              <p:cNvSpPr txBox="1">
                <a:spLocks noChangeArrowheads="1"/>
              </p:cNvSpPr>
              <p:nvPr/>
            </p:nvSpPr>
            <p:spPr bwMode="auto">
              <a:xfrm>
                <a:off x="604" y="3190"/>
                <a:ext cx="1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id-ID" b="1">
                  <a:latin typeface="Arial" pitchFamily="34" charset="0"/>
                </a:endParaRPr>
              </a:p>
            </p:txBody>
          </p:sp>
          <p:sp>
            <p:nvSpPr>
              <p:cNvPr id="120858" name="Line 22"/>
              <p:cNvSpPr>
                <a:spLocks noChangeShapeType="1"/>
              </p:cNvSpPr>
              <p:nvPr/>
            </p:nvSpPr>
            <p:spPr bwMode="auto">
              <a:xfrm>
                <a:off x="703" y="2523"/>
                <a:ext cx="0" cy="59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0859" name="Text Box 23"/>
              <p:cNvSpPr txBox="1">
                <a:spLocks noChangeArrowheads="1"/>
              </p:cNvSpPr>
              <p:nvPr/>
            </p:nvSpPr>
            <p:spPr bwMode="auto">
              <a:xfrm>
                <a:off x="748" y="2837"/>
                <a:ext cx="11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pitchFamily="34" charset="0"/>
                  </a:rPr>
                  <a:t>3. Kirim Barang</a:t>
                </a:r>
              </a:p>
            </p:txBody>
          </p:sp>
        </p:grpSp>
      </p:grpSp>
      <p:sp>
        <p:nvSpPr>
          <p:cNvPr id="120853" name="Text Box 8"/>
          <p:cNvSpPr txBox="1">
            <a:spLocks noChangeArrowheads="1"/>
          </p:cNvSpPr>
          <p:nvPr/>
        </p:nvSpPr>
        <p:spPr bwMode="auto">
          <a:xfrm>
            <a:off x="1993722" y="1773239"/>
            <a:ext cx="146385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1600" b="1" noProof="1">
                <a:latin typeface="Arial" pitchFamily="34" charset="0"/>
              </a:rPr>
              <a:t>PETANI/</a:t>
            </a:r>
          </a:p>
          <a:p>
            <a:r>
              <a:rPr lang="id-ID" sz="1600" b="1" noProof="1">
                <a:latin typeface="Arial" pitchFamily="34" charset="0"/>
              </a:rPr>
              <a:t>PENJUAL</a:t>
            </a:r>
          </a:p>
          <a:p>
            <a:r>
              <a:rPr lang="id-ID" sz="1600" b="1" noProof="1">
                <a:latin typeface="Arial" pitchFamily="34" charset="0"/>
              </a:rPr>
              <a:t>Muslam Ilaihi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513263" y="3933825"/>
            <a:ext cx="1974850" cy="1919288"/>
            <a:chOff x="1882" y="2478"/>
            <a:chExt cx="1245" cy="1209"/>
          </a:xfrm>
        </p:grpSpPr>
        <p:pic>
          <p:nvPicPr>
            <p:cNvPr id="120850" name="Picture 7" descr="Petani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76" y="2688"/>
              <a:ext cx="756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851" name="Text Box 26"/>
            <p:cNvSpPr txBox="1">
              <a:spLocks noChangeArrowheads="1"/>
            </p:cNvSpPr>
            <p:nvPr/>
          </p:nvSpPr>
          <p:spPr bwMode="auto">
            <a:xfrm>
              <a:off x="1882" y="2478"/>
              <a:ext cx="12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Barang Pesanan</a:t>
              </a:r>
            </a:p>
          </p:txBody>
        </p:sp>
        <p:sp>
          <p:nvSpPr>
            <p:cNvPr id="120852" name="Text Box 27"/>
            <p:cNvSpPr txBox="1">
              <a:spLocks noChangeArrowheads="1"/>
            </p:cNvSpPr>
            <p:nvPr/>
          </p:nvSpPr>
          <p:spPr bwMode="auto">
            <a:xfrm>
              <a:off x="1969" y="3456"/>
              <a:ext cx="9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Muslam Fiih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167438" y="3933826"/>
            <a:ext cx="3816350" cy="1008063"/>
            <a:chOff x="2925" y="2478"/>
            <a:chExt cx="2404" cy="635"/>
          </a:xfrm>
        </p:grpSpPr>
        <p:sp>
          <p:nvSpPr>
            <p:cNvPr id="120847" name="Line 29"/>
            <p:cNvSpPr>
              <a:spLocks noChangeShapeType="1"/>
            </p:cNvSpPr>
            <p:nvPr/>
          </p:nvSpPr>
          <p:spPr bwMode="auto">
            <a:xfrm>
              <a:off x="2925" y="3113"/>
              <a:ext cx="15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0848" name="Line 30"/>
            <p:cNvSpPr>
              <a:spLocks noChangeShapeType="1"/>
            </p:cNvSpPr>
            <p:nvPr/>
          </p:nvSpPr>
          <p:spPr bwMode="auto">
            <a:xfrm flipV="1">
              <a:off x="4513" y="2478"/>
              <a:ext cx="0" cy="6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0849" name="Text Box 31"/>
            <p:cNvSpPr txBox="1">
              <a:spLocks noChangeArrowheads="1"/>
            </p:cNvSpPr>
            <p:nvPr/>
          </p:nvSpPr>
          <p:spPr bwMode="auto">
            <a:xfrm>
              <a:off x="4541" y="2478"/>
              <a:ext cx="7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4. Terima </a:t>
              </a:r>
            </a:p>
            <a:p>
              <a:r>
                <a:rPr lang="en-US" b="1">
                  <a:latin typeface="Arial" pitchFamily="34" charset="0"/>
                </a:rPr>
                <a:t>    Barang</a:t>
              </a:r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8F939B-6095-4414-B9A1-652DC8B38A9E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CA9B5-2E81-4DC1-B085-E6B8E70918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5" name="Picture 7" descr="Petani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410" y="2700722"/>
            <a:ext cx="1129835" cy="117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349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6868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/>
              <a:t>Landasan</a:t>
            </a:r>
            <a:r>
              <a:rPr lang="en-US" sz="4000" dirty="0"/>
              <a:t> </a:t>
            </a:r>
            <a:r>
              <a:rPr lang="en-US" sz="4000" dirty="0" err="1"/>
              <a:t>hukum</a:t>
            </a:r>
            <a:r>
              <a:rPr lang="en-US" sz="4000" dirty="0"/>
              <a:t> </a:t>
            </a:r>
            <a:r>
              <a:rPr lang="en-US" sz="4000" dirty="0" err="1"/>
              <a:t>Bai</a:t>
            </a:r>
            <a:r>
              <a:rPr lang="en-US" sz="4000" dirty="0"/>
              <a:t>’ as-Salam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8305800" cy="5715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b="1"/>
              <a:t>Al-Qur’an</a:t>
            </a:r>
            <a:endParaRPr lang="id-ID" b="1"/>
          </a:p>
          <a:p>
            <a:pPr marL="457200" indent="-457200">
              <a:lnSpc>
                <a:spcPct val="80000"/>
              </a:lnSpc>
              <a:buNone/>
            </a:pPr>
            <a:endParaRPr lang="en-US" sz="800" b="1"/>
          </a:p>
          <a:p>
            <a:pPr marL="457200" indent="-457200">
              <a:lnSpc>
                <a:spcPct val="80000"/>
              </a:lnSpc>
              <a:buNone/>
            </a:pPr>
            <a:r>
              <a:rPr lang="en-US"/>
              <a:t> </a:t>
            </a:r>
            <a:r>
              <a:rPr lang="en-US" b="1"/>
              <a:t>Al-baqarah :282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i="1"/>
              <a:t>“Hai orang-orang yang beriman, apabila kamu bermuamalah secara tidak tunai untuk waktu yang ditentukan, hendaklah kamu menuliskannya ……..”</a:t>
            </a:r>
          </a:p>
          <a:p>
            <a:pPr marL="457200" indent="-457200">
              <a:lnSpc>
                <a:spcPct val="80000"/>
              </a:lnSpc>
              <a:buNone/>
            </a:pPr>
            <a:endParaRPr lang="id-ID" sz="800" b="1"/>
          </a:p>
          <a:p>
            <a:pPr marL="457200" indent="-457200">
              <a:lnSpc>
                <a:spcPct val="80000"/>
              </a:lnSpc>
              <a:buNone/>
            </a:pPr>
            <a:r>
              <a:rPr lang="en-US" b="1"/>
              <a:t>Al-hadits</a:t>
            </a:r>
            <a:endParaRPr lang="id-ID" b="1"/>
          </a:p>
          <a:p>
            <a:pPr marL="457200" indent="-457200">
              <a:lnSpc>
                <a:spcPct val="80000"/>
              </a:lnSpc>
              <a:buNone/>
            </a:pPr>
            <a:r>
              <a:rPr lang="en-US" i="1"/>
              <a:t>“ Barang siapa yang melakukan salaf (salam), hendaknya ia melakukan dengan takaran yang jelas dan timbangan yang jelas pula, untuk jangka waktu yang diketahui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i="1"/>
          </a:p>
          <a:p>
            <a:pPr marL="457200" indent="-457200">
              <a:lnSpc>
                <a:spcPct val="80000"/>
              </a:lnSpc>
              <a:buNone/>
            </a:pPr>
            <a:r>
              <a:rPr lang="en-US" b="1" i="1"/>
              <a:t>Rukun</a:t>
            </a:r>
            <a:r>
              <a:rPr lang="en-US" b="1"/>
              <a:t> Bai-as-Salam :</a:t>
            </a:r>
          </a:p>
          <a:p>
            <a:pPr marL="457200" indent="-457200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i="1"/>
              <a:t>Muslam/Pembeli</a:t>
            </a:r>
          </a:p>
          <a:p>
            <a:pPr marL="457200" indent="-457200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i="1"/>
              <a:t>Muslam ilaih/penjual</a:t>
            </a:r>
          </a:p>
          <a:p>
            <a:pPr marL="457200" indent="-457200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i="1"/>
              <a:t>Modal/uang</a:t>
            </a:r>
          </a:p>
          <a:p>
            <a:pPr marL="457200" indent="-457200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i="1"/>
              <a:t>Muslam Fiihi/Barang</a:t>
            </a:r>
          </a:p>
          <a:p>
            <a:pPr marL="457200" indent="-457200">
              <a:lnSpc>
                <a:spcPct val="80000"/>
              </a:lnSpc>
              <a:buFont typeface="Wingdings 2" pitchFamily="18" charset="2"/>
              <a:buAutoNum type="arabicPeriod"/>
            </a:pPr>
            <a:r>
              <a:rPr lang="en-US" i="1"/>
              <a:t>Sighat/ucapan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300700-074F-4545-84EE-8B25872536B8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9FF34-5211-48A0-B3B4-2B3000500D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77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836612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000"/>
              <a:t>Bai’ as-Salam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868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b="1"/>
              <a:t>Syarat-Syarat :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Harus spesifik dan dapat diakui sebagai hutang;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Barang harus diidentifikasi secara jelas;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Penyerahan barang di kemudian hari;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Mazhab syafii membolehkan penyerahan barang segera;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Boleh menentukan tanggal waktu dimasa yad untuk penyerahan barang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Tempat penyerahan barang harus ditunjuk secara jelas dalam akad;</a:t>
            </a:r>
          </a:p>
          <a:p>
            <a:pPr marL="609600" indent="-609600">
              <a:lnSpc>
                <a:spcPct val="90000"/>
              </a:lnSpc>
              <a:buFont typeface="Wingdings 2" pitchFamily="18" charset="2"/>
              <a:buAutoNum type="arabicPeriod"/>
            </a:pPr>
            <a:r>
              <a:rPr lang="en-US" sz="2400"/>
              <a:t>Penggantian barang dengan barang lain tidak diperbolehkan walaupun memiliki spesifikasi dan kualitas yang sama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34F01-6123-47E1-A1B0-E475DB035C49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41EEF-92B8-4AE2-B31A-933F3059C3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02188" y="457200"/>
            <a:ext cx="4884812" cy="990600"/>
          </a:xfrm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sz="3100" cap="all" dirty="0" err="1">
                <a:effectLst>
                  <a:reflection blurRad="12700" stA="48000" endA="300" endPos="55000" dir="5400000" sy="-90000" algn="bl" rotWithShape="0"/>
                </a:effectLst>
              </a:rPr>
              <a:t>Karakteristik</a:t>
            </a:r>
            <a:r>
              <a:rPr lang="en-US" sz="31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100" cap="all" dirty="0" err="1">
                <a:effectLst>
                  <a:reflection blurRad="12700" stA="48000" endA="300" endPos="55000" dir="5400000" sy="-90000" algn="bl" rotWithShape="0"/>
                </a:effectLst>
              </a:rPr>
              <a:t>salam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cap="all" dirty="0" smtClean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en-US" sz="3600" cap="all" dirty="0" smtClean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2000" cap="all" dirty="0" smtClean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(</a:t>
            </a:r>
            <a:r>
              <a:rPr lang="en-US" sz="20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Fatwa DSN No.05/DSN-MUI/IV/2000)</a:t>
            </a:r>
            <a:br>
              <a:rPr lang="en-US" sz="20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</a:br>
            <a:endParaRPr lang="en-US" sz="2000" cap="all" dirty="0">
              <a:effectLst>
                <a:reflection blurRad="12700" stA="48000" endA="300" endPos="55000" dir="5400000" sy="-90000" algn="bl" rotWithShape="0"/>
              </a:effectLst>
              <a:cs typeface="Times New Roman" pitchFamily="18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52600" y="1752601"/>
            <a:ext cx="8915400" cy="4333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Spesifikasi dan harga barang =&gt; disepakati di awal akad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harga barang tidak dapat berubah selama jangka waktu akad.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Bank sebagai pembeli =&gt; bank dapat meminta jaminan untuk menghindari risiko yang merugikan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8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Barang pesanan =&gt; disepakati antara penjual dan pembeli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harus diketahui karakterisktiknya secara umum =&gt; jenis, macam, kualitas dan kuantitasnya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dikirim tidak sesuai karakteristiknya</a:t>
            </a:r>
            <a:r>
              <a:rPr lang="en-US" sz="2200"/>
              <a:t> =&gt; penjual harus bertanggung jawab </a:t>
            </a:r>
          </a:p>
        </p:txBody>
      </p:sp>
      <p:pic>
        <p:nvPicPr>
          <p:cNvPr id="123908" name="Picture 4" descr="BD2000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8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68C658-52AB-41CA-8AB9-E9BD6F9606D2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3C070-ACEB-42FA-A614-E29EF1884C3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1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438400" y="2251075"/>
            <a:ext cx="7543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d-ID" sz="2800" b="1"/>
              <a:t>P</a:t>
            </a:r>
            <a:r>
              <a:rPr lang="sv-SE" sz="2800" b="1"/>
              <a:t>enyediaan Uang atau tagihan yang dipersamakan dengan itu berdasarkan persetujuan atau</a:t>
            </a:r>
            <a:r>
              <a:rPr lang="id-ID" sz="2800" b="1"/>
              <a:t> kesepakatan antara bank dan pihak lain yang mewajibkan pihak  yang dibiayai untuk mengembalikan uang atau tagihan tersebut setelah jangka waktu tertentu dengan imbalan atau bagi hasil.</a:t>
            </a:r>
            <a:r>
              <a:rPr lang="en-US" sz="2800" b="1"/>
              <a:t> (UU RI No 10/1998 Pasal 1 angka 12)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37377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267199" y="584530"/>
            <a:ext cx="4428565" cy="1006767"/>
          </a:xfrm>
          <a:solidFill>
            <a:srgbClr val="00FFFF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70000"/>
              </a:lnSpc>
              <a:defRPr/>
            </a:pPr>
            <a:r>
              <a:rPr lang="id-ID" sz="3600" b="1" cap="al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id-ID" sz="3600" b="1" cap="all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id-ID" sz="3600" b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PENYALURAN DANA</a:t>
            </a:r>
            <a:br>
              <a:rPr lang="id-ID" sz="3600" b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id-ID" sz="3600" b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(PEMBIAYAAN)</a:t>
            </a:r>
            <a:br>
              <a:rPr lang="id-ID" sz="3600" b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600" cap="all" dirty="0">
              <a:solidFill>
                <a:schemeClr val="accent1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88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4" descr="CW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0350" y="0"/>
            <a:ext cx="1517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0327" y="86406"/>
            <a:ext cx="6761486" cy="781410"/>
          </a:xfrm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sz="4000" cap="all" dirty="0" err="1">
                <a:effectLst>
                  <a:reflection blurRad="12700" stA="48000" endA="300" endPos="55000" dir="5400000" sy="-90000" algn="bl" rotWithShape="0"/>
                </a:effectLst>
              </a:rPr>
              <a:t>Karakteristik</a:t>
            </a:r>
            <a:r>
              <a:rPr lang="en-US" sz="40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4000" cap="all" dirty="0" err="1">
                <a:effectLst>
                  <a:reflection blurRad="12700" stA="48000" endA="300" endPos="55000" dir="5400000" sy="-90000" algn="bl" rotWithShape="0"/>
                </a:effectLst>
              </a:rPr>
              <a:t>salam</a:t>
            </a:r>
            <a:r>
              <a:rPr lang="id-ID" sz="4000" cap="all" dirty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id-ID" sz="4000" cap="all" dirty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20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(Fatwa DSN No.05/DSN-MUI/IV/2000)</a:t>
            </a:r>
            <a:br>
              <a:rPr lang="en-US" sz="20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</a:br>
            <a:endParaRPr lang="en-US" sz="2000" cap="all" dirty="0">
              <a:effectLst>
                <a:reflection blurRad="12700" stA="48000" endA="300" endPos="55000" dir="5400000" sy="-90000" algn="bl" rotWithShape="0"/>
              </a:effectLst>
              <a:cs typeface="Times New Roman" pitchFamily="18" charset="0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1" y="1219200"/>
            <a:ext cx="8774113" cy="52578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b="1" dirty="0" err="1">
                <a:latin typeface="Tahoma" pitchFamily="34" charset="0"/>
              </a:rPr>
              <a:t>Ketentuan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tentang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pembayaran</a:t>
            </a:r>
            <a:r>
              <a:rPr lang="en-US" sz="2800" dirty="0">
                <a:latin typeface="Tahoma" pitchFamily="34" charset="0"/>
              </a:rPr>
              <a:t> 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Alat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bayar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diketahui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jumlah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bentuknya</a:t>
            </a:r>
            <a:r>
              <a:rPr lang="en-US" sz="2000" dirty="0">
                <a:latin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</a:rPr>
              <a:t>baik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berupa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uang</a:t>
            </a:r>
            <a:r>
              <a:rPr lang="en-US" sz="2000" dirty="0">
                <a:latin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</a:rPr>
              <a:t>barang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atau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manfaat</a:t>
            </a:r>
            <a:r>
              <a:rPr lang="id-ID" sz="2000" dirty="0">
                <a:latin typeface="Tahoma" pitchFamily="34" charset="0"/>
              </a:rPr>
              <a:t>;</a:t>
            </a:r>
            <a:r>
              <a:rPr lang="en-US" sz="2000" dirty="0">
                <a:latin typeface="Tahoma" pitchFamily="34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Pembayaran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dilakukan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pada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saat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kontrak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disepakati</a:t>
            </a:r>
            <a:r>
              <a:rPr lang="id-ID" sz="2000" dirty="0">
                <a:latin typeface="Tahoma" pitchFamily="34" charset="0"/>
              </a:rPr>
              <a:t>;</a:t>
            </a:r>
            <a:endParaRPr lang="en-US" sz="2000" dirty="0">
              <a:latin typeface="Tahoma" pitchFamily="34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Pembayaran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tidak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boleh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dalam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bentuk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pembebasan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hutang</a:t>
            </a:r>
            <a:r>
              <a:rPr lang="en-US" sz="2000" dirty="0">
                <a:latin typeface="Tahoma" pitchFamily="34" charset="0"/>
              </a:rPr>
              <a:t>. 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>
              <a:latin typeface="Tahoma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400" b="1" dirty="0" err="1">
                <a:latin typeface="Tahoma" pitchFamily="34" charset="0"/>
              </a:rPr>
              <a:t>Ketentuan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tentang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barang</a:t>
            </a:r>
            <a:r>
              <a:rPr lang="en-US" sz="2400" dirty="0">
                <a:latin typeface="Tahoma" pitchFamily="34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jelas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ciri-cirinya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dapat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diakui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sebagai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hutang</a:t>
            </a:r>
            <a:r>
              <a:rPr lang="id-ID" sz="2000" dirty="0">
                <a:latin typeface="Tahoma" pitchFamily="34" charset="0"/>
              </a:rPr>
              <a:t>;</a:t>
            </a:r>
            <a:endParaRPr lang="en-US" sz="2000" dirty="0">
              <a:latin typeface="Tahoma" pitchFamily="34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dapat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dijelaskan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spesifikasi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barangnya</a:t>
            </a:r>
            <a:r>
              <a:rPr lang="id-ID" sz="2000" dirty="0">
                <a:latin typeface="Tahoma" pitchFamily="34" charset="0"/>
              </a:rPr>
              <a:t>;</a:t>
            </a:r>
            <a:endParaRPr lang="en-US" sz="2000" dirty="0">
              <a:latin typeface="Tahoma" pitchFamily="34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Penyerahan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dilakukan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kemudian</a:t>
            </a:r>
            <a:r>
              <a:rPr lang="id-ID" sz="2000" dirty="0">
                <a:latin typeface="Tahoma" pitchFamily="34" charset="0"/>
              </a:rPr>
              <a:t>;</a:t>
            </a:r>
            <a:r>
              <a:rPr lang="en-US" sz="2000" dirty="0">
                <a:latin typeface="Tahoma" pitchFamily="34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Waktu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tempat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penyerahan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barang</a:t>
            </a:r>
            <a:r>
              <a:rPr lang="en-US" sz="2000" dirty="0">
                <a:latin typeface="Tahoma" pitchFamily="34" charset="0"/>
              </a:rPr>
              <a:t> hrs </a:t>
            </a:r>
            <a:r>
              <a:rPr lang="en-US" sz="2000" dirty="0" err="1">
                <a:latin typeface="Tahoma" pitchFamily="34" charset="0"/>
              </a:rPr>
              <a:t>ditetapkan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berdasarkan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kesepakatan</a:t>
            </a:r>
            <a:r>
              <a:rPr lang="en-US" sz="2000" dirty="0">
                <a:latin typeface="Tahoma" pitchFamily="34" charset="0"/>
              </a:rPr>
              <a:t>/</a:t>
            </a:r>
            <a:r>
              <a:rPr lang="en-US" sz="2000" dirty="0" err="1">
                <a:latin typeface="Tahoma" pitchFamily="34" charset="0"/>
              </a:rPr>
              <a:t>sesuai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akad</a:t>
            </a:r>
            <a:r>
              <a:rPr lang="id-ID" sz="2000" dirty="0">
                <a:latin typeface="Tahoma" pitchFamily="34" charset="0"/>
              </a:rPr>
              <a:t>;</a:t>
            </a:r>
            <a:r>
              <a:rPr lang="en-US" sz="2000" dirty="0">
                <a:latin typeface="Tahoma" pitchFamily="34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Pembeli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tidak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boleh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menjual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barang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sebelum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menerimanya</a:t>
            </a:r>
            <a:r>
              <a:rPr lang="id-ID" sz="2000" dirty="0">
                <a:latin typeface="Tahoma" pitchFamily="34" charset="0"/>
              </a:rPr>
              <a:t>;</a:t>
            </a:r>
            <a:endParaRPr lang="en-US" sz="2000" dirty="0">
              <a:latin typeface="Tahoma" pitchFamily="34" charset="0"/>
            </a:endParaRPr>
          </a:p>
          <a:p>
            <a:pPr marL="914400" lvl="1" indent="-457200">
              <a:lnSpc>
                <a:spcPct val="90000"/>
              </a:lnSpc>
              <a:buFont typeface="Dixieland"/>
              <a:buAutoNum type="arabicParenBoth"/>
            </a:pPr>
            <a:r>
              <a:rPr lang="en-US" sz="2000" dirty="0" err="1">
                <a:latin typeface="Tahoma" pitchFamily="34" charset="0"/>
              </a:rPr>
              <a:t>Tidak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boleh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menukar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barang</a:t>
            </a:r>
            <a:r>
              <a:rPr lang="en-US" sz="2000" dirty="0">
                <a:latin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</a:rPr>
              <a:t>kecuali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barang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sejenis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sesuai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kesepakatan</a:t>
            </a:r>
            <a:r>
              <a:rPr lang="en-US" sz="2000" dirty="0">
                <a:latin typeface="Tahoma" pitchFamily="34" charset="0"/>
              </a:rPr>
              <a:t>.</a:t>
            </a:r>
            <a:r>
              <a:rPr lang="en-US" sz="2000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94D041-B2F1-4E30-9C2B-7FF06244F0B5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68CB3-5DC9-4141-9810-9BD01AFDBE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30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3246" y="685800"/>
            <a:ext cx="6783340" cy="1371600"/>
          </a:xfrm>
          <a:solidFill>
            <a:schemeClr val="accent1"/>
          </a:solidFill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>
                <a:effectLst>
                  <a:reflection blurRad="12700" stA="48000" endA="300" endPos="55000" dir="5400000" sy="-90000" algn="bl" rotWithShape="0"/>
                </a:effectLst>
              </a:rPr>
              <a:t>SALAM PARALEL</a:t>
            </a:r>
            <a:br>
              <a:rPr lang="en-US" sz="3600" cap="all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  <a:t>DALAM TEKNIS PERBANKAN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1905000" y="2362200"/>
            <a:ext cx="8405842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>
                <a:latin typeface="Times New Roman" pitchFamily="18" charset="0"/>
              </a:rPr>
              <a:t>Salam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teknis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perbankan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syari</a:t>
            </a:r>
            <a:r>
              <a:rPr lang="id-ID" sz="2800" dirty="0">
                <a:latin typeface="Times New Roman" pitchFamily="18" charset="0"/>
              </a:rPr>
              <a:t>’</a:t>
            </a:r>
            <a:r>
              <a:rPr lang="en-US" sz="2800" dirty="0">
                <a:latin typeface="Times New Roman" pitchFamily="18" charset="0"/>
              </a:rPr>
              <a:t>ah </a:t>
            </a:r>
            <a:r>
              <a:rPr lang="en-US" sz="2800" dirty="0" err="1">
                <a:latin typeface="Times New Roman" pitchFamily="18" charset="0"/>
              </a:rPr>
              <a:t>berarti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pembelian</a:t>
            </a:r>
            <a:r>
              <a:rPr lang="en-US" sz="2800" dirty="0">
                <a:latin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</a:rPr>
              <a:t>dilakukan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</a:rPr>
              <a:t> bank </a:t>
            </a:r>
            <a:r>
              <a:rPr lang="en-US" sz="2800" dirty="0" err="1">
                <a:latin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pembayaran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</a:t>
            </a:r>
            <a:r>
              <a:rPr lang="id-ID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muka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pihak</a:t>
            </a:r>
            <a:r>
              <a:rPr lang="en-US" sz="2800" dirty="0">
                <a:latin typeface="Times New Roman" pitchFamily="18" charset="0"/>
              </a:rPr>
              <a:t> I (</a:t>
            </a:r>
            <a:r>
              <a:rPr lang="en-US" sz="2800" dirty="0" err="1">
                <a:latin typeface="Times New Roman" pitchFamily="18" charset="0"/>
              </a:rPr>
              <a:t>nasabah</a:t>
            </a:r>
            <a:r>
              <a:rPr lang="en-US" sz="2800" dirty="0">
                <a:latin typeface="Times New Roman" pitchFamily="18" charset="0"/>
              </a:rPr>
              <a:t> I) </a:t>
            </a:r>
            <a:r>
              <a:rPr lang="en-US" sz="2800" dirty="0" err="1">
                <a:latin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dijual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lagi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kepada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piha</a:t>
            </a:r>
            <a:r>
              <a:rPr lang="id-ID" sz="2800" dirty="0">
                <a:latin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</a:rPr>
              <a:t> lain (</a:t>
            </a:r>
            <a:r>
              <a:rPr lang="en-US" sz="2800" dirty="0" err="1">
                <a:latin typeface="Times New Roman" pitchFamily="18" charset="0"/>
              </a:rPr>
              <a:t>nasabah</a:t>
            </a:r>
            <a:r>
              <a:rPr lang="en-US" sz="2800" dirty="0">
                <a:latin typeface="Times New Roman" pitchFamily="18" charset="0"/>
              </a:rPr>
              <a:t> II) </a:t>
            </a:r>
            <a:r>
              <a:rPr lang="en-US" sz="2800" dirty="0" err="1">
                <a:latin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jangka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waktu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penyerahan</a:t>
            </a:r>
            <a:r>
              <a:rPr lang="en-US" sz="2800" dirty="0">
                <a:latin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</a:rPr>
              <a:t>disepakati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bersama</a:t>
            </a:r>
            <a:r>
              <a:rPr lang="en-US" sz="2800" dirty="0">
                <a:latin typeface="Times New Roman" pitchFamily="18" charset="0"/>
              </a:rPr>
              <a:t>.(Salam </a:t>
            </a:r>
            <a:r>
              <a:rPr lang="en-US" sz="2800" dirty="0" err="1">
                <a:latin typeface="Times New Roman" pitchFamily="18" charset="0"/>
              </a:rPr>
              <a:t>Paralel</a:t>
            </a:r>
            <a:r>
              <a:rPr lang="en-US" sz="2800" dirty="0">
                <a:latin typeface="Times New Roman" pitchFamily="18" charset="0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Modal / </a:t>
            </a:r>
            <a:r>
              <a:rPr lang="en-US" sz="2800" dirty="0" err="1">
                <a:latin typeface="Times New Roman" pitchFamily="18" charset="0"/>
              </a:rPr>
              <a:t>harga</a:t>
            </a:r>
            <a:r>
              <a:rPr lang="en-US" sz="2800" dirty="0">
                <a:latin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</a:rPr>
              <a:t>dibayarkan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salam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boleh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bentuk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utang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</a:rPr>
              <a:t>melainkan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bentuk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tunai</a:t>
            </a:r>
            <a:r>
              <a:rPr lang="en-US" sz="2800" dirty="0">
                <a:latin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</a:rPr>
              <a:t>dibayarkan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segera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8CC47B-6328-451B-A8A3-D493E44E8139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CE5D7-DEBE-4F78-8E8E-23F5D42A3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37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36526"/>
            <a:ext cx="7772400" cy="1006475"/>
          </a:xfrm>
          <a:solidFill>
            <a:srgbClr val="00FFFF"/>
          </a:solidFill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Skema</a:t>
            </a:r>
            <a:r>
              <a:rPr lang="en-US" sz="3600" cap="all" dirty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 Salam </a:t>
            </a:r>
            <a:r>
              <a:rPr lang="en-US" sz="3600" cap="all" dirty="0" err="1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Paralel</a:t>
            </a:r>
            <a:r>
              <a:rPr lang="en-US" sz="3600" cap="all" dirty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br>
              <a:rPr lang="en-US" sz="3600" cap="all" dirty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2400" cap="all" dirty="0" err="1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teknis</a:t>
            </a:r>
            <a:r>
              <a:rPr lang="en-US" sz="2400" cap="all" dirty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2400" cap="all" dirty="0" err="1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perbankan</a:t>
            </a:r>
            <a:endParaRPr lang="en-US" sz="2400" cap="all" dirty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8534400" y="2193925"/>
          <a:ext cx="137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4" imgW="3717360" imgH="3352320" progId="">
                  <p:embed/>
                </p:oleObj>
              </mc:Choice>
              <mc:Fallback>
                <p:oleObj name="Clip" r:id="rId4" imgW="3717360" imgH="335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193925"/>
                        <a:ext cx="1371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400684" y="5121276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 err="1">
                <a:latin typeface="Times New Roman" pitchFamily="18" charset="0"/>
              </a:rPr>
              <a:t>Nasabah</a:t>
            </a:r>
            <a:r>
              <a:rPr lang="en-US" sz="2400" b="1" dirty="0">
                <a:latin typeface="Times New Roman" pitchFamily="18" charset="0"/>
              </a:rPr>
              <a:t> I </a:t>
            </a:r>
            <a:r>
              <a:rPr lang="en-US" sz="2400" b="1" i="1" dirty="0" err="1">
                <a:latin typeface="Times New Roman" pitchFamily="18" charset="0"/>
              </a:rPr>
              <a:t>Muslam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ilaih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8334404" y="440372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    </a:t>
            </a:r>
            <a:r>
              <a:rPr lang="en-US" sz="2000" b="1" dirty="0">
                <a:latin typeface="Times New Roman" pitchFamily="18" charset="0"/>
              </a:rPr>
              <a:t>BARANG                PESANAN </a:t>
            </a:r>
            <a:r>
              <a:rPr lang="en-US" sz="2000" b="1" i="1" dirty="0" err="1">
                <a:latin typeface="Times New Roman" pitchFamily="18" charset="0"/>
              </a:rPr>
              <a:t>muslam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fiih</a:t>
            </a:r>
            <a:endParaRPr lang="en-US" sz="2000" b="1" i="1" dirty="0">
              <a:latin typeface="Times New Roman" pitchFamily="18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981200" y="1889126"/>
            <a:ext cx="220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400" b="1" i="1" dirty="0" err="1">
                <a:latin typeface="Times New Roman" pitchFamily="18" charset="0"/>
              </a:rPr>
              <a:t>M</a:t>
            </a:r>
            <a:r>
              <a:rPr lang="en-US" sz="2400" b="1" i="1" dirty="0" err="1">
                <a:latin typeface="Times New Roman" pitchFamily="18" charset="0"/>
              </a:rPr>
              <a:t>uslam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ilaih</a:t>
            </a:r>
            <a:r>
              <a:rPr lang="en-US" sz="2400" b="1" i="1" dirty="0">
                <a:latin typeface="Times New Roman" pitchFamily="18" charset="0"/>
              </a:rPr>
              <a:t>    </a:t>
            </a:r>
            <a:r>
              <a:rPr lang="en-US" sz="2400" b="1" i="1" dirty="0" err="1">
                <a:latin typeface="Times New Roman" pitchFamily="18" charset="0"/>
              </a:rPr>
              <a:t>dan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muslim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133600" y="15081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BANK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8153400" y="1584326"/>
            <a:ext cx="2209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NASABAH II </a:t>
            </a:r>
            <a:r>
              <a:rPr lang="en-US" sz="2400" b="1" i="1" dirty="0">
                <a:latin typeface="Times New Roman" pitchFamily="18" charset="0"/>
              </a:rPr>
              <a:t>Muslim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057400" y="5241926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1b. </a:t>
            </a:r>
            <a:r>
              <a:rPr lang="en-US" sz="2000" b="1" dirty="0" err="1">
                <a:latin typeface="Times New Roman" pitchFamily="18" charset="0"/>
              </a:rPr>
              <a:t>negosiasi</a:t>
            </a:r>
            <a:r>
              <a:rPr lang="en-US" sz="2000" b="1" dirty="0">
                <a:latin typeface="Times New Roman" pitchFamily="18" charset="0"/>
              </a:rPr>
              <a:t> &amp; </a:t>
            </a:r>
            <a:r>
              <a:rPr lang="en-US" sz="2000" b="1" dirty="0" err="1">
                <a:latin typeface="Times New Roman" pitchFamily="18" charset="0"/>
              </a:rPr>
              <a:t>Akad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</a:rPr>
              <a:t>Salam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953000" y="1355726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1a. negosiasi &amp; akad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486400" y="1812926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2a. Bayar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 flipV="1">
            <a:off x="4038600" y="173672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4191000" y="2117725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2286000" y="3794125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286000" y="52419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971800" y="4327526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2b. Bayar 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819400" y="3946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2819400" y="47847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867400" y="3641726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3a. Kirim barang &amp; dokumen</a:t>
            </a: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6019800" y="40989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V="1">
            <a:off x="9220200" y="34131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962400" y="2955926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3b. Kirim dokumen</a:t>
            </a: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3581400" y="3413125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5144" name="Picture 24" descr="gedu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690814"/>
            <a:ext cx="14478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5" name="Picture 25" descr="BD06565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20" y="4114800"/>
            <a:ext cx="1185863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083306" y="4919676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itchFamily="34" charset="0"/>
              </a:rPr>
              <a:t>Petani</a:t>
            </a:r>
            <a:endParaRPr lang="en-US" b="1" dirty="0">
              <a:latin typeface="Arial" pitchFamily="34" charset="0"/>
            </a:endParaRPr>
          </a:p>
        </p:txBody>
      </p:sp>
      <p:pic>
        <p:nvPicPr>
          <p:cNvPr id="5147" name="Picture 27" descr="j02333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51314" y="4114800"/>
            <a:ext cx="173037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Date Placeholder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196373-477C-4917-9510-E3EC6949E42B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211A1-7708-46E8-A3A0-FD138A47004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6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0728" y="207013"/>
            <a:ext cx="6789315" cy="596630"/>
          </a:xfrm>
          <a:solidFill>
            <a:schemeClr val="accent1"/>
          </a:solidFill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sz="4000" cap="all">
                <a:effectLst>
                  <a:reflection blurRad="12700" stA="48000" endA="300" endPos="55000" dir="5400000" sy="-90000" algn="bl" rotWithShape="0"/>
                </a:effectLst>
              </a:rPr>
              <a:t>ISTISHNA’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101850" y="1333500"/>
            <a:ext cx="8077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MAKNA</a:t>
            </a:r>
          </a:p>
          <a:p>
            <a:pPr>
              <a:spcBef>
                <a:spcPct val="50000"/>
              </a:spcBef>
            </a:pPr>
            <a:r>
              <a:rPr lang="en-US" sz="2400" b="1" i="1" dirty="0" err="1">
                <a:latin typeface="Times New Roman" pitchFamily="18" charset="0"/>
              </a:rPr>
              <a:t>Istishna</a:t>
            </a:r>
            <a:r>
              <a:rPr lang="en-US" sz="2400" b="1" dirty="0">
                <a:latin typeface="Times New Roman" pitchFamily="18" charset="0"/>
              </a:rPr>
              <a:t>’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secara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etimologi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berarti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minta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dibuatkan</a:t>
            </a:r>
            <a:r>
              <a:rPr lang="en-US" sz="2400" b="1" dirty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</a:rPr>
              <a:t>Secara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muamalah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istishna</a:t>
            </a:r>
            <a:r>
              <a:rPr lang="en-US" sz="2400" dirty="0">
                <a:latin typeface="Times New Roman" pitchFamily="18" charset="0"/>
              </a:rPr>
              <a:t>’ </a:t>
            </a:r>
            <a:r>
              <a:rPr lang="en-US" sz="2400" dirty="0" err="1">
                <a:latin typeface="Times New Roman" pitchFamily="18" charset="0"/>
              </a:rPr>
              <a:t>berarti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suatu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perjanjian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jual-beli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antara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mustashni</a:t>
            </a:r>
            <a:r>
              <a:rPr lang="en-US" sz="2400" b="1" i="1" dirty="0">
                <a:latin typeface="Times New Roman" pitchFamily="18" charset="0"/>
              </a:rPr>
              <a:t>’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</a:rPr>
              <a:t>pemesan</a:t>
            </a:r>
            <a:r>
              <a:rPr lang="en-US" sz="2400" dirty="0">
                <a:latin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</a:rPr>
              <a:t>pembeli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shani</a:t>
            </a:r>
            <a:r>
              <a:rPr lang="en-US" sz="2400" b="1" i="1" dirty="0">
                <a:latin typeface="Times New Roman" pitchFamily="18" charset="0"/>
              </a:rPr>
              <a:t>’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</a:rPr>
              <a:t>produsen</a:t>
            </a:r>
            <a:r>
              <a:rPr lang="en-US" sz="2400" dirty="0">
                <a:latin typeface="Times New Roman" pitchFamily="18" charset="0"/>
              </a:rPr>
              <a:t>/</a:t>
            </a:r>
            <a:r>
              <a:rPr lang="en-US" sz="2400" dirty="0" err="1">
                <a:latin typeface="Times New Roman" pitchFamily="18" charset="0"/>
              </a:rPr>
              <a:t>penjual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 err="1">
                <a:latin typeface="Times New Roman" pitchFamily="18" charset="0"/>
              </a:rPr>
              <a:t>dimana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barang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mashnu</a:t>
            </a:r>
            <a:r>
              <a:rPr lang="en-US" sz="2400" b="1" i="1" dirty="0">
                <a:latin typeface="Times New Roman" pitchFamily="18" charset="0"/>
              </a:rPr>
              <a:t>’)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akan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diperjual-belikan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harus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dipesan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terlebih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dulu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kr</a:t>
            </a:r>
            <a:r>
              <a:rPr lang="id-ID" sz="2400" dirty="0">
                <a:latin typeface="Times New Roman" pitchFamily="18" charset="0"/>
              </a:rPr>
              <a:t>i</a:t>
            </a:r>
            <a:r>
              <a:rPr lang="en-US" sz="2400" dirty="0" err="1">
                <a:latin typeface="Times New Roman" pitchFamily="18" charset="0"/>
              </a:rPr>
              <a:t>teria</a:t>
            </a:r>
            <a:r>
              <a:rPr lang="en-US" sz="2400" dirty="0">
                <a:latin typeface="Times New Roman" pitchFamily="18" charset="0"/>
              </a:rPr>
              <a:t> yang </a:t>
            </a:r>
            <a:r>
              <a:rPr lang="en-US" sz="2400" dirty="0" err="1">
                <a:latin typeface="Times New Roman" pitchFamily="18" charset="0"/>
              </a:rPr>
              <a:t>jelas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</a:rPr>
              <a:t>Perbedaannya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salam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hanya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terletak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cara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pembayarannya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b="1" i="1" dirty="0">
                <a:latin typeface="Times New Roman" pitchFamily="18" charset="0"/>
              </a:rPr>
              <a:t>Salam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pembayarann</a:t>
            </a:r>
            <a:r>
              <a:rPr lang="id-ID" sz="2400" dirty="0">
                <a:latin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</a:rPr>
              <a:t>harus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muka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</a:rPr>
              <a:t>sedang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istishna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boleh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awal</a:t>
            </a:r>
            <a:r>
              <a:rPr lang="en-US" sz="2400" b="1" dirty="0">
                <a:latin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</a:rPr>
              <a:t>di</a:t>
            </a:r>
            <a:r>
              <a:rPr lang="id-ID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tengah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atau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akhir</a:t>
            </a:r>
            <a:r>
              <a:rPr lang="en-US" sz="2400" dirty="0">
                <a:latin typeface="Times New Roman" pitchFamily="18" charset="0"/>
              </a:rPr>
              <a:t>.</a:t>
            </a:r>
            <a:endParaRPr lang="en-US" sz="2400" b="1" i="1" dirty="0"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837A70-E06F-483C-9417-5A276B0834A7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54F41-940D-4085-8DA7-2A4DE969990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63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685801"/>
            <a:ext cx="7772400" cy="1128713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>
                <a:effectLst>
                  <a:reflection blurRad="12700" stA="48000" endA="300" endPos="55000" dir="5400000" sy="-90000" algn="bl" rotWithShape="0"/>
                </a:effectLst>
              </a:rPr>
              <a:t>SKEMA ISTISHNA’</a:t>
            </a:r>
            <a: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  <a:t>Fiqh</a:t>
            </a:r>
            <a:endParaRPr lang="en-US" sz="3600" cap="all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graphicFrame>
        <p:nvGraphicFramePr>
          <p:cNvPr id="389123" name="Object 3"/>
          <p:cNvGraphicFramePr>
            <a:graphicFrameLocks noChangeAspect="1"/>
          </p:cNvGraphicFramePr>
          <p:nvPr/>
        </p:nvGraphicFramePr>
        <p:xfrm>
          <a:off x="2286000" y="266065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lip" r:id="rId4" imgW="4000320" imgH="3147480" progId="">
                  <p:embed/>
                </p:oleObj>
              </mc:Choice>
              <mc:Fallback>
                <p:oleObj name="Clip" r:id="rId4" imgW="4000320" imgH="314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0650"/>
                        <a:ext cx="1524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8686801" y="2965450"/>
          <a:ext cx="13573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lip" r:id="rId6" imgW="3717360" imgH="3352320" progId="">
                  <p:embed/>
                </p:oleObj>
              </mc:Choice>
              <mc:Fallback>
                <p:oleObj name="Clip" r:id="rId6" imgW="3717360" imgH="335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2965450"/>
                        <a:ext cx="135731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5257800" y="48704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MASHNU’</a:t>
            </a:r>
            <a:r>
              <a:rPr lang="en-US" sz="2400" b="1" dirty="0">
                <a:latin typeface="Times New Roman" pitchFamily="18" charset="0"/>
              </a:rPr>
              <a:t>  </a:t>
            </a:r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5486400" y="5175251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Barang pesanan</a:t>
            </a:r>
          </a:p>
        </p:txBody>
      </p:sp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2514600" y="4184651"/>
            <a:ext cx="1938326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4.Memproduksi </a:t>
            </a:r>
            <a:r>
              <a:rPr lang="en-US" sz="2000" b="1" dirty="0" err="1">
                <a:latin typeface="Times New Roman" pitchFamily="18" charset="0"/>
              </a:rPr>
              <a:t>barang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2209800" y="2203451"/>
            <a:ext cx="198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PRODUSEN </a:t>
            </a:r>
            <a:r>
              <a:rPr lang="en-US" sz="2400" b="1" i="1" dirty="0" err="1">
                <a:latin typeface="Times New Roman" pitchFamily="18" charset="0"/>
              </a:rPr>
              <a:t>Shani</a:t>
            </a:r>
            <a:r>
              <a:rPr lang="en-US" sz="2400" b="1" i="1" dirty="0">
                <a:latin typeface="Times New Roman" pitchFamily="18" charset="0"/>
              </a:rPr>
              <a:t>’</a:t>
            </a:r>
          </a:p>
        </p:txBody>
      </p: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7924800" y="2127251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PEMESAN </a:t>
            </a:r>
            <a:r>
              <a:rPr lang="en-US" sz="2400" b="1" i="1" dirty="0" err="1">
                <a:latin typeface="Times New Roman" pitchFamily="18" charset="0"/>
              </a:rPr>
              <a:t>Mustashni</a:t>
            </a:r>
            <a:r>
              <a:rPr lang="en-US" sz="2400" b="1" i="1" dirty="0">
                <a:latin typeface="Times New Roman" pitchFamily="18" charset="0"/>
              </a:rPr>
              <a:t>’</a:t>
            </a:r>
          </a:p>
        </p:txBody>
      </p:sp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5181600" y="2279651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2. Akad Istishna’</a:t>
            </a:r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5181600" y="1898651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1. Pesan barang</a:t>
            </a:r>
          </a:p>
        </p:txBody>
      </p:sp>
      <p:sp>
        <p:nvSpPr>
          <p:cNvPr id="389132" name="Line 12"/>
          <p:cNvSpPr>
            <a:spLocks noChangeShapeType="1"/>
          </p:cNvSpPr>
          <p:nvPr/>
        </p:nvSpPr>
        <p:spPr bwMode="auto">
          <a:xfrm flipH="1">
            <a:off x="4724400" y="22796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3" name="Line 13"/>
          <p:cNvSpPr>
            <a:spLocks noChangeShapeType="1"/>
          </p:cNvSpPr>
          <p:nvPr/>
        </p:nvSpPr>
        <p:spPr bwMode="auto">
          <a:xfrm flipH="1">
            <a:off x="4724400" y="2736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4" name="Line 14"/>
          <p:cNvSpPr>
            <a:spLocks noChangeShapeType="1"/>
          </p:cNvSpPr>
          <p:nvPr/>
        </p:nvSpPr>
        <p:spPr bwMode="auto">
          <a:xfrm>
            <a:off x="2438400" y="42608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5" name="Line 15"/>
          <p:cNvSpPr>
            <a:spLocks noChangeShapeType="1"/>
          </p:cNvSpPr>
          <p:nvPr/>
        </p:nvSpPr>
        <p:spPr bwMode="auto">
          <a:xfrm>
            <a:off x="2438400" y="494665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6" name="Line 16"/>
          <p:cNvSpPr>
            <a:spLocks noChangeShapeType="1"/>
          </p:cNvSpPr>
          <p:nvPr/>
        </p:nvSpPr>
        <p:spPr bwMode="auto">
          <a:xfrm>
            <a:off x="7620000" y="48704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7772400" y="4260851"/>
            <a:ext cx="114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5. </a:t>
            </a:r>
            <a:r>
              <a:rPr lang="en-US" sz="2000" b="1" dirty="0" err="1">
                <a:latin typeface="Times New Roman" pitchFamily="18" charset="0"/>
              </a:rPr>
              <a:t>Kirim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mashnu</a:t>
            </a:r>
            <a:r>
              <a:rPr lang="en-US" sz="2000" b="1" i="1" dirty="0">
                <a:latin typeface="Times New Roman" pitchFamily="18" charset="0"/>
              </a:rPr>
              <a:t>’</a:t>
            </a:r>
          </a:p>
        </p:txBody>
      </p:sp>
      <p:sp>
        <p:nvSpPr>
          <p:cNvPr id="389138" name="Line 18"/>
          <p:cNvSpPr>
            <a:spLocks noChangeShapeType="1"/>
          </p:cNvSpPr>
          <p:nvPr/>
        </p:nvSpPr>
        <p:spPr bwMode="auto">
          <a:xfrm flipV="1">
            <a:off x="8991600" y="4413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7239000" y="5022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89140" name="Object 20"/>
          <p:cNvGraphicFramePr>
            <a:graphicFrameLocks noChangeAspect="1"/>
          </p:cNvGraphicFramePr>
          <p:nvPr/>
        </p:nvGraphicFramePr>
        <p:xfrm>
          <a:off x="5562600" y="3879850"/>
          <a:ext cx="167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Clip" r:id="rId8" imgW="5714640" imgH="3192120" progId="">
                  <p:embed/>
                </p:oleObj>
              </mc:Choice>
              <mc:Fallback>
                <p:oleObj name="Clip" r:id="rId8" imgW="5714640" imgH="319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79850"/>
                        <a:ext cx="1676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1" name="Text Box 21"/>
          <p:cNvSpPr txBox="1">
            <a:spLocks noChangeArrowheads="1"/>
          </p:cNvSpPr>
          <p:nvPr/>
        </p:nvSpPr>
        <p:spPr bwMode="auto">
          <a:xfrm>
            <a:off x="5181600" y="27368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3. Bayar 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389142" name="Line 22"/>
          <p:cNvSpPr>
            <a:spLocks noChangeShapeType="1"/>
          </p:cNvSpPr>
          <p:nvPr/>
        </p:nvSpPr>
        <p:spPr bwMode="auto">
          <a:xfrm flipH="1">
            <a:off x="4800600" y="31940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3" name="Date Placeholder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7171AC-2215-4D41-8E08-060DE255B770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15130-8D23-4830-A216-2D16514301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98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autoUpdateAnimBg="0"/>
      <p:bldP spid="389126" grpId="0" autoUpdateAnimBg="0"/>
      <p:bldP spid="389127" grpId="0" autoUpdateAnimBg="0"/>
      <p:bldP spid="389128" grpId="0" autoUpdateAnimBg="0"/>
      <p:bldP spid="389129" grpId="0" autoUpdateAnimBg="0"/>
      <p:bldP spid="389130" grpId="0" autoUpdateAnimBg="0"/>
      <p:bldP spid="389131" grpId="0" autoUpdateAnimBg="0"/>
      <p:bldP spid="389132" grpId="0" animBg="1"/>
      <p:bldP spid="389133" grpId="0" animBg="1"/>
      <p:bldP spid="389134" grpId="0" animBg="1"/>
      <p:bldP spid="389135" grpId="0" animBg="1"/>
      <p:bldP spid="389136" grpId="0" animBg="1"/>
      <p:bldP spid="389137" grpId="0" autoUpdateAnimBg="0"/>
      <p:bldP spid="389138" grpId="0" animBg="1"/>
      <p:bldP spid="389139" grpId="0" animBg="1"/>
      <p:bldP spid="389141" grpId="0" autoUpdateAnimBg="0"/>
      <p:bldP spid="3891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609600"/>
            <a:ext cx="8229599" cy="990600"/>
          </a:xfrm>
          <a:solidFill>
            <a:schemeClr val="accent1"/>
          </a:solidFill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200" cap="all" dirty="0">
                <a:effectLst>
                  <a:reflection blurRad="12700" stA="48000" endA="300" endPos="55000" dir="5400000" sy="-90000" algn="bl" rotWithShape="0"/>
                </a:effectLst>
              </a:rPr>
              <a:t>ISTISHNA DALAM TEKNIS PERBANKAN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2514600" y="1600200"/>
            <a:ext cx="7239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</a:rPr>
              <a:t>Secara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teknis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perbankan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syariah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</a:rPr>
              <a:t>istishna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termasuk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bagian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jual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beli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mirip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salam</a:t>
            </a:r>
            <a:r>
              <a:rPr lang="en-US" sz="2800" dirty="0">
                <a:latin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</a:rPr>
              <a:t>jual-beli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pesanan</a:t>
            </a:r>
            <a:r>
              <a:rPr lang="en-US" sz="2800" dirty="0">
                <a:latin typeface="Times New Roman" pitchFamily="18" charset="0"/>
              </a:rPr>
              <a:t>). </a:t>
            </a:r>
            <a:r>
              <a:rPr lang="id-ID" sz="2800" dirty="0">
                <a:latin typeface="Times New Roman" pitchFamily="18" charset="0"/>
              </a:rPr>
              <a:t>                              </a:t>
            </a:r>
            <a:r>
              <a:rPr lang="en-US" sz="2800" i="1" dirty="0" err="1">
                <a:latin typeface="Times New Roman" pitchFamily="18" charset="0"/>
              </a:rPr>
              <a:t>Aqad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</a:rPr>
              <a:t>istishna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diperlukan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kebutuhan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masyarakat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umumnya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memesan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barang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persyara</a:t>
            </a:r>
            <a:r>
              <a:rPr lang="id-ID" sz="2800" dirty="0">
                <a:latin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</a:rPr>
              <a:t>a</a:t>
            </a:r>
            <a:r>
              <a:rPr lang="id-ID" sz="2800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kriteria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spesifikasi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tertentu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Bank </a:t>
            </a:r>
            <a:r>
              <a:rPr lang="en-US" sz="2800" dirty="0" err="1">
                <a:latin typeface="Times New Roman" pitchFamily="18" charset="0"/>
              </a:rPr>
              <a:t>menjual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lagi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barang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pesanan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kepada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nasabah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sesuai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perjanjian</a:t>
            </a:r>
            <a:r>
              <a:rPr lang="en-US" sz="2800" dirty="0">
                <a:latin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</a:rPr>
              <a:t>mengikat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sebelumnya</a:t>
            </a:r>
            <a:r>
              <a:rPr lang="en-US" sz="2800" dirty="0">
                <a:latin typeface="Times New Roman" pitchFamily="18" charset="0"/>
              </a:rPr>
              <a:t>.</a:t>
            </a:r>
            <a:r>
              <a:rPr lang="id-ID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 err="1">
                <a:latin typeface="Times New Roman" pitchFamily="18" charset="0"/>
              </a:rPr>
              <a:t>Istishna</a:t>
            </a:r>
            <a:r>
              <a:rPr lang="id-ID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</a:rPr>
              <a:t>Paralel</a:t>
            </a:r>
            <a:r>
              <a:rPr lang="en-US" sz="2800" dirty="0">
                <a:latin typeface="Times New Roman" pitchFamily="18" charset="0"/>
              </a:rPr>
              <a:t>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C79A34-091A-4BB2-80B3-559B3EE2CD16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00F9B-3120-4D47-B0B5-064F9EC446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892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625216" y="635234"/>
            <a:ext cx="6290184" cy="1041166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Karakteristik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i="1" cap="all" dirty="0" err="1">
                <a:effectLst>
                  <a:reflection blurRad="12700" stA="48000" endA="300" endPos="55000" dir="5400000" sy="-90000" algn="bl" rotWithShape="0"/>
                </a:effectLst>
              </a:rPr>
              <a:t>Istishna</a:t>
            </a:r>
            <a:r>
              <a:rPr lang="en-US" sz="3600" i="1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id-ID" sz="3600" i="1" cap="all" dirty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id-ID" sz="3600" i="1" cap="all" dirty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18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(Fatwa DSN No. 06/DSN-MUI/IV/2000)</a:t>
            </a:r>
            <a:r>
              <a:rPr lang="en-US" sz="18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8013" y="2133600"/>
            <a:ext cx="8648700" cy="3962400"/>
          </a:xfrm>
        </p:spPr>
        <p:txBody>
          <a:bodyPr/>
          <a:lstStyle/>
          <a:p>
            <a:pPr marL="609600" indent="-609600"/>
            <a:r>
              <a:rPr lang="en-US" sz="2800">
                <a:cs typeface="Tahoma" pitchFamily="34" charset="0"/>
              </a:rPr>
              <a:t>Ketentuan tentang pembayaran  </a:t>
            </a:r>
          </a:p>
          <a:p>
            <a:pPr marL="990600" lvl="1" indent="-533400">
              <a:buFont typeface="Dixieland"/>
              <a:buAutoNum type="arabicParenBoth"/>
            </a:pPr>
            <a:r>
              <a:rPr lang="en-US" sz="2400">
                <a:cs typeface="Tahoma" pitchFamily="34" charset="0"/>
              </a:rPr>
              <a:t>Alat bayar harus diketahui jumlah dan bentuknya, baik berupa uang, barang, atau manfaat </a:t>
            </a:r>
          </a:p>
          <a:p>
            <a:pPr marL="990600" lvl="1" indent="-533400">
              <a:buFont typeface="Dixieland"/>
              <a:buAutoNum type="arabicParenBoth"/>
            </a:pPr>
            <a:r>
              <a:rPr lang="en-US" sz="2400">
                <a:cs typeface="Tahoma" pitchFamily="34" charset="0"/>
              </a:rPr>
              <a:t>Pembayaran dilakukan sesuai dengan manfaat </a:t>
            </a:r>
          </a:p>
          <a:p>
            <a:pPr marL="990600" lvl="1" indent="-533400">
              <a:buFont typeface="Dixieland"/>
              <a:buAutoNum type="arabicParenBoth"/>
            </a:pPr>
            <a:r>
              <a:rPr lang="en-US" sz="2400">
                <a:cs typeface="Tahoma" pitchFamily="34" charset="0"/>
              </a:rPr>
              <a:t>Pembayaran tidak boleh dalam bentuk pembebasan hutang.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BC47BC-C2C4-4792-869D-A85681B3680F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6CC8D-385F-4CAD-A6DF-442FB82844D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32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05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617788" y="609600"/>
            <a:ext cx="6526212" cy="11430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Karakteristik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i="1" cap="all" dirty="0" err="1">
                <a:effectLst>
                  <a:reflection blurRad="12700" stA="48000" endA="300" endPos="55000" dir="5400000" sy="-90000" algn="bl" rotWithShape="0"/>
                </a:effectLst>
              </a:rPr>
              <a:t>Istishna</a:t>
            </a:r>
            <a:r>
              <a:rPr lang="en-US" sz="3600" i="1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18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(Fatwa DSN No. 06/DSN-MUI/IV/2000)</a:t>
            </a:r>
          </a:p>
        </p:txBody>
      </p:sp>
      <p:sp>
        <p:nvSpPr>
          <p:cNvPr id="130051" name="Rectangle 2051"/>
          <p:cNvSpPr>
            <a:spLocks noGrp="1" noChangeArrowheads="1"/>
          </p:cNvSpPr>
          <p:nvPr>
            <p:ph idx="4294967295"/>
          </p:nvPr>
        </p:nvSpPr>
        <p:spPr>
          <a:xfrm>
            <a:off x="1905000" y="1905000"/>
            <a:ext cx="8382000" cy="45720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400" dirty="0" err="1">
                <a:cs typeface="Tahoma" pitchFamily="34" charset="0"/>
              </a:rPr>
              <a:t>Ketentuan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tentang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barang</a:t>
            </a:r>
            <a:r>
              <a:rPr lang="en-US" sz="2400" dirty="0">
                <a:cs typeface="Tahoma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Harus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jelas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ciri-cirinya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dapat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diakui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sebagai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hutang</a:t>
            </a:r>
            <a:r>
              <a:rPr lang="id-ID" dirty="0">
                <a:cs typeface="Tahoma" pitchFamily="34" charset="0"/>
              </a:rPr>
              <a:t>;</a:t>
            </a:r>
            <a:endParaRPr lang="en-US" dirty="0">
              <a:cs typeface="Tahoma" pitchFamily="34" charset="0"/>
            </a:endParaRP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Harus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dapat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dijelaskan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spesifikasinya</a:t>
            </a:r>
            <a:r>
              <a:rPr lang="id-ID" dirty="0">
                <a:cs typeface="Tahoma" pitchFamily="34" charset="0"/>
              </a:rPr>
              <a:t>;</a:t>
            </a:r>
            <a:r>
              <a:rPr lang="en-US" dirty="0">
                <a:cs typeface="Tahoma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Penyerah</a:t>
            </a:r>
            <a:r>
              <a:rPr lang="id-ID" dirty="0">
                <a:cs typeface="Tahoma" pitchFamily="34" charset="0"/>
              </a:rPr>
              <a:t>a</a:t>
            </a:r>
            <a:r>
              <a:rPr lang="en-US" dirty="0" err="1">
                <a:cs typeface="Tahoma" pitchFamily="34" charset="0"/>
              </a:rPr>
              <a:t>nnya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dilakukan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kemudian</a:t>
            </a:r>
            <a:r>
              <a:rPr lang="id-ID" dirty="0">
                <a:cs typeface="Tahoma" pitchFamily="34" charset="0"/>
              </a:rPr>
              <a:t>;</a:t>
            </a:r>
            <a:r>
              <a:rPr lang="en-US" dirty="0">
                <a:cs typeface="Tahoma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Waktu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tempat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penyerahan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barang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harus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ditetapkan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berdasarkan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kesepakatan</a:t>
            </a:r>
            <a:r>
              <a:rPr lang="id-ID" dirty="0">
                <a:cs typeface="Tahoma" pitchFamily="34" charset="0"/>
              </a:rPr>
              <a:t>;</a:t>
            </a:r>
            <a:endParaRPr lang="en-US" dirty="0">
              <a:cs typeface="Tahoma" pitchFamily="34" charset="0"/>
            </a:endParaRP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Pembeli</a:t>
            </a:r>
            <a:r>
              <a:rPr lang="en-US" dirty="0">
                <a:cs typeface="Tahoma" pitchFamily="34" charset="0"/>
              </a:rPr>
              <a:t> (</a:t>
            </a:r>
            <a:r>
              <a:rPr lang="en-US" i="1" dirty="0" err="1">
                <a:cs typeface="Tahoma" pitchFamily="34" charset="0"/>
              </a:rPr>
              <a:t>mustashni</a:t>
            </a:r>
            <a:r>
              <a:rPr lang="en-US" i="1" dirty="0">
                <a:cs typeface="Tahoma" pitchFamily="34" charset="0"/>
              </a:rPr>
              <a:t>’</a:t>
            </a:r>
            <a:r>
              <a:rPr lang="en-US" dirty="0">
                <a:cs typeface="Tahoma" pitchFamily="34" charset="0"/>
              </a:rPr>
              <a:t>) </a:t>
            </a:r>
            <a:r>
              <a:rPr lang="en-US" dirty="0" err="1">
                <a:cs typeface="Tahoma" pitchFamily="34" charset="0"/>
              </a:rPr>
              <a:t>tidak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boleh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menjual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barang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sebelum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menerimanya</a:t>
            </a:r>
            <a:r>
              <a:rPr lang="id-ID" dirty="0">
                <a:cs typeface="Tahoma" pitchFamily="34" charset="0"/>
              </a:rPr>
              <a:t>;</a:t>
            </a:r>
            <a:r>
              <a:rPr lang="en-US" dirty="0">
                <a:cs typeface="Tahoma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Tidak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boleh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menukar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barang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kecuali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dengan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barang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sejenis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sesuai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kesepakatan</a:t>
            </a:r>
            <a:r>
              <a:rPr lang="id-ID" dirty="0">
                <a:cs typeface="Tahoma" pitchFamily="34" charset="0"/>
              </a:rPr>
              <a:t>;</a:t>
            </a:r>
            <a:r>
              <a:rPr lang="en-US" dirty="0">
                <a:cs typeface="Tahoma" pitchFamily="34" charset="0"/>
              </a:rPr>
              <a:t> </a:t>
            </a:r>
          </a:p>
          <a:p>
            <a:pPr marL="533400" indent="-533400">
              <a:lnSpc>
                <a:spcPct val="90000"/>
              </a:lnSpc>
              <a:buFont typeface="Dixieland"/>
              <a:buAutoNum type="arabicParenBoth"/>
            </a:pPr>
            <a:r>
              <a:rPr lang="en-US" dirty="0" err="1">
                <a:cs typeface="Tahoma" pitchFamily="34" charset="0"/>
              </a:rPr>
              <a:t>Dalam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hal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terdapat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cacat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atau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barang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tidak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sesuai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kesepakatan</a:t>
            </a:r>
            <a:r>
              <a:rPr lang="en-US" dirty="0">
                <a:cs typeface="Tahoma" pitchFamily="34" charset="0"/>
              </a:rPr>
              <a:t>, </a:t>
            </a:r>
            <a:r>
              <a:rPr lang="en-US" dirty="0" err="1">
                <a:cs typeface="Tahoma" pitchFamily="34" charset="0"/>
              </a:rPr>
              <a:t>pemesan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memiliki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hak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i="1" dirty="0" err="1">
                <a:cs typeface="Tahoma" pitchFamily="34" charset="0"/>
              </a:rPr>
              <a:t>khiyar</a:t>
            </a:r>
            <a:r>
              <a:rPr lang="en-US" dirty="0">
                <a:cs typeface="Tahoma" pitchFamily="34" charset="0"/>
              </a:rPr>
              <a:t> (</a:t>
            </a:r>
            <a:r>
              <a:rPr lang="en-US" dirty="0" err="1">
                <a:cs typeface="Tahoma" pitchFamily="34" charset="0"/>
              </a:rPr>
              <a:t>hak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memilih</a:t>
            </a:r>
            <a:r>
              <a:rPr lang="en-US" dirty="0">
                <a:cs typeface="Tahoma" pitchFamily="34" charset="0"/>
              </a:rPr>
              <a:t>) </a:t>
            </a:r>
            <a:r>
              <a:rPr lang="en-US" dirty="0" err="1">
                <a:cs typeface="Tahoma" pitchFamily="34" charset="0"/>
              </a:rPr>
              <a:t>untuk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melanjutkan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atau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membatalkan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akad</a:t>
            </a:r>
            <a:r>
              <a:rPr lang="id-ID" dirty="0">
                <a:cs typeface="Tahoma" pitchFamily="34" charset="0"/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508ED8-EF85-4854-961B-8D2CD9A2C285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915D9-299B-4693-9492-9ADBBEAADEC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0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05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2617788" y="685800"/>
            <a:ext cx="6297612" cy="11430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Karakteristik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i="1" cap="all" dirty="0" err="1">
                <a:effectLst>
                  <a:reflection blurRad="12700" stA="48000" endA="300" endPos="55000" dir="5400000" sy="-90000" algn="bl" rotWithShape="0"/>
                </a:effectLst>
              </a:rPr>
              <a:t>Istishna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id-ID" sz="3600" cap="all" dirty="0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1800" cap="all" dirty="0">
                <a:effectLst>
                  <a:reflection blurRad="12700" stA="48000" endA="300" endPos="55000" dir="5400000" sy="-90000" algn="bl" rotWithShape="0"/>
                </a:effectLst>
                <a:cs typeface="Times New Roman" pitchFamily="18" charset="0"/>
              </a:rPr>
              <a:t>(Fatwa DSN No. 06/DSN-MUI/IV/2000)</a:t>
            </a:r>
          </a:p>
        </p:txBody>
      </p:sp>
      <p:sp>
        <p:nvSpPr>
          <p:cNvPr id="131075" name="Rectangle 2051"/>
          <p:cNvSpPr>
            <a:spLocks noGrp="1" noChangeArrowheads="1"/>
          </p:cNvSpPr>
          <p:nvPr>
            <p:ph idx="4294967295"/>
          </p:nvPr>
        </p:nvSpPr>
        <p:spPr>
          <a:xfrm>
            <a:off x="2292351" y="2095501"/>
            <a:ext cx="7546975" cy="2625725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 err="1">
                <a:cs typeface="Tahoma" pitchFamily="34" charset="0"/>
              </a:rPr>
              <a:t>Ketentuan</a:t>
            </a:r>
            <a:r>
              <a:rPr lang="en-US" dirty="0">
                <a:cs typeface="Tahoma" pitchFamily="34" charset="0"/>
              </a:rPr>
              <a:t> lain : </a:t>
            </a:r>
          </a:p>
          <a:p>
            <a:pPr marL="609600" indent="-609600">
              <a:buFont typeface="Dixieland"/>
              <a:buAutoNum type="arabicParenBoth"/>
            </a:pPr>
            <a:r>
              <a:rPr lang="en-US" sz="2400" dirty="0" err="1">
                <a:cs typeface="Tahoma" pitchFamily="34" charset="0"/>
              </a:rPr>
              <a:t>Dalam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hal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pesanan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sudah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dikerjakan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sesuai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dengan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kesepakatan</a:t>
            </a:r>
            <a:r>
              <a:rPr lang="en-US" sz="2400" dirty="0">
                <a:cs typeface="Tahoma" pitchFamily="34" charset="0"/>
              </a:rPr>
              <a:t>, </a:t>
            </a:r>
            <a:r>
              <a:rPr lang="en-US" sz="2400" dirty="0" err="1">
                <a:cs typeface="Tahoma" pitchFamily="34" charset="0"/>
              </a:rPr>
              <a:t>hukumnya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mengikat</a:t>
            </a:r>
            <a:r>
              <a:rPr lang="en-US" sz="2400" dirty="0">
                <a:cs typeface="Tahoma" pitchFamily="34" charset="0"/>
              </a:rPr>
              <a:t>. </a:t>
            </a:r>
          </a:p>
          <a:p>
            <a:pPr marL="609600" indent="-609600">
              <a:buFont typeface="Dixieland"/>
              <a:buAutoNum type="arabicParenBoth"/>
            </a:pPr>
            <a:r>
              <a:rPr lang="en-US" sz="2400" dirty="0" err="1">
                <a:cs typeface="Tahoma" pitchFamily="34" charset="0"/>
              </a:rPr>
              <a:t>Semua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ketentuan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dalam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jual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beli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i="1" dirty="0" err="1">
                <a:cs typeface="Tahoma" pitchFamily="34" charset="0"/>
              </a:rPr>
              <a:t>salam</a:t>
            </a:r>
            <a:r>
              <a:rPr lang="en-US" sz="2400" dirty="0">
                <a:cs typeface="Tahoma" pitchFamily="34" charset="0"/>
              </a:rPr>
              <a:t> yang </a:t>
            </a:r>
            <a:r>
              <a:rPr lang="en-US" sz="2400" dirty="0" err="1">
                <a:cs typeface="Tahoma" pitchFamily="34" charset="0"/>
              </a:rPr>
              <a:t>tidak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disebutkan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di</a:t>
            </a:r>
            <a:r>
              <a:rPr lang="id-ID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atas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berlaku</a:t>
            </a:r>
            <a:r>
              <a:rPr lang="en-US" sz="2400" dirty="0">
                <a:cs typeface="Tahoma" pitchFamily="34" charset="0"/>
              </a:rPr>
              <a:t> pula </a:t>
            </a:r>
            <a:r>
              <a:rPr lang="en-US" sz="2400" dirty="0" err="1">
                <a:cs typeface="Tahoma" pitchFamily="34" charset="0"/>
              </a:rPr>
              <a:t>pada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jual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beli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i="1" dirty="0" err="1">
                <a:cs typeface="Tahoma" pitchFamily="34" charset="0"/>
              </a:rPr>
              <a:t>isthisna</a:t>
            </a:r>
            <a:r>
              <a:rPr lang="en-US" sz="2400" i="1" dirty="0">
                <a:cs typeface="Tahoma" pitchFamily="34" charset="0"/>
              </a:rPr>
              <a:t>’</a:t>
            </a:r>
            <a:r>
              <a:rPr lang="en-US" sz="2400" dirty="0">
                <a:cs typeface="Tahoma" pitchFamily="34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ECDC35-F027-4761-AE0B-00964794245D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89063F-870D-4D13-949B-12878ACF69E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30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825752" y="457200"/>
            <a:ext cx="8686800" cy="841248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Perbedaan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i="1" cap="all" dirty="0">
                <a:effectLst>
                  <a:reflection blurRad="12700" stA="48000" endA="300" endPos="55000" dir="5400000" sy="-90000" algn="bl" rotWithShape="0"/>
                </a:effectLst>
              </a:rPr>
              <a:t>Salam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cap="all" dirty="0" err="1">
                <a:effectLst>
                  <a:reflection blurRad="12700" stA="48000" endA="300" endPos="55000" dir="5400000" sy="-90000" algn="bl" rotWithShape="0"/>
                </a:effectLst>
              </a:rPr>
              <a:t>dan</a:t>
            </a: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 </a:t>
            </a:r>
            <a:r>
              <a:rPr lang="en-US" sz="3600" i="1" cap="all" dirty="0" err="1">
                <a:effectLst>
                  <a:reflection blurRad="12700" stA="48000" endA="300" endPos="55000" dir="5400000" sy="-90000" algn="bl" rotWithShape="0"/>
                </a:effectLst>
              </a:rPr>
              <a:t>Istishna</a:t>
            </a:r>
            <a:endParaRPr lang="en-US" sz="3600" i="1" cap="all" dirty="0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sz="half" idx="4294967295"/>
          </p:nvPr>
        </p:nvSpPr>
        <p:spPr>
          <a:xfrm>
            <a:off x="1981200" y="1295400"/>
            <a:ext cx="36576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 typeface="Dixieland"/>
              <a:buNone/>
            </a:pPr>
            <a:r>
              <a:rPr lang="en-US" sz="2800" i="1" dirty="0"/>
              <a:t>Salam</a:t>
            </a:r>
          </a:p>
          <a:p>
            <a:pPr eaLnBrk="1" hangingPunct="1"/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terukur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tertimbang</a:t>
            </a:r>
            <a:r>
              <a:rPr lang="en-US" sz="2400" dirty="0"/>
              <a:t>. </a:t>
            </a:r>
            <a:r>
              <a:rPr lang="en-US" sz="2400" dirty="0" err="1"/>
              <a:t>Hutang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Al </a:t>
            </a:r>
            <a:r>
              <a:rPr lang="en-US" sz="2400" i="1" dirty="0" err="1"/>
              <a:t>Muslam</a:t>
            </a:r>
            <a:r>
              <a:rPr lang="en-US" sz="2400" i="1" dirty="0"/>
              <a:t> </a:t>
            </a:r>
            <a:r>
              <a:rPr lang="en-US" sz="2400" i="1" dirty="0" err="1"/>
              <a:t>Ilaih</a:t>
            </a:r>
            <a:endParaRPr lang="en-US" sz="2400" i="1" dirty="0"/>
          </a:p>
          <a:p>
            <a:pPr eaLnBrk="1" hangingPunct="1"/>
            <a:r>
              <a:rPr lang="en-US" sz="2400" dirty="0" err="1"/>
              <a:t>Uang</a:t>
            </a:r>
            <a:r>
              <a:rPr lang="en-US" sz="2400" dirty="0"/>
              <a:t> / modal </a:t>
            </a:r>
            <a:r>
              <a:rPr lang="en-US" sz="2400" dirty="0" err="1"/>
              <a:t>dimuka</a:t>
            </a:r>
            <a:endParaRPr lang="en-US" sz="2400" dirty="0"/>
          </a:p>
          <a:p>
            <a:pPr eaLnBrk="1" hangingPunct="1"/>
            <a:r>
              <a:rPr lang="en-US" sz="2400" dirty="0" err="1"/>
              <a:t>Mengikat</a:t>
            </a:r>
            <a:endParaRPr lang="en-US" sz="2400" dirty="0"/>
          </a:p>
          <a:p>
            <a:pPr eaLnBrk="1" hangingPunct="1"/>
            <a:r>
              <a:rPr lang="en-US" sz="2400" dirty="0" err="1"/>
              <a:t>Akad</a:t>
            </a:r>
            <a:endParaRPr lang="en-US" sz="2400" dirty="0"/>
          </a:p>
        </p:txBody>
      </p:sp>
      <p:sp>
        <p:nvSpPr>
          <p:cNvPr id="132100" name="Rectangle 1028"/>
          <p:cNvSpPr>
            <a:spLocks noGrp="1" noChangeArrowheads="1"/>
          </p:cNvSpPr>
          <p:nvPr>
            <p:ph sz="half" idx="4294967295"/>
          </p:nvPr>
        </p:nvSpPr>
        <p:spPr>
          <a:xfrm>
            <a:off x="6062664" y="1295400"/>
            <a:ext cx="4130675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ctr" eaLnBrk="1" hangingPunct="1">
              <a:buFont typeface="Dixieland"/>
              <a:buNone/>
            </a:pPr>
            <a:r>
              <a:rPr lang="en-US" sz="2800" dirty="0" err="1"/>
              <a:t>Istishna</a:t>
            </a:r>
            <a:endParaRPr lang="en-US" sz="2800" dirty="0"/>
          </a:p>
          <a:p>
            <a:pPr eaLnBrk="1" hangingPunct="1"/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ditimbang</a:t>
            </a:r>
            <a:r>
              <a:rPr lang="en-US" sz="2400" dirty="0"/>
              <a:t>, </a:t>
            </a:r>
            <a:r>
              <a:rPr lang="en-US" sz="2400" dirty="0" err="1"/>
              <a:t>modelnya</a:t>
            </a:r>
            <a:r>
              <a:rPr lang="en-US" sz="2400" dirty="0"/>
              <a:t> </a:t>
            </a:r>
            <a:r>
              <a:rPr lang="en-US" sz="2400" dirty="0" err="1"/>
              <a:t>dipesan</a:t>
            </a:r>
            <a:endParaRPr lang="en-US" sz="2400" dirty="0"/>
          </a:p>
          <a:p>
            <a:pPr eaLnBrk="1" hangingPunct="1"/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dimuka</a:t>
            </a:r>
            <a:r>
              <a:rPr lang="en-US" sz="2400" dirty="0"/>
              <a:t>, </a:t>
            </a:r>
            <a:r>
              <a:rPr lang="en-US" sz="2400" dirty="0" err="1"/>
              <a:t>dicicil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selesai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dibelakang</a:t>
            </a:r>
            <a:endParaRPr lang="en-US" sz="2400" dirty="0"/>
          </a:p>
          <a:p>
            <a:pPr eaLnBrk="1" hangingPunct="1"/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milik</a:t>
            </a:r>
            <a:r>
              <a:rPr lang="en-US" sz="2400" dirty="0"/>
              <a:t> </a:t>
            </a:r>
            <a:r>
              <a:rPr lang="en-US" sz="2400" dirty="0" err="1"/>
              <a:t>pembuat</a:t>
            </a:r>
            <a:r>
              <a:rPr lang="en-US" sz="2400" dirty="0"/>
              <a:t> (</a:t>
            </a:r>
            <a:r>
              <a:rPr lang="en-US" sz="2400" i="1" dirty="0" err="1"/>
              <a:t>Shani</a:t>
            </a:r>
            <a:r>
              <a:rPr lang="en-US" sz="2400" i="1" dirty="0"/>
              <a:t>’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mengikat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459CD3-BAE4-4DC0-A3C9-7934269BC950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9197F-499D-4587-8ED2-3B39DCCA22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00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Penyaluran</a:t>
            </a:r>
            <a:r>
              <a:rPr lang="en-US" dirty="0" smtClean="0"/>
              <a:t> Dana /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Pada</a:t>
            </a:r>
            <a:r>
              <a:rPr lang="en-US" sz="2800" dirty="0" smtClean="0"/>
              <a:t> bank </a:t>
            </a:r>
            <a:r>
              <a:rPr lang="en-US" sz="2800" dirty="0" err="1" smtClean="0"/>
              <a:t>syariah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Jual</a:t>
            </a:r>
            <a:r>
              <a:rPr lang="en-US" sz="2400" dirty="0" smtClean="0"/>
              <a:t> </a:t>
            </a:r>
            <a:r>
              <a:rPr lang="en-US" sz="2400" dirty="0" err="1" smtClean="0"/>
              <a:t>Beli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piutang</a:t>
            </a:r>
            <a:endParaRPr lang="en-US" sz="2400" dirty="0" smtClean="0"/>
          </a:p>
          <a:p>
            <a:pPr marL="857250" lvl="1" indent="-457200">
              <a:buAutoNum type="arabicPeriod"/>
            </a:pPr>
            <a:r>
              <a:rPr lang="en-US" sz="2400" dirty="0" err="1" smtClean="0"/>
              <a:t>Murabahah</a:t>
            </a:r>
            <a:endParaRPr lang="en-US" sz="2400" dirty="0" smtClean="0"/>
          </a:p>
          <a:p>
            <a:pPr marL="857250" lvl="1" indent="-457200">
              <a:buAutoNum type="arabicPeriod"/>
            </a:pPr>
            <a:r>
              <a:rPr lang="en-US" sz="2400" dirty="0" smtClean="0"/>
              <a:t>Salam</a:t>
            </a:r>
          </a:p>
          <a:p>
            <a:pPr marL="857250" lvl="1" indent="-457200">
              <a:buAutoNum type="arabicPeriod"/>
            </a:pPr>
            <a:r>
              <a:rPr lang="en-US" sz="2400" dirty="0" err="1" smtClean="0"/>
              <a:t>Istishna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Transaksi</a:t>
            </a:r>
            <a:r>
              <a:rPr lang="en-US" sz="2400" dirty="0" smtClean="0"/>
              <a:t> 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</a:p>
          <a:p>
            <a:pPr marL="857250" lvl="1" indent="-457200">
              <a:buAutoNum type="arabicPeriod"/>
            </a:pPr>
            <a:r>
              <a:rPr lang="en-US" sz="2400" dirty="0" err="1"/>
              <a:t>Mudharabah</a:t>
            </a: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400" dirty="0" err="1" smtClean="0"/>
              <a:t>Musyarakah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92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76200"/>
            <a:ext cx="5410200" cy="914400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US" sz="2600" cap="all">
                <a:effectLst>
                  <a:reflection blurRad="12700" stA="48000" endA="300" endPos="55000" dir="5400000" sy="-90000" algn="bl" rotWithShape="0"/>
                </a:effectLst>
              </a:rPr>
              <a:t>Skema ISTISHNA’ paralel</a:t>
            </a:r>
            <a:br>
              <a:rPr lang="en-US" sz="2600" cap="all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2600" cap="all">
                <a:effectLst>
                  <a:reflection blurRad="12700" stA="48000" endA="300" endPos="55000" dir="5400000" sy="-90000" algn="bl" rotWithShape="0"/>
                </a:effectLst>
              </a:rPr>
              <a:t>Teknis Perbankan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057400" y="2133600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Clip" r:id="rId4" imgW="2826720" imgH="3497040" progId="">
                  <p:embed/>
                </p:oleObj>
              </mc:Choice>
              <mc:Fallback>
                <p:oleObj name="Clip" r:id="rId4" imgW="2826720" imgH="3497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1447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8382001" y="2286000"/>
          <a:ext cx="1325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Clip" r:id="rId6" imgW="3717360" imgH="3352320" progId="">
                  <p:embed/>
                </p:oleObj>
              </mc:Choice>
              <mc:Fallback>
                <p:oleObj name="Clip" r:id="rId6" imgW="3717360" imgH="335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2286000"/>
                        <a:ext cx="13255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352800" y="4114800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Clip" r:id="rId8" imgW="4000320" imgH="3147480" progId="">
                  <p:embed/>
                </p:oleObj>
              </mc:Choice>
              <mc:Fallback>
                <p:oleObj name="Clip" r:id="rId8" imgW="4000320" imgH="314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198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524000" y="1000110"/>
            <a:ext cx="271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BANK </a:t>
            </a:r>
            <a:endParaRPr lang="id-ID" sz="2400" b="1" dirty="0">
              <a:latin typeface="Times New Roman" pitchFamily="18" charset="0"/>
            </a:endParaRPr>
          </a:p>
          <a:p>
            <a:pPr algn="r">
              <a:spcBef>
                <a:spcPct val="50000"/>
              </a:spcBef>
            </a:pPr>
            <a:r>
              <a:rPr lang="en-US" sz="2400" b="1" i="1" dirty="0" err="1">
                <a:latin typeface="Times New Roman" pitchFamily="18" charset="0"/>
              </a:rPr>
              <a:t>Shani</a:t>
            </a:r>
            <a:r>
              <a:rPr lang="en-US" sz="2400" b="1" i="1" dirty="0">
                <a:latin typeface="Times New Roman" pitchFamily="18" charset="0"/>
              </a:rPr>
              <a:t>’/  </a:t>
            </a:r>
            <a:r>
              <a:rPr lang="en-US" sz="2400" b="1" i="1" dirty="0" err="1">
                <a:latin typeface="Times New Roman" pitchFamily="18" charset="0"/>
              </a:rPr>
              <a:t>mustashni</a:t>
            </a:r>
            <a:r>
              <a:rPr lang="en-US" sz="2400" b="1" i="1" dirty="0">
                <a:latin typeface="Times New Roman" pitchFamily="18" charset="0"/>
              </a:rPr>
              <a:t>’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8305800" y="1143000"/>
            <a:ext cx="152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latin typeface="Times New Roman" pitchFamily="18" charset="0"/>
              </a:rPr>
              <a:t>Nasabah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Pemesan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mustashni</a:t>
            </a:r>
            <a:r>
              <a:rPr lang="en-US" sz="2400" b="1" dirty="0">
                <a:latin typeface="Times New Roman" pitchFamily="18" charset="0"/>
              </a:rPr>
              <a:t>’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4800600" y="1219201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1a. Pesan barang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2286000" y="3048001"/>
            <a:ext cx="152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1b. Minta dibuatkan barang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4724400" y="1828801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2a.</a:t>
            </a:r>
            <a:r>
              <a:rPr lang="id-ID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Akad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Isti</a:t>
            </a:r>
            <a:r>
              <a:rPr lang="id-ID" sz="2000" b="1" i="1" dirty="0">
                <a:latin typeface="Times New Roman" pitchFamily="18" charset="0"/>
              </a:rPr>
              <a:t>s</a:t>
            </a:r>
            <a:r>
              <a:rPr lang="en-US" sz="2000" b="1" i="1" dirty="0" err="1">
                <a:latin typeface="Times New Roman" pitchFamily="18" charset="0"/>
              </a:rPr>
              <a:t>hna</a:t>
            </a:r>
            <a:r>
              <a:rPr lang="en-US" sz="2000" b="1" i="1" dirty="0">
                <a:latin typeface="Times New Roman" pitchFamily="18" charset="0"/>
              </a:rPr>
              <a:t>’ I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886200" y="289560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2b. </a:t>
            </a:r>
            <a:r>
              <a:rPr lang="en-US" sz="2000" b="1" dirty="0" err="1">
                <a:latin typeface="Times New Roman" pitchFamily="18" charset="0"/>
              </a:rPr>
              <a:t>Akad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Istishna</a:t>
            </a:r>
            <a:r>
              <a:rPr lang="en-US" sz="2000" b="1" i="1" dirty="0">
                <a:latin typeface="Times New Roman" pitchFamily="18" charset="0"/>
              </a:rPr>
              <a:t>’ II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5715000" y="4800601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4. </a:t>
            </a:r>
            <a:r>
              <a:rPr lang="en-US" sz="2000" b="1" dirty="0" err="1">
                <a:latin typeface="Times New Roman" pitchFamily="18" charset="0"/>
              </a:rPr>
              <a:t>Membuat</a:t>
            </a:r>
            <a:r>
              <a:rPr lang="id-ID" sz="2000" b="1" dirty="0">
                <a:latin typeface="Times New Roman" pitchFamily="18" charset="0"/>
              </a:rPr>
              <a:t>    b</a:t>
            </a:r>
            <a:r>
              <a:rPr lang="en-US" sz="2000" b="1" dirty="0" err="1">
                <a:latin typeface="Times New Roman" pitchFamily="18" charset="0"/>
              </a:rPr>
              <a:t>arang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057400" y="4572001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5b. Kirim dokumen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8534400" y="3505201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5a. Kirim 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7924800" y="518160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MASHNU’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barang</a:t>
            </a:r>
            <a:r>
              <a:rPr lang="en-US" sz="2000" b="1" dirty="0">
                <a:latin typeface="Times New Roman" pitchFamily="18" charset="0"/>
              </a:rPr>
              <a:t>)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3657600" y="518160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SHANI’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Pemasok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>
            <a:off x="4419600" y="1600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 flipV="1">
            <a:off x="4495800" y="2209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22860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2286000" y="4267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2057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 flipV="1">
            <a:off x="2057400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 flipH="1">
            <a:off x="3505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3886200" y="2286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56388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>
            <a:off x="87630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6" name="Line 27"/>
          <p:cNvSpPr>
            <a:spLocks noChangeShapeType="1"/>
          </p:cNvSpPr>
          <p:nvPr/>
        </p:nvSpPr>
        <p:spPr bwMode="auto">
          <a:xfrm flipV="1">
            <a:off x="9448800" y="3352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7" name="Text Box 28"/>
          <p:cNvSpPr txBox="1">
            <a:spLocks noChangeArrowheads="1"/>
          </p:cNvSpPr>
          <p:nvPr/>
        </p:nvSpPr>
        <p:spPr bwMode="auto">
          <a:xfrm>
            <a:off x="5486400" y="24384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3a. Bayar</a:t>
            </a:r>
          </a:p>
        </p:txBody>
      </p:sp>
      <p:sp>
        <p:nvSpPr>
          <p:cNvPr id="7198" name="Line 29"/>
          <p:cNvSpPr>
            <a:spLocks noChangeShapeType="1"/>
          </p:cNvSpPr>
          <p:nvPr/>
        </p:nvSpPr>
        <p:spPr bwMode="auto">
          <a:xfrm flipH="1">
            <a:off x="44958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2133600" y="5486401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3b. bayar</a:t>
            </a:r>
          </a:p>
        </p:txBody>
      </p:sp>
      <p:sp>
        <p:nvSpPr>
          <p:cNvPr id="7200" name="Line 31"/>
          <p:cNvSpPr>
            <a:spLocks noChangeShapeType="1"/>
          </p:cNvSpPr>
          <p:nvPr/>
        </p:nvSpPr>
        <p:spPr bwMode="auto">
          <a:xfrm>
            <a:off x="1905000" y="5562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201" name="Line 32"/>
          <p:cNvSpPr>
            <a:spLocks noChangeShapeType="1"/>
          </p:cNvSpPr>
          <p:nvPr/>
        </p:nvSpPr>
        <p:spPr bwMode="auto">
          <a:xfrm flipV="1">
            <a:off x="1905000" y="27432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91201" name="Object 33"/>
          <p:cNvGraphicFramePr>
            <a:graphicFrameLocks noChangeAspect="1"/>
          </p:cNvGraphicFramePr>
          <p:nvPr/>
        </p:nvGraphicFramePr>
        <p:xfrm>
          <a:off x="7620000" y="4191000"/>
          <a:ext cx="1676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Clip" r:id="rId10" imgW="5714640" imgH="3192120" progId="">
                  <p:embed/>
                </p:oleObj>
              </mc:Choice>
              <mc:Fallback>
                <p:oleObj name="Clip" r:id="rId10" imgW="5714640" imgH="3192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1676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Date Placeholder 3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87BEA0-5B18-42D6-9D78-CC3DB1EB55C2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230BC-5FA6-4F02-AC7C-D7D4D61E51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endParaRPr lang="en-US" sz="2400" dirty="0" smtClean="0"/>
          </a:p>
          <a:p>
            <a:pPr marL="857250" lvl="1" indent="-457200">
              <a:buAutoNum type="arabicPeriod"/>
            </a:pP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menyewa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</a:p>
          <a:p>
            <a:pPr marL="857250" lvl="1" indent="-457200">
              <a:buAutoNum type="arabicPeriod"/>
            </a:pP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beli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muntahiya</a:t>
            </a:r>
            <a:r>
              <a:rPr lang="en-US" sz="2400" dirty="0"/>
              <a:t> </a:t>
            </a:r>
            <a:r>
              <a:rPr lang="en-US" sz="2400" dirty="0" err="1"/>
              <a:t>bittamlik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pinjam</a:t>
            </a:r>
            <a:r>
              <a:rPr lang="en-US" sz="2400" dirty="0" smtClean="0"/>
              <a:t> </a:t>
            </a:r>
            <a:r>
              <a:rPr lang="en-US" sz="2400" dirty="0" err="1" smtClean="0"/>
              <a:t>meminjam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piutang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Qardh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Penyaluran</a:t>
            </a:r>
            <a:r>
              <a:rPr lang="en-US" dirty="0" smtClean="0"/>
              <a:t> Dana /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8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209800" y="1435100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Konsep jual-beli dalam perbankan syariah mengandung beberapa kebaikan, antara lain pembiayaan yang diberikan selalu terkait dengan sektor riil, karena yang menjadi dasar adalah barang yang diperjual-belikan. Disamping itu harga yang telah disepakati tidak akan mengalami perubahan sampai dengan berakhirnya akad.</a:t>
            </a:r>
          </a:p>
        </p:txBody>
      </p:sp>
      <p:pic>
        <p:nvPicPr>
          <p:cNvPr id="111619" name="Picture 3" descr="bd1505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96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 descr="bd1505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41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Text Box 7"/>
          <p:cNvSpPr txBox="1">
            <a:spLocks noChangeArrowheads="1"/>
          </p:cNvSpPr>
          <p:nvPr/>
        </p:nvSpPr>
        <p:spPr bwMode="auto">
          <a:xfrm>
            <a:off x="2209800" y="3429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Produk pembiayaan perbankan syariah, meliputi : </a:t>
            </a:r>
          </a:p>
        </p:txBody>
      </p:sp>
      <p:sp>
        <p:nvSpPr>
          <p:cNvPr id="111622" name="Text Box 8"/>
          <p:cNvSpPr txBox="1">
            <a:spLocks noChangeArrowheads="1"/>
          </p:cNvSpPr>
          <p:nvPr/>
        </p:nvSpPr>
        <p:spPr bwMode="auto">
          <a:xfrm>
            <a:off x="2895600" y="3886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BA’I </a:t>
            </a:r>
            <a:r>
              <a:rPr lang="id-ID" sz="2400" b="1" i="1">
                <a:latin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</a:rPr>
              <a:t>AL-MURABAHAH</a:t>
            </a:r>
          </a:p>
        </p:txBody>
      </p:sp>
      <p:sp>
        <p:nvSpPr>
          <p:cNvPr id="111623" name="Text Box 9"/>
          <p:cNvSpPr txBox="1">
            <a:spLocks noChangeArrowheads="1"/>
          </p:cNvSpPr>
          <p:nvPr/>
        </p:nvSpPr>
        <p:spPr bwMode="auto">
          <a:xfrm>
            <a:off x="2895600" y="4343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BA’I  AS- SALAM</a:t>
            </a:r>
          </a:p>
        </p:txBody>
      </p:sp>
      <p:pic>
        <p:nvPicPr>
          <p:cNvPr id="111624" name="Picture 10" descr="bd1505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87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5" name="Text Box 11"/>
          <p:cNvSpPr txBox="1">
            <a:spLocks noChangeArrowheads="1"/>
          </p:cNvSpPr>
          <p:nvPr/>
        </p:nvSpPr>
        <p:spPr bwMode="auto">
          <a:xfrm>
            <a:off x="2895600" y="4800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BA’I  AL- ISTISHNA’</a:t>
            </a:r>
          </a:p>
        </p:txBody>
      </p:sp>
      <p:pic>
        <p:nvPicPr>
          <p:cNvPr id="111626" name="Picture 12" descr="bd1505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334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7" name="Text Box 13"/>
          <p:cNvSpPr txBox="1">
            <a:spLocks noChangeArrowheads="1"/>
          </p:cNvSpPr>
          <p:nvPr/>
        </p:nvSpPr>
        <p:spPr bwMode="auto">
          <a:xfrm>
            <a:off x="2895600" y="5257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IJARAH WA IQTINA</a:t>
            </a:r>
          </a:p>
        </p:txBody>
      </p:sp>
      <p:sp>
        <p:nvSpPr>
          <p:cNvPr id="37377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895646" y="228600"/>
            <a:ext cx="6630939" cy="990600"/>
          </a:xfrm>
          <a:solidFill>
            <a:srgbClr val="00FF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70000"/>
              </a:lnSpc>
              <a:defRPr/>
            </a:pPr>
            <a:r>
              <a:rPr lang="id-ID" sz="3600" b="1" cap="all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id-ID" sz="3600" b="1" cap="all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id-ID" sz="3600" b="1" cap="all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id-ID" sz="3600" b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id-ID" sz="3600" b="1" i="1" cap="all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BA</a:t>
            </a:r>
            <a:r>
              <a:rPr lang="en-US" sz="3600" b="1" i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’</a:t>
            </a:r>
            <a:r>
              <a:rPr lang="id-ID" sz="3600" b="1" i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id-ID" sz="36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6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id-ID" sz="36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(JUAL BELI)</a:t>
            </a:r>
            <a:endParaRPr lang="en-US" sz="3600" cap="all" dirty="0">
              <a:solidFill>
                <a:schemeClr val="accent1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54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12776" y="779592"/>
            <a:ext cx="4134445" cy="763060"/>
          </a:xfrm>
          <a:solidFill>
            <a:srgbClr val="00B0F0"/>
          </a:solidFill>
        </p:spPr>
        <p:txBody>
          <a:bodyPr anchor="t">
            <a:normAutofit/>
          </a:bodyPr>
          <a:lstStyle/>
          <a:p>
            <a:pPr algn="ctr">
              <a:defRPr/>
            </a:pPr>
            <a:r>
              <a:rPr lang="en-US" sz="3600" b="1" cap="all" dirty="0">
                <a:solidFill>
                  <a:schemeClr val="accent1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MURABAHAH</a:t>
            </a: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2362200" y="2362200"/>
            <a:ext cx="7391400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Murabahah</a:t>
            </a:r>
            <a:r>
              <a:rPr lang="en-US" sz="2800">
                <a:latin typeface="Times New Roman" pitchFamily="18" charset="0"/>
              </a:rPr>
              <a:t> adalah salah satu bentuk jual-beli yang bersifat amanah.</a:t>
            </a:r>
          </a:p>
          <a:p>
            <a:pPr>
              <a:spcBef>
                <a:spcPct val="50000"/>
              </a:spcBef>
            </a:pPr>
            <a:r>
              <a:rPr lang="en-US" sz="2800" b="1" i="1">
                <a:latin typeface="Times New Roman" pitchFamily="18" charset="0"/>
              </a:rPr>
              <a:t>Definisi Murabahah (secara fiqh)</a:t>
            </a:r>
            <a:r>
              <a:rPr lang="en-US" sz="2800">
                <a:latin typeface="Times New Roman" pitchFamily="18" charset="0"/>
              </a:rPr>
              <a:t> adalah akad jual-beli atas barang tertentu, dimana dalam transaksi jual-beli tersebut penjual menyebutkan dengan jelas barang yang diperjual-belikan termasuk harga pembelian dan keuntungan yang diambil.</a:t>
            </a:r>
          </a:p>
        </p:txBody>
      </p:sp>
      <p:pic>
        <p:nvPicPr>
          <p:cNvPr id="112644" name="Picture 4" descr="BD10457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1" y="304800"/>
            <a:ext cx="21256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2503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2" descr="http://1.bp.blogspot.com/-KgUdfmHzdqM/UyE09zGWlZI/AAAAAAAAAHg/7nZVH-DFrtA/s1600/Skema+Murabahah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8382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4" descr="http://agilsaputra.com/wp-content/uploads/2013/03/mudharaba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276600"/>
            <a:ext cx="228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4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228600"/>
            <a:ext cx="75438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dirty="0" err="1"/>
              <a:t>Ba’i</a:t>
            </a:r>
            <a:r>
              <a:rPr lang="en-US" sz="4000" i="1" dirty="0"/>
              <a:t>  al </a:t>
            </a:r>
            <a:r>
              <a:rPr lang="en-US" sz="4000" i="1" dirty="0" err="1"/>
              <a:t>Murabahah</a:t>
            </a:r>
            <a:endParaRPr lang="en-US" sz="4000" i="1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Landasan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Al-qur’an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	Al-baqarah : 275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“</a:t>
            </a:r>
            <a:r>
              <a:rPr lang="en-US" i="1"/>
              <a:t>……. Allah telah menghalalkan jual beli dan mengharamkan riba ……”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i="1"/>
              <a:t>Al- hadits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Dari Suaib ar-Rumi r.a. bahwa rasulullah saw bersabda</a:t>
            </a:r>
            <a:r>
              <a:rPr lang="en-US" i="1"/>
              <a:t> : ” Tiga hal yang di dalamnya terdapat keberkahan : Jual beli secara tangguh, muqaradhah (mudharabah), dan mencampur gandum dengan tepung untuk keperluan rumah, bukan untuk dijual”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Syarat-Syarat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1. Penjual memberi tahu biaya modal kepada pembelinya;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2. Kontrak pertama harus sah sesuai dgn rukun yang ditetapkan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3. Kontrak harus bebas riba;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4. Penjual harus menjelaskan kepada pembeli bila terjadi cacat atas barang sesudah pembelian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/>
              <a:t>5. Penjual harus menyampaikan semua yang berkaitan dengan pembelian, mis jika pembelian dilakukan tangguh</a:t>
            </a:r>
          </a:p>
        </p:txBody>
      </p:sp>
    </p:spTree>
    <p:extLst>
      <p:ext uri="{BB962C8B-B14F-4D97-AF65-F5344CB8AC3E}">
        <p14:creationId xmlns:p14="http://schemas.microsoft.com/office/powerpoint/2010/main" val="93969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11388" y="76200"/>
            <a:ext cx="7772400" cy="914400"/>
          </a:xfrm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  <a:t>SKEMA MURABAHAH </a:t>
            </a:r>
            <a:br>
              <a:rPr lang="en-US" sz="3200" cap="all">
                <a:effectLst>
                  <a:reflection blurRad="12700" stA="48000" endA="300" endPos="55000" dir="5400000" sy="-90000" algn="bl" rotWithShape="0"/>
                </a:effectLst>
              </a:rPr>
            </a:br>
            <a:r>
              <a:rPr lang="en-US" sz="2400" cap="all">
                <a:effectLst>
                  <a:reflection blurRad="12700" stA="48000" endA="300" endPos="55000" dir="5400000" sy="-90000" algn="bl" rotWithShape="0"/>
                </a:effectLst>
              </a:rPr>
              <a:t>TEKNIS PERBANKAN (Berdasarkan pesanan)</a:t>
            </a:r>
            <a:endParaRPr lang="en-US" sz="3600" cap="all">
              <a:effectLst>
                <a:reflection blurRad="12700" stA="48000" endA="300" endPos="55000" dir="5400000" sy="-90000" algn="bl" rotWithShape="0"/>
              </a:effectLst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410200" y="1314450"/>
          <a:ext cx="1219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4" imgW="4519440" imgH="3466800" progId="">
                  <p:embed/>
                </p:oleObj>
              </mc:Choice>
              <mc:Fallback>
                <p:oleObj name="Clip" r:id="rId4" imgW="4519440" imgH="3466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14450"/>
                        <a:ext cx="12192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362200" y="3657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BANK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543800" y="220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NASABAH/Pembeli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5334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PEMASOK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257800" y="2133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1.negosiasi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495800" y="274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2. Akad jual beli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495800" y="3276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6. Bayar kewajiban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819400" y="4648201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3.Beli   barang tunai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7010400" y="4648201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4. Kirim barang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686800" y="3962401"/>
            <a:ext cx="152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5. Terima barang &amp; dokumen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4191000" y="3200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4191000" y="3352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819400" y="4038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819400" y="5334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934200" y="5410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V="1">
            <a:off x="8610600" y="3962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28956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6858000" y="213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28956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86106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419600" y="4114801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dokumen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H="1" flipV="1">
            <a:off x="3657600" y="38862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4121" name="Picture 25" descr="gedu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362200"/>
            <a:ext cx="152400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2" name="Picture 26" descr="BD06129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4241800"/>
            <a:ext cx="152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3" name="Picture 27" descr="BS02039_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01001" y="2590801"/>
            <a:ext cx="137001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Date Placeholder 2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53DFA4-DE5B-415E-8C24-36AC436C807E}" type="datetime1">
              <a:rPr lang="en-US"/>
              <a:pPr>
                <a:defRPr/>
              </a:pPr>
              <a:t>7/26/21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1761</TotalTime>
  <Words>1519</Words>
  <Application>Microsoft Macintosh PowerPoint</Application>
  <PresentationFormat>Widescreen</PresentationFormat>
  <Paragraphs>271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AucoinExtBol</vt:lpstr>
      <vt:lpstr>Calibri</vt:lpstr>
      <vt:lpstr>Century Gothic</vt:lpstr>
      <vt:lpstr>Copperplate Gothic Bold</vt:lpstr>
      <vt:lpstr>Dixieland</vt:lpstr>
      <vt:lpstr>Tahoma</vt:lpstr>
      <vt:lpstr>Times New Roman</vt:lpstr>
      <vt:lpstr>Wingdings 2</vt:lpstr>
      <vt:lpstr>Wingdings 3</vt:lpstr>
      <vt:lpstr>Arial</vt:lpstr>
      <vt:lpstr>Ion</vt:lpstr>
      <vt:lpstr>Clip</vt:lpstr>
      <vt:lpstr> Penyaluran Dana Bank Syariah  (Pembiayaan)</vt:lpstr>
      <vt:lpstr> PENYALURAN DANA (PEMBIAYAAN) </vt:lpstr>
      <vt:lpstr>Penyaluran Dana / Pembiayaan</vt:lpstr>
      <vt:lpstr>Penyaluran Dana / Pembiayaan</vt:lpstr>
      <vt:lpstr>1 1. BA’I  (JUAL BELI)</vt:lpstr>
      <vt:lpstr>MURABAHAH</vt:lpstr>
      <vt:lpstr>PowerPoint Presentation</vt:lpstr>
      <vt:lpstr>Ba’i  al Murabahah</vt:lpstr>
      <vt:lpstr>SKEMA MURABAHAH  TEKNIS PERBANKAN (Berdasarkan pesanan)</vt:lpstr>
      <vt:lpstr>Ketentuan Murabahah  (Fatwa DSN : 04/DSN-MUI/IV/2000)</vt:lpstr>
      <vt:lpstr>Ketentuan Murabahah (Fatwa DSN : 04/DSN-MUI/IV/2000)</vt:lpstr>
      <vt:lpstr>Contoh</vt:lpstr>
      <vt:lpstr>Jawaban </vt:lpstr>
      <vt:lpstr>PowerPoint Presentation</vt:lpstr>
      <vt:lpstr>PowerPoint Presentation</vt:lpstr>
      <vt:lpstr>PowerPoint Presentation</vt:lpstr>
      <vt:lpstr>Landasan hukum Bai’ as-Salam</vt:lpstr>
      <vt:lpstr>Bai’ as-Salam</vt:lpstr>
      <vt:lpstr>Karakteristik salam  (Fatwa DSN No.05/DSN-MUI/IV/2000) </vt:lpstr>
      <vt:lpstr>Karakteristik salam  (Fatwa DSN No.05/DSN-MUI/IV/2000) </vt:lpstr>
      <vt:lpstr>SALAM PARALEL DALAM TEKNIS PERBANKAN</vt:lpstr>
      <vt:lpstr>Skema Salam Paralel  teknis perbankan</vt:lpstr>
      <vt:lpstr>ISTISHNA’</vt:lpstr>
      <vt:lpstr>SKEMA ISTISHNA’ Fiqh</vt:lpstr>
      <vt:lpstr>ISTISHNA DALAM TEKNIS PERBANKAN</vt:lpstr>
      <vt:lpstr>Karakteristik Istishna  (Fatwa DSN No. 06/DSN-MUI/IV/2000) </vt:lpstr>
      <vt:lpstr>Karakteristik Istishna  (Fatwa DSN No. 06/DSN-MUI/IV/2000)</vt:lpstr>
      <vt:lpstr>Karakteristik Istishna  (Fatwa DSN No. 06/DSN-MUI/IV/2000)</vt:lpstr>
      <vt:lpstr>Perbedaan Salam dan Istishna</vt:lpstr>
      <vt:lpstr>Skema ISTISHNA’ paralel Teknis Perbankan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2021-07-23T09:43:08Z</dcterms:created>
  <dcterms:modified xsi:type="dcterms:W3CDTF">2021-07-26T13:09:02Z</dcterms:modified>
</cp:coreProperties>
</file>