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81" r:id="rId3"/>
    <p:sldId id="27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 varScale="1">
        <p:scale>
          <a:sx n="67" d="100"/>
          <a:sy n="6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DC1FD-DE14-4698-8CEC-F271CA58F290}" type="doc">
      <dgm:prSet loTypeId="urn:microsoft.com/office/officeart/2005/8/layout/vList6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315DEF3-4B44-4A55-AE6C-B5AA36239B1D}">
      <dgm:prSet phldrT="[Text]"/>
      <dgm:spPr/>
      <dgm:t>
        <a:bodyPr/>
        <a:lstStyle/>
        <a:p>
          <a:r>
            <a:rPr lang="en-US" dirty="0">
              <a:latin typeface="Arial Rounded MT Bold" pitchFamily="34" charset="0"/>
            </a:rPr>
            <a:t>Mudharabah </a:t>
          </a:r>
          <a:r>
            <a:rPr lang="en-US" dirty="0" err="1">
              <a:latin typeface="Arial Rounded MT Bold" pitchFamily="34" charset="0"/>
            </a:rPr>
            <a:t>Mutlaqah</a:t>
          </a:r>
          <a:endParaRPr lang="en-US" dirty="0">
            <a:latin typeface="Arial Rounded MT Bold" pitchFamily="34" charset="0"/>
          </a:endParaRPr>
        </a:p>
      </dgm:t>
    </dgm:pt>
    <dgm:pt modelId="{C17CD406-0887-43D9-AE10-08A825479F60}" type="parTrans" cxnId="{77C2E296-FD0F-493F-A798-688AD68CE89A}">
      <dgm:prSet/>
      <dgm:spPr/>
      <dgm:t>
        <a:bodyPr/>
        <a:lstStyle/>
        <a:p>
          <a:endParaRPr lang="en-US"/>
        </a:p>
      </dgm:t>
    </dgm:pt>
    <dgm:pt modelId="{F078D191-F2EA-43B5-A54B-47C1D27026F5}" type="sibTrans" cxnId="{77C2E296-FD0F-493F-A798-688AD68CE89A}">
      <dgm:prSet/>
      <dgm:spPr/>
      <dgm:t>
        <a:bodyPr/>
        <a:lstStyle/>
        <a:p>
          <a:endParaRPr lang="en-US"/>
        </a:p>
      </dgm:t>
    </dgm:pt>
    <dgm:pt modelId="{15CF055F-7CAD-4688-A703-03353A51DCD6}">
      <dgm:prSet phldrT="[Text]"/>
      <dgm:spPr/>
      <dgm:t>
        <a:bodyPr/>
        <a:lstStyle/>
        <a:p>
          <a:r>
            <a:rPr lang="en-US" dirty="0" err="1">
              <a:latin typeface="+mj-lt"/>
            </a:rPr>
            <a:t>Mudharib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dibebaskan</a:t>
          </a:r>
          <a:r>
            <a:rPr lang="en-US" dirty="0">
              <a:latin typeface="+mj-lt"/>
            </a:rPr>
            <a:t> </a:t>
          </a:r>
          <a:r>
            <a:rPr lang="en-US" dirty="0" err="1">
              <a:latin typeface="+mj-lt"/>
            </a:rPr>
            <a:t>mengelola</a:t>
          </a:r>
          <a:r>
            <a:rPr lang="en-US" dirty="0">
              <a:latin typeface="+mj-lt"/>
            </a:rPr>
            <a:t> modal mudharabah</a:t>
          </a:r>
        </a:p>
      </dgm:t>
    </dgm:pt>
    <dgm:pt modelId="{0B7B620B-ECD3-4F80-9644-B8D2D199CC84}" type="parTrans" cxnId="{3DAFDBCC-1AEC-46A7-9F10-92D851181766}">
      <dgm:prSet/>
      <dgm:spPr/>
      <dgm:t>
        <a:bodyPr/>
        <a:lstStyle/>
        <a:p>
          <a:endParaRPr lang="en-US"/>
        </a:p>
      </dgm:t>
    </dgm:pt>
    <dgm:pt modelId="{194943F8-DC48-4CEC-BF50-D647A4B22EA6}" type="sibTrans" cxnId="{3DAFDBCC-1AEC-46A7-9F10-92D851181766}">
      <dgm:prSet/>
      <dgm:spPr/>
      <dgm:t>
        <a:bodyPr/>
        <a:lstStyle/>
        <a:p>
          <a:endParaRPr lang="en-US"/>
        </a:p>
      </dgm:t>
    </dgm:pt>
    <dgm:pt modelId="{A921BF92-3F79-4E2E-A6E0-C5B57D50C794}">
      <dgm:prSet phldrT="[Text]"/>
      <dgm:spPr/>
      <dgm:t>
        <a:bodyPr/>
        <a:lstStyle/>
        <a:p>
          <a:r>
            <a:rPr lang="en-US" dirty="0">
              <a:latin typeface="Arial Rounded MT Bold" pitchFamily="34" charset="0"/>
            </a:rPr>
            <a:t>Mudharabah </a:t>
          </a:r>
          <a:r>
            <a:rPr lang="en-US" dirty="0" err="1">
              <a:latin typeface="Arial Rounded MT Bold" pitchFamily="34" charset="0"/>
            </a:rPr>
            <a:t>Mudqayyadah</a:t>
          </a:r>
          <a:endParaRPr lang="en-US" dirty="0">
            <a:latin typeface="Arial Rounded MT Bold" pitchFamily="34" charset="0"/>
          </a:endParaRPr>
        </a:p>
      </dgm:t>
    </dgm:pt>
    <dgm:pt modelId="{D5E5F9D4-3262-4858-88A8-59A627826CFD}" type="parTrans" cxnId="{32FFB4C5-E0E8-49F4-B583-04D52BE2D41E}">
      <dgm:prSet/>
      <dgm:spPr/>
      <dgm:t>
        <a:bodyPr/>
        <a:lstStyle/>
        <a:p>
          <a:endParaRPr lang="en-US"/>
        </a:p>
      </dgm:t>
    </dgm:pt>
    <dgm:pt modelId="{CFF026B0-FDF1-42DA-8A21-1AD734E5B6B1}" type="sibTrans" cxnId="{32FFB4C5-E0E8-49F4-B583-04D52BE2D41E}">
      <dgm:prSet/>
      <dgm:spPr/>
      <dgm:t>
        <a:bodyPr/>
        <a:lstStyle/>
        <a:p>
          <a:endParaRPr lang="en-US"/>
        </a:p>
      </dgm:t>
    </dgm:pt>
    <dgm:pt modelId="{846F8356-4F8C-49FA-8D89-88A2C4EBDAE2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Mudharabah </a:t>
          </a:r>
          <a:r>
            <a:rPr lang="en-US" sz="2000" b="0" dirty="0" err="1">
              <a:latin typeface="+mj-lt"/>
            </a:rPr>
            <a:t>terikat</a:t>
          </a:r>
          <a:endParaRPr lang="en-US" sz="2000" b="0" dirty="0">
            <a:latin typeface="+mj-lt"/>
          </a:endParaRPr>
        </a:p>
      </dgm:t>
    </dgm:pt>
    <dgm:pt modelId="{770CC6D5-3175-465A-B3A5-CA2EE217AF6D}" type="parTrans" cxnId="{88554B31-8684-49FB-A81F-96402333DAF7}">
      <dgm:prSet/>
      <dgm:spPr/>
      <dgm:t>
        <a:bodyPr/>
        <a:lstStyle/>
        <a:p>
          <a:endParaRPr lang="en-US"/>
        </a:p>
      </dgm:t>
    </dgm:pt>
    <dgm:pt modelId="{FD6C7E5C-2DA5-471D-9B30-D5C78754B1B1}" type="sibTrans" cxnId="{88554B31-8684-49FB-A81F-96402333DAF7}">
      <dgm:prSet/>
      <dgm:spPr/>
      <dgm:t>
        <a:bodyPr/>
        <a:lstStyle/>
        <a:p>
          <a:endParaRPr lang="en-US"/>
        </a:p>
      </dgm:t>
    </dgm:pt>
    <dgm:pt modelId="{E3836DC1-05F5-4ACB-B644-D52DF0E6C057}">
      <dgm:prSet phldrT="[Text]" custT="1"/>
      <dgm:spPr/>
      <dgm:t>
        <a:bodyPr/>
        <a:lstStyle/>
        <a:p>
          <a:endParaRPr lang="en-US" sz="2000" b="0" dirty="0">
            <a:latin typeface="+mj-lt"/>
          </a:endParaRPr>
        </a:p>
      </dgm:t>
    </dgm:pt>
    <dgm:pt modelId="{DFEF8E9F-7827-498B-9B3A-AB05021A3A6C}" type="parTrans" cxnId="{BD46487E-E627-41EC-80F5-4FBF82C6229A}">
      <dgm:prSet/>
      <dgm:spPr/>
      <dgm:t>
        <a:bodyPr/>
        <a:lstStyle/>
        <a:p>
          <a:endParaRPr lang="en-US"/>
        </a:p>
      </dgm:t>
    </dgm:pt>
    <dgm:pt modelId="{7B9C0EE6-A8C8-48D3-85C7-BA5E4F20FE3D}" type="sibTrans" cxnId="{BD46487E-E627-41EC-80F5-4FBF82C6229A}">
      <dgm:prSet/>
      <dgm:spPr/>
      <dgm:t>
        <a:bodyPr/>
        <a:lstStyle/>
        <a:p>
          <a:endParaRPr lang="en-US"/>
        </a:p>
      </dgm:t>
    </dgm:pt>
    <dgm:pt modelId="{BE3ED18E-2DAD-4282-B927-D414B8C2B3FE}">
      <dgm:prSet phldrT="[Text]"/>
      <dgm:spPr/>
      <dgm:t>
        <a:bodyPr/>
        <a:lstStyle/>
        <a:p>
          <a:r>
            <a:rPr lang="en-US" dirty="0">
              <a:latin typeface="+mj-lt"/>
            </a:rPr>
            <a:t>Mudharabah </a:t>
          </a:r>
          <a:r>
            <a:rPr lang="en-US" dirty="0" err="1">
              <a:latin typeface="+mj-lt"/>
            </a:rPr>
            <a:t>bebas</a:t>
          </a:r>
          <a:endParaRPr lang="en-US" dirty="0">
            <a:latin typeface="+mj-lt"/>
          </a:endParaRPr>
        </a:p>
      </dgm:t>
    </dgm:pt>
    <dgm:pt modelId="{4F9B0C86-41EE-4696-847A-62FA861A4973}" type="parTrans" cxnId="{DC63EF67-3B48-42E1-99D6-E2803FDEA740}">
      <dgm:prSet/>
      <dgm:spPr/>
      <dgm:t>
        <a:bodyPr/>
        <a:lstStyle/>
        <a:p>
          <a:endParaRPr lang="en-US"/>
        </a:p>
      </dgm:t>
    </dgm:pt>
    <dgm:pt modelId="{BB0DDE97-8039-46B0-860F-236F84AB8FD5}" type="sibTrans" cxnId="{DC63EF67-3B48-42E1-99D6-E2803FDEA740}">
      <dgm:prSet/>
      <dgm:spPr/>
      <dgm:t>
        <a:bodyPr/>
        <a:lstStyle/>
        <a:p>
          <a:endParaRPr lang="en-US"/>
        </a:p>
      </dgm:t>
    </dgm:pt>
    <dgm:pt modelId="{61CE5201-DE24-406C-B387-6D0153C438BE}">
      <dgm:prSet phldrT="[Text]" custT="1"/>
      <dgm:spPr/>
      <dgm:t>
        <a:bodyPr/>
        <a:lstStyle/>
        <a:p>
          <a:r>
            <a:rPr lang="en-US" sz="2000" b="0" dirty="0" err="1">
              <a:latin typeface="+mj-lt"/>
            </a:rPr>
            <a:t>Mudharib</a:t>
          </a:r>
          <a:r>
            <a:rPr lang="en-US" sz="2000" b="0" dirty="0">
              <a:latin typeface="+mj-lt"/>
            </a:rPr>
            <a:t> </a:t>
          </a:r>
          <a:r>
            <a:rPr lang="en-US" sz="2000" b="0" dirty="0" err="1">
              <a:latin typeface="+mj-lt"/>
            </a:rPr>
            <a:t>diberi</a:t>
          </a:r>
          <a:r>
            <a:rPr lang="en-US" sz="2000" b="0" dirty="0">
              <a:latin typeface="+mj-lt"/>
            </a:rPr>
            <a:t> batasan2 </a:t>
          </a:r>
          <a:r>
            <a:rPr lang="en-US" sz="2000" b="0" dirty="0" err="1">
              <a:latin typeface="+mj-lt"/>
            </a:rPr>
            <a:t>dalam</a:t>
          </a:r>
          <a:r>
            <a:rPr lang="en-US" sz="2000" b="0" dirty="0">
              <a:latin typeface="+mj-lt"/>
            </a:rPr>
            <a:t> </a:t>
          </a:r>
          <a:r>
            <a:rPr lang="en-US" sz="2000" b="0" dirty="0" err="1">
              <a:latin typeface="+mj-lt"/>
            </a:rPr>
            <a:t>mengelola</a:t>
          </a:r>
          <a:r>
            <a:rPr lang="en-US" sz="2000" b="0" dirty="0">
              <a:latin typeface="+mj-lt"/>
            </a:rPr>
            <a:t> modal mudharabah</a:t>
          </a:r>
        </a:p>
      </dgm:t>
    </dgm:pt>
    <dgm:pt modelId="{B31DFCF8-8ABA-4CD3-93C3-69A321374705}" type="parTrans" cxnId="{7776209E-64C4-4590-AD1C-EAF2E2B8D3A3}">
      <dgm:prSet/>
      <dgm:spPr/>
      <dgm:t>
        <a:bodyPr/>
        <a:lstStyle/>
        <a:p>
          <a:endParaRPr lang="en-US"/>
        </a:p>
      </dgm:t>
    </dgm:pt>
    <dgm:pt modelId="{7A557E1B-0021-4539-8586-DEDCBBDF56F8}" type="sibTrans" cxnId="{7776209E-64C4-4590-AD1C-EAF2E2B8D3A3}">
      <dgm:prSet/>
      <dgm:spPr/>
      <dgm:t>
        <a:bodyPr/>
        <a:lstStyle/>
        <a:p>
          <a:endParaRPr lang="en-US"/>
        </a:p>
      </dgm:t>
    </dgm:pt>
    <dgm:pt modelId="{D96F071D-FEAA-415A-8857-4C0F5CD83B7F}">
      <dgm:prSet phldrT="[Text]"/>
      <dgm:spPr/>
      <dgm:t>
        <a:bodyPr/>
        <a:lstStyle/>
        <a:p>
          <a:r>
            <a:rPr lang="en-US" dirty="0" err="1">
              <a:latin typeface="Arial Rounded MT Bold" pitchFamily="34" charset="0"/>
            </a:rPr>
            <a:t>Mudharabah</a:t>
          </a:r>
          <a:r>
            <a:rPr lang="en-US" dirty="0">
              <a:latin typeface="Arial Rounded MT Bold" pitchFamily="34" charset="0"/>
            </a:rPr>
            <a:t> </a:t>
          </a:r>
          <a:r>
            <a:rPr lang="en-US" dirty="0" err="1" smtClean="0">
              <a:latin typeface="Arial Rounded MT Bold" pitchFamily="34" charset="0"/>
            </a:rPr>
            <a:t>Musyarakah</a:t>
          </a:r>
          <a:endParaRPr lang="en-US" dirty="0">
            <a:latin typeface="Arial Rounded MT Bold" pitchFamily="34" charset="0"/>
          </a:endParaRPr>
        </a:p>
      </dgm:t>
    </dgm:pt>
    <dgm:pt modelId="{15729E26-351D-491D-95A9-1ECBC47ABDE4}" type="parTrans" cxnId="{E5CE8BFC-ADE0-4B26-8688-05605BF3BB8D}">
      <dgm:prSet/>
      <dgm:spPr/>
      <dgm:t>
        <a:bodyPr/>
        <a:lstStyle/>
        <a:p>
          <a:endParaRPr lang="en-US"/>
        </a:p>
      </dgm:t>
    </dgm:pt>
    <dgm:pt modelId="{A5123B39-9B66-446F-BCBA-B646DAFAECA7}" type="sibTrans" cxnId="{E5CE8BFC-ADE0-4B26-8688-05605BF3BB8D}">
      <dgm:prSet/>
      <dgm:spPr/>
      <dgm:t>
        <a:bodyPr/>
        <a:lstStyle/>
        <a:p>
          <a:endParaRPr lang="en-US"/>
        </a:p>
      </dgm:t>
    </dgm:pt>
    <dgm:pt modelId="{82F3B115-5889-44E5-BFDF-4395F6554A59}">
      <dgm:prSet phldrT="[Text]" custT="1"/>
      <dgm:spPr/>
      <dgm:t>
        <a:bodyPr/>
        <a:lstStyle/>
        <a:p>
          <a:r>
            <a:rPr lang="sv-SE" sz="2000" dirty="0">
              <a:latin typeface="+mj-lt"/>
            </a:rPr>
            <a:t>Pengelola dana turut menyertakan modal atau dananya dalam kerjasama investasi. </a:t>
          </a:r>
          <a:endParaRPr lang="en-US" sz="2000" dirty="0">
            <a:latin typeface="+mj-lt"/>
          </a:endParaRPr>
        </a:p>
      </dgm:t>
    </dgm:pt>
    <dgm:pt modelId="{A00ACDBE-83E1-461A-B032-EF585393D3E5}" type="parTrans" cxnId="{BC3304D8-9AED-4F88-8555-24C494BC7AEF}">
      <dgm:prSet/>
      <dgm:spPr/>
      <dgm:t>
        <a:bodyPr/>
        <a:lstStyle/>
        <a:p>
          <a:endParaRPr lang="en-US"/>
        </a:p>
      </dgm:t>
    </dgm:pt>
    <dgm:pt modelId="{CF45A705-A1FF-4A36-A01D-7DFA7C8641E9}" type="sibTrans" cxnId="{BC3304D8-9AED-4F88-8555-24C494BC7AEF}">
      <dgm:prSet/>
      <dgm:spPr/>
      <dgm:t>
        <a:bodyPr/>
        <a:lstStyle/>
        <a:p>
          <a:endParaRPr lang="en-US"/>
        </a:p>
      </dgm:t>
    </dgm:pt>
    <dgm:pt modelId="{861529C7-E0E1-4426-833D-4819146B93EA}" type="pres">
      <dgm:prSet presAssocID="{705DC1FD-DE14-4698-8CEC-F271CA58F29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F9F3CC-0CCD-4A50-914F-EB5B66DDC559}" type="pres">
      <dgm:prSet presAssocID="{0315DEF3-4B44-4A55-AE6C-B5AA36239B1D}" presName="linNode" presStyleCnt="0"/>
      <dgm:spPr/>
    </dgm:pt>
    <dgm:pt modelId="{1F966FA5-7B7F-400F-973C-C3B727EF7BA0}" type="pres">
      <dgm:prSet presAssocID="{0315DEF3-4B44-4A55-AE6C-B5AA36239B1D}" presName="parentShp" presStyleLbl="node1" presStyleIdx="0" presStyleCnt="3" custScaleY="5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43584-E0DB-43FA-8F26-8F5BB03B3706}" type="pres">
      <dgm:prSet presAssocID="{0315DEF3-4B44-4A55-AE6C-B5AA36239B1D}" presName="childShp" presStyleLbl="bgAccFollowNode1" presStyleIdx="0" presStyleCnt="3" custScaleY="5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00295-F797-43A7-B4DD-9DD8F10554A8}" type="pres">
      <dgm:prSet presAssocID="{F078D191-F2EA-43B5-A54B-47C1D27026F5}" presName="spacing" presStyleCnt="0"/>
      <dgm:spPr/>
    </dgm:pt>
    <dgm:pt modelId="{54042283-D441-4CB7-8AF8-E91D7BD535B3}" type="pres">
      <dgm:prSet presAssocID="{A921BF92-3F79-4E2E-A6E0-C5B57D50C794}" presName="linNode" presStyleCnt="0"/>
      <dgm:spPr/>
    </dgm:pt>
    <dgm:pt modelId="{0FB654B2-89B2-4E04-8164-891EE837D5AE}" type="pres">
      <dgm:prSet presAssocID="{A921BF92-3F79-4E2E-A6E0-C5B57D50C794}" presName="parentShp" presStyleLbl="node1" presStyleIdx="1" presStyleCnt="3" custScaleY="5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3517C9-7C62-4AC2-8B66-93F181A30529}" type="pres">
      <dgm:prSet presAssocID="{A921BF92-3F79-4E2E-A6E0-C5B57D50C794}" presName="childShp" presStyleLbl="bgAccFollowNode1" presStyleIdx="1" presStyleCnt="3" custScaleY="508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8ACC7-8FFF-4DFE-A9D5-0F52F01D1F54}" type="pres">
      <dgm:prSet presAssocID="{CFF026B0-FDF1-42DA-8A21-1AD734E5B6B1}" presName="spacing" presStyleCnt="0"/>
      <dgm:spPr/>
    </dgm:pt>
    <dgm:pt modelId="{16577594-B297-42F8-A609-65EE35D3BADF}" type="pres">
      <dgm:prSet presAssocID="{D96F071D-FEAA-415A-8857-4C0F5CD83B7F}" presName="linNode" presStyleCnt="0"/>
      <dgm:spPr/>
    </dgm:pt>
    <dgm:pt modelId="{C44D168D-0D25-45A9-BA3A-DE8E14CD6D4D}" type="pres">
      <dgm:prSet presAssocID="{D96F071D-FEAA-415A-8857-4C0F5CD83B7F}" presName="parentShp" presStyleLbl="node1" presStyleIdx="2" presStyleCnt="3" custScaleY="5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77410-6E10-4566-A8AC-FAB685A3AADA}" type="pres">
      <dgm:prSet presAssocID="{D96F071D-FEAA-415A-8857-4C0F5CD83B7F}" presName="childShp" presStyleLbl="bgAccFollowNode1" presStyleIdx="2" presStyleCnt="3" custScaleY="504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6209E-64C4-4590-AD1C-EAF2E2B8D3A3}" srcId="{A921BF92-3F79-4E2E-A6E0-C5B57D50C794}" destId="{61CE5201-DE24-406C-B387-6D0153C438BE}" srcOrd="1" destOrd="0" parTransId="{B31DFCF8-8ABA-4CD3-93C3-69A321374705}" sibTransId="{7A557E1B-0021-4539-8586-DEDCBBDF56F8}"/>
    <dgm:cxn modelId="{43F4C90F-A67D-944C-BE38-DD40CA489648}" type="presOf" srcId="{15CF055F-7CAD-4688-A703-03353A51DCD6}" destId="{6C643584-E0DB-43FA-8F26-8F5BB03B3706}" srcOrd="0" destOrd="1" presId="urn:microsoft.com/office/officeart/2005/8/layout/vList6"/>
    <dgm:cxn modelId="{88554B31-8684-49FB-A81F-96402333DAF7}" srcId="{A921BF92-3F79-4E2E-A6E0-C5B57D50C794}" destId="{846F8356-4F8C-49FA-8D89-88A2C4EBDAE2}" srcOrd="0" destOrd="0" parTransId="{770CC6D5-3175-465A-B3A5-CA2EE217AF6D}" sibTransId="{FD6C7E5C-2DA5-471D-9B30-D5C78754B1B1}"/>
    <dgm:cxn modelId="{8369C961-D87F-D249-9AC0-42DEF1AEF696}" type="presOf" srcId="{0315DEF3-4B44-4A55-AE6C-B5AA36239B1D}" destId="{1F966FA5-7B7F-400F-973C-C3B727EF7BA0}" srcOrd="0" destOrd="0" presId="urn:microsoft.com/office/officeart/2005/8/layout/vList6"/>
    <dgm:cxn modelId="{3D77E231-7777-D541-A256-641DAE114B74}" type="presOf" srcId="{82F3B115-5889-44E5-BFDF-4395F6554A59}" destId="{A1E77410-6E10-4566-A8AC-FAB685A3AADA}" srcOrd="0" destOrd="0" presId="urn:microsoft.com/office/officeart/2005/8/layout/vList6"/>
    <dgm:cxn modelId="{777A6903-8435-B942-B537-BADF219F1E82}" type="presOf" srcId="{E3836DC1-05F5-4ACB-B644-D52DF0E6C057}" destId="{283517C9-7C62-4AC2-8B66-93F181A30529}" srcOrd="0" destOrd="2" presId="urn:microsoft.com/office/officeart/2005/8/layout/vList6"/>
    <dgm:cxn modelId="{07812C77-F5A6-CF46-AB42-179CC2132DA9}" type="presOf" srcId="{846F8356-4F8C-49FA-8D89-88A2C4EBDAE2}" destId="{283517C9-7C62-4AC2-8B66-93F181A30529}" srcOrd="0" destOrd="0" presId="urn:microsoft.com/office/officeart/2005/8/layout/vList6"/>
    <dgm:cxn modelId="{3DAFDBCC-1AEC-46A7-9F10-92D851181766}" srcId="{0315DEF3-4B44-4A55-AE6C-B5AA36239B1D}" destId="{15CF055F-7CAD-4688-A703-03353A51DCD6}" srcOrd="1" destOrd="0" parTransId="{0B7B620B-ECD3-4F80-9644-B8D2D199CC84}" sibTransId="{194943F8-DC48-4CEC-BF50-D647A4B22EA6}"/>
    <dgm:cxn modelId="{879D7DFB-F5C6-F947-B1A4-C37F06476A5C}" type="presOf" srcId="{61CE5201-DE24-406C-B387-6D0153C438BE}" destId="{283517C9-7C62-4AC2-8B66-93F181A30529}" srcOrd="0" destOrd="1" presId="urn:microsoft.com/office/officeart/2005/8/layout/vList6"/>
    <dgm:cxn modelId="{DC16F477-1D33-2449-87AE-B87B6BB31276}" type="presOf" srcId="{705DC1FD-DE14-4698-8CEC-F271CA58F290}" destId="{861529C7-E0E1-4426-833D-4819146B93EA}" srcOrd="0" destOrd="0" presId="urn:microsoft.com/office/officeart/2005/8/layout/vList6"/>
    <dgm:cxn modelId="{DC63EF67-3B48-42E1-99D6-E2803FDEA740}" srcId="{0315DEF3-4B44-4A55-AE6C-B5AA36239B1D}" destId="{BE3ED18E-2DAD-4282-B927-D414B8C2B3FE}" srcOrd="0" destOrd="0" parTransId="{4F9B0C86-41EE-4696-847A-62FA861A4973}" sibTransId="{BB0DDE97-8039-46B0-860F-236F84AB8FD5}"/>
    <dgm:cxn modelId="{35FDD6A6-E6F5-F342-AFE1-B9717F3E60D9}" type="presOf" srcId="{BE3ED18E-2DAD-4282-B927-D414B8C2B3FE}" destId="{6C643584-E0DB-43FA-8F26-8F5BB03B3706}" srcOrd="0" destOrd="0" presId="urn:microsoft.com/office/officeart/2005/8/layout/vList6"/>
    <dgm:cxn modelId="{BC3304D8-9AED-4F88-8555-24C494BC7AEF}" srcId="{D96F071D-FEAA-415A-8857-4C0F5CD83B7F}" destId="{82F3B115-5889-44E5-BFDF-4395F6554A59}" srcOrd="0" destOrd="0" parTransId="{A00ACDBE-83E1-461A-B032-EF585393D3E5}" sibTransId="{CF45A705-A1FF-4A36-A01D-7DFA7C8641E9}"/>
    <dgm:cxn modelId="{32FFB4C5-E0E8-49F4-B583-04D52BE2D41E}" srcId="{705DC1FD-DE14-4698-8CEC-F271CA58F290}" destId="{A921BF92-3F79-4E2E-A6E0-C5B57D50C794}" srcOrd="1" destOrd="0" parTransId="{D5E5F9D4-3262-4858-88A8-59A627826CFD}" sibTransId="{CFF026B0-FDF1-42DA-8A21-1AD734E5B6B1}"/>
    <dgm:cxn modelId="{3953174C-60B2-B54A-8F53-AD94E536CAC0}" type="presOf" srcId="{D96F071D-FEAA-415A-8857-4C0F5CD83B7F}" destId="{C44D168D-0D25-45A9-BA3A-DE8E14CD6D4D}" srcOrd="0" destOrd="0" presId="urn:microsoft.com/office/officeart/2005/8/layout/vList6"/>
    <dgm:cxn modelId="{77C2E296-FD0F-493F-A798-688AD68CE89A}" srcId="{705DC1FD-DE14-4698-8CEC-F271CA58F290}" destId="{0315DEF3-4B44-4A55-AE6C-B5AA36239B1D}" srcOrd="0" destOrd="0" parTransId="{C17CD406-0887-43D9-AE10-08A825479F60}" sibTransId="{F078D191-F2EA-43B5-A54B-47C1D27026F5}"/>
    <dgm:cxn modelId="{BD46487E-E627-41EC-80F5-4FBF82C6229A}" srcId="{A921BF92-3F79-4E2E-A6E0-C5B57D50C794}" destId="{E3836DC1-05F5-4ACB-B644-D52DF0E6C057}" srcOrd="2" destOrd="0" parTransId="{DFEF8E9F-7827-498B-9B3A-AB05021A3A6C}" sibTransId="{7B9C0EE6-A8C8-48D3-85C7-BA5E4F20FE3D}"/>
    <dgm:cxn modelId="{E5CE8BFC-ADE0-4B26-8688-05605BF3BB8D}" srcId="{705DC1FD-DE14-4698-8CEC-F271CA58F290}" destId="{D96F071D-FEAA-415A-8857-4C0F5CD83B7F}" srcOrd="2" destOrd="0" parTransId="{15729E26-351D-491D-95A9-1ECBC47ABDE4}" sibTransId="{A5123B39-9B66-446F-BCBA-B646DAFAECA7}"/>
    <dgm:cxn modelId="{22B575D3-87EA-484A-B7E0-DE0B3F91E022}" type="presOf" srcId="{A921BF92-3F79-4E2E-A6E0-C5B57D50C794}" destId="{0FB654B2-89B2-4E04-8164-891EE837D5AE}" srcOrd="0" destOrd="0" presId="urn:microsoft.com/office/officeart/2005/8/layout/vList6"/>
    <dgm:cxn modelId="{CB78B886-D235-3244-902D-39FB5115A1AE}" type="presParOf" srcId="{861529C7-E0E1-4426-833D-4819146B93EA}" destId="{CDF9F3CC-0CCD-4A50-914F-EB5B66DDC559}" srcOrd="0" destOrd="0" presId="urn:microsoft.com/office/officeart/2005/8/layout/vList6"/>
    <dgm:cxn modelId="{FC24AFD8-773B-CF4C-BBBD-7350A1FB54B7}" type="presParOf" srcId="{CDF9F3CC-0CCD-4A50-914F-EB5B66DDC559}" destId="{1F966FA5-7B7F-400F-973C-C3B727EF7BA0}" srcOrd="0" destOrd="0" presId="urn:microsoft.com/office/officeart/2005/8/layout/vList6"/>
    <dgm:cxn modelId="{9CCD1FAC-1C6C-9249-979F-51E42A631BAF}" type="presParOf" srcId="{CDF9F3CC-0CCD-4A50-914F-EB5B66DDC559}" destId="{6C643584-E0DB-43FA-8F26-8F5BB03B3706}" srcOrd="1" destOrd="0" presId="urn:microsoft.com/office/officeart/2005/8/layout/vList6"/>
    <dgm:cxn modelId="{EB2FD3BC-9C9C-7D45-88EB-697D09BCECB6}" type="presParOf" srcId="{861529C7-E0E1-4426-833D-4819146B93EA}" destId="{5E800295-F797-43A7-B4DD-9DD8F10554A8}" srcOrd="1" destOrd="0" presId="urn:microsoft.com/office/officeart/2005/8/layout/vList6"/>
    <dgm:cxn modelId="{91BF52EE-167C-8D4B-90AE-328015308C1A}" type="presParOf" srcId="{861529C7-E0E1-4426-833D-4819146B93EA}" destId="{54042283-D441-4CB7-8AF8-E91D7BD535B3}" srcOrd="2" destOrd="0" presId="urn:microsoft.com/office/officeart/2005/8/layout/vList6"/>
    <dgm:cxn modelId="{849CEF0A-4173-0840-9645-AF5FF4FC2838}" type="presParOf" srcId="{54042283-D441-4CB7-8AF8-E91D7BD535B3}" destId="{0FB654B2-89B2-4E04-8164-891EE837D5AE}" srcOrd="0" destOrd="0" presId="urn:microsoft.com/office/officeart/2005/8/layout/vList6"/>
    <dgm:cxn modelId="{D79B3832-C5C3-7C43-A489-B8FAF9239871}" type="presParOf" srcId="{54042283-D441-4CB7-8AF8-E91D7BD535B3}" destId="{283517C9-7C62-4AC2-8B66-93F181A30529}" srcOrd="1" destOrd="0" presId="urn:microsoft.com/office/officeart/2005/8/layout/vList6"/>
    <dgm:cxn modelId="{1C2A506E-500A-D94F-A0E6-026270D9CDF5}" type="presParOf" srcId="{861529C7-E0E1-4426-833D-4819146B93EA}" destId="{A3D8ACC7-8FFF-4DFE-A9D5-0F52F01D1F54}" srcOrd="3" destOrd="0" presId="urn:microsoft.com/office/officeart/2005/8/layout/vList6"/>
    <dgm:cxn modelId="{3D62C6E5-9E55-3645-A29E-28F7CC99F880}" type="presParOf" srcId="{861529C7-E0E1-4426-833D-4819146B93EA}" destId="{16577594-B297-42F8-A609-65EE35D3BADF}" srcOrd="4" destOrd="0" presId="urn:microsoft.com/office/officeart/2005/8/layout/vList6"/>
    <dgm:cxn modelId="{15E3D968-AB32-C146-922B-2ADBFB31A1A0}" type="presParOf" srcId="{16577594-B297-42F8-A609-65EE35D3BADF}" destId="{C44D168D-0D25-45A9-BA3A-DE8E14CD6D4D}" srcOrd="0" destOrd="0" presId="urn:microsoft.com/office/officeart/2005/8/layout/vList6"/>
    <dgm:cxn modelId="{22AEEAF8-CC52-3440-956C-C0EC4BBA705E}" type="presParOf" srcId="{16577594-B297-42F8-A609-65EE35D3BADF}" destId="{A1E77410-6E10-4566-A8AC-FAB685A3AAD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43584-E0DB-43FA-8F26-8F5BB03B3706}">
      <dsp:nvSpPr>
        <dsp:cNvPr id="0" name=""/>
        <dsp:cNvSpPr/>
      </dsp:nvSpPr>
      <dsp:spPr>
        <a:xfrm>
          <a:off x="3291839" y="3273"/>
          <a:ext cx="4937760" cy="13723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>
              <a:latin typeface="+mj-lt"/>
            </a:rPr>
            <a:t>Mudharabah </a:t>
          </a:r>
          <a:r>
            <a:rPr lang="en-US" sz="2100" kern="1200" dirty="0" err="1">
              <a:latin typeface="+mj-lt"/>
            </a:rPr>
            <a:t>bebas</a:t>
          </a:r>
          <a:endParaRPr lang="en-US" sz="2100" kern="1200" dirty="0">
            <a:latin typeface="+mj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>
              <a:latin typeface="+mj-lt"/>
            </a:rPr>
            <a:t>Mudharib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dibebaskan</a:t>
          </a:r>
          <a:r>
            <a:rPr lang="en-US" sz="2100" kern="1200" dirty="0">
              <a:latin typeface="+mj-lt"/>
            </a:rPr>
            <a:t> </a:t>
          </a:r>
          <a:r>
            <a:rPr lang="en-US" sz="2100" kern="1200" dirty="0" err="1">
              <a:latin typeface="+mj-lt"/>
            </a:rPr>
            <a:t>mengelola</a:t>
          </a:r>
          <a:r>
            <a:rPr lang="en-US" sz="2100" kern="1200" dirty="0">
              <a:latin typeface="+mj-lt"/>
            </a:rPr>
            <a:t> modal mudharabah</a:t>
          </a:r>
        </a:p>
      </dsp:txBody>
      <dsp:txXfrm>
        <a:off x="3291839" y="174817"/>
        <a:ext cx="4423129" cy="1029261"/>
      </dsp:txXfrm>
    </dsp:sp>
    <dsp:sp modelId="{1F966FA5-7B7F-400F-973C-C3B727EF7BA0}">
      <dsp:nvSpPr>
        <dsp:cNvPr id="0" name=""/>
        <dsp:cNvSpPr/>
      </dsp:nvSpPr>
      <dsp:spPr>
        <a:xfrm>
          <a:off x="0" y="3273"/>
          <a:ext cx="3291840" cy="137234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Arial Rounded MT Bold" pitchFamily="34" charset="0"/>
            </a:rPr>
            <a:t>Mudharabah </a:t>
          </a:r>
          <a:r>
            <a:rPr lang="en-US" sz="3200" kern="1200" dirty="0" err="1">
              <a:latin typeface="Arial Rounded MT Bold" pitchFamily="34" charset="0"/>
            </a:rPr>
            <a:t>Mutlaqah</a:t>
          </a:r>
          <a:endParaRPr lang="en-US" sz="3200" kern="1200" dirty="0">
            <a:latin typeface="Arial Rounded MT Bold" pitchFamily="34" charset="0"/>
          </a:endParaRPr>
        </a:p>
      </dsp:txBody>
      <dsp:txXfrm>
        <a:off x="66993" y="70266"/>
        <a:ext cx="3157854" cy="1238363"/>
      </dsp:txXfrm>
    </dsp:sp>
    <dsp:sp modelId="{283517C9-7C62-4AC2-8B66-93F181A30529}">
      <dsp:nvSpPr>
        <dsp:cNvPr id="0" name=""/>
        <dsp:cNvSpPr/>
      </dsp:nvSpPr>
      <dsp:spPr>
        <a:xfrm>
          <a:off x="3291839" y="1647461"/>
          <a:ext cx="4937760" cy="13834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>
              <a:latin typeface="+mj-lt"/>
            </a:rPr>
            <a:t>Mudharabah </a:t>
          </a:r>
          <a:r>
            <a:rPr lang="en-US" sz="2000" b="0" kern="1200" dirty="0" err="1">
              <a:latin typeface="+mj-lt"/>
            </a:rPr>
            <a:t>terikat</a:t>
          </a:r>
          <a:endParaRPr lang="en-US" sz="2000" b="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err="1">
              <a:latin typeface="+mj-lt"/>
            </a:rPr>
            <a:t>Mudharib</a:t>
          </a:r>
          <a:r>
            <a:rPr lang="en-US" sz="2000" b="0" kern="1200" dirty="0">
              <a:latin typeface="+mj-lt"/>
            </a:rPr>
            <a:t> </a:t>
          </a:r>
          <a:r>
            <a:rPr lang="en-US" sz="2000" b="0" kern="1200" dirty="0" err="1">
              <a:latin typeface="+mj-lt"/>
            </a:rPr>
            <a:t>diberi</a:t>
          </a:r>
          <a:r>
            <a:rPr lang="en-US" sz="2000" b="0" kern="1200" dirty="0">
              <a:latin typeface="+mj-lt"/>
            </a:rPr>
            <a:t> batasan2 </a:t>
          </a:r>
          <a:r>
            <a:rPr lang="en-US" sz="2000" b="0" kern="1200" dirty="0" err="1">
              <a:latin typeface="+mj-lt"/>
            </a:rPr>
            <a:t>dalam</a:t>
          </a:r>
          <a:r>
            <a:rPr lang="en-US" sz="2000" b="0" kern="1200" dirty="0">
              <a:latin typeface="+mj-lt"/>
            </a:rPr>
            <a:t> </a:t>
          </a:r>
          <a:r>
            <a:rPr lang="en-US" sz="2000" b="0" kern="1200" dirty="0" err="1">
              <a:latin typeface="+mj-lt"/>
            </a:rPr>
            <a:t>mengelola</a:t>
          </a:r>
          <a:r>
            <a:rPr lang="en-US" sz="2000" b="0" kern="1200" dirty="0">
              <a:latin typeface="+mj-lt"/>
            </a:rPr>
            <a:t> modal mudharabah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b="0" kern="1200" dirty="0">
            <a:latin typeface="+mj-lt"/>
          </a:endParaRPr>
        </a:p>
      </dsp:txBody>
      <dsp:txXfrm>
        <a:off x="3291839" y="1820391"/>
        <a:ext cx="4418970" cy="1037580"/>
      </dsp:txXfrm>
    </dsp:sp>
    <dsp:sp modelId="{0FB654B2-89B2-4E04-8164-891EE837D5AE}">
      <dsp:nvSpPr>
        <dsp:cNvPr id="0" name=""/>
        <dsp:cNvSpPr/>
      </dsp:nvSpPr>
      <dsp:spPr>
        <a:xfrm>
          <a:off x="0" y="1647461"/>
          <a:ext cx="3291840" cy="1383440"/>
        </a:xfrm>
        <a:prstGeom prst="roundRect">
          <a:avLst/>
        </a:prstGeom>
        <a:solidFill>
          <a:schemeClr val="accent2">
            <a:shade val="80000"/>
            <a:hueOff val="187745"/>
            <a:satOff val="3550"/>
            <a:lumOff val="1293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Arial Rounded MT Bold" pitchFamily="34" charset="0"/>
            </a:rPr>
            <a:t>Mudharabah </a:t>
          </a:r>
          <a:r>
            <a:rPr lang="en-US" sz="3200" kern="1200" dirty="0" err="1">
              <a:latin typeface="Arial Rounded MT Bold" pitchFamily="34" charset="0"/>
            </a:rPr>
            <a:t>Mudqayyadah</a:t>
          </a:r>
          <a:endParaRPr lang="en-US" sz="3200" kern="1200" dirty="0">
            <a:latin typeface="Arial Rounded MT Bold" pitchFamily="34" charset="0"/>
          </a:endParaRPr>
        </a:p>
      </dsp:txBody>
      <dsp:txXfrm>
        <a:off x="67534" y="1714995"/>
        <a:ext cx="3156772" cy="1248372"/>
      </dsp:txXfrm>
    </dsp:sp>
    <dsp:sp modelId="{A1E77410-6E10-4566-A8AC-FAB685A3AADA}">
      <dsp:nvSpPr>
        <dsp:cNvPr id="0" name=""/>
        <dsp:cNvSpPr/>
      </dsp:nvSpPr>
      <dsp:spPr>
        <a:xfrm>
          <a:off x="3291839" y="3302740"/>
          <a:ext cx="4937760" cy="13723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v-SE" sz="2000" kern="1200" dirty="0">
              <a:latin typeface="+mj-lt"/>
            </a:rPr>
            <a:t>Pengelola dana turut menyertakan modal atau dananya dalam kerjasama investasi. </a:t>
          </a:r>
          <a:endParaRPr lang="en-US" sz="2000" kern="1200" dirty="0">
            <a:latin typeface="+mj-lt"/>
          </a:endParaRPr>
        </a:p>
      </dsp:txBody>
      <dsp:txXfrm>
        <a:off x="3291839" y="3474284"/>
        <a:ext cx="4423129" cy="1029261"/>
      </dsp:txXfrm>
    </dsp:sp>
    <dsp:sp modelId="{C44D168D-0D25-45A9-BA3A-DE8E14CD6D4D}">
      <dsp:nvSpPr>
        <dsp:cNvPr id="0" name=""/>
        <dsp:cNvSpPr/>
      </dsp:nvSpPr>
      <dsp:spPr>
        <a:xfrm>
          <a:off x="0" y="3302740"/>
          <a:ext cx="3291840" cy="1372349"/>
        </a:xfrm>
        <a:prstGeom prst="roundRect">
          <a:avLst/>
        </a:prstGeom>
        <a:solidFill>
          <a:schemeClr val="accent2">
            <a:shade val="80000"/>
            <a:hueOff val="375491"/>
            <a:satOff val="7101"/>
            <a:lumOff val="258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>
              <a:latin typeface="Arial Rounded MT Bold" pitchFamily="34" charset="0"/>
            </a:rPr>
            <a:t>Mudharabah</a:t>
          </a:r>
          <a:r>
            <a:rPr lang="en-US" sz="3200" kern="1200" dirty="0">
              <a:latin typeface="Arial Rounded MT Bold" pitchFamily="34" charset="0"/>
            </a:rPr>
            <a:t> </a:t>
          </a:r>
          <a:r>
            <a:rPr lang="en-US" sz="3200" kern="1200" dirty="0" err="1" smtClean="0">
              <a:latin typeface="Arial Rounded MT Bold" pitchFamily="34" charset="0"/>
            </a:rPr>
            <a:t>Musyarakah</a:t>
          </a:r>
          <a:endParaRPr lang="en-US" sz="3200" kern="1200" dirty="0">
            <a:latin typeface="Arial Rounded MT Bold" pitchFamily="34" charset="0"/>
          </a:endParaRPr>
        </a:p>
      </dsp:txBody>
      <dsp:txXfrm>
        <a:off x="66993" y="3369733"/>
        <a:ext cx="3157854" cy="1238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6B435-0910-D549-8CF7-98C4946BEBD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9B253-52BF-0745-8C30-327FCE843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7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1DCD4-D116-4489-8E40-6E089A47DE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1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52965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1270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601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5259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9780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7952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4067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3891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0839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957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2554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8368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CF272C-5FA8-4787-9BC2-CFB2DF02CEFA}" type="slidenum">
              <a:rPr lang="en-US" altLang="id-ID"/>
              <a:pPr/>
              <a:t>16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104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85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9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6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4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AAA923-453E-7A40-8744-5D88CD7A126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5800-A7BB-A841-A27C-C75ED8E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2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1447800"/>
            <a:ext cx="10687050" cy="3329581"/>
          </a:xfrm>
        </p:spPr>
        <p:txBody>
          <a:bodyPr/>
          <a:lstStyle/>
          <a:p>
            <a:pPr algn="ctr"/>
            <a:r>
              <a:rPr lang="en-US" sz="5400" dirty="0" err="1" smtClean="0"/>
              <a:t>Penyaluran</a:t>
            </a:r>
            <a:r>
              <a:rPr lang="en-US" sz="5400" dirty="0" smtClean="0"/>
              <a:t> Dana Bank </a:t>
            </a:r>
            <a:r>
              <a:rPr lang="en-US" sz="5400" dirty="0" err="1" smtClean="0"/>
              <a:t>Syariah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4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Jenis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Mudharabah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695450"/>
            <a:ext cx="8229600" cy="3771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terdiri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dua</a:t>
            </a:r>
            <a:r>
              <a:rPr lang="en-US" sz="2400" i="1" dirty="0"/>
              <a:t> </a:t>
            </a:r>
            <a:r>
              <a:rPr lang="en-US" sz="2400" i="1" dirty="0" err="1"/>
              <a:t>jenis</a:t>
            </a:r>
            <a:r>
              <a:rPr lang="en-US" sz="2400" i="1" dirty="0"/>
              <a:t>, </a:t>
            </a:r>
            <a:r>
              <a:rPr lang="en-US" sz="2400" i="1" dirty="0" err="1"/>
              <a:t>yaitu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muthlaqah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muqayyadah</a:t>
            </a:r>
            <a:r>
              <a:rPr lang="en-US" sz="2400" i="1" dirty="0"/>
              <a:t>. </a:t>
            </a:r>
            <a:r>
              <a:rPr lang="en-US" sz="2400" i="1" dirty="0" err="1"/>
              <a:t>Bagian</a:t>
            </a:r>
            <a:r>
              <a:rPr lang="en-US" sz="2400" i="1" dirty="0"/>
              <a:t> </a:t>
            </a:r>
            <a:r>
              <a:rPr lang="en-US" sz="2400" i="1" dirty="0" err="1"/>
              <a:t>ini</a:t>
            </a:r>
            <a:r>
              <a:rPr lang="en-US" sz="2400" i="1" dirty="0"/>
              <a:t> </a:t>
            </a:r>
            <a:r>
              <a:rPr lang="en-US" sz="2400" i="1" dirty="0" err="1"/>
              <a:t>membahas</a:t>
            </a:r>
            <a:r>
              <a:rPr lang="en-US" sz="2400" i="1" dirty="0"/>
              <a:t> Bank </a:t>
            </a:r>
            <a:r>
              <a:rPr lang="en-US" sz="2400" i="1" dirty="0" err="1"/>
              <a:t>sebagai</a:t>
            </a:r>
            <a:r>
              <a:rPr lang="en-US" sz="2400" i="1" dirty="0"/>
              <a:t> </a:t>
            </a:r>
            <a:r>
              <a:rPr lang="en-US" sz="2400" i="1" dirty="0" err="1"/>
              <a:t>shahibul</a:t>
            </a:r>
            <a:r>
              <a:rPr lang="en-US" sz="2400" i="1" dirty="0"/>
              <a:t> </a:t>
            </a:r>
            <a:r>
              <a:rPr lang="en-US" sz="2400" i="1" dirty="0" err="1"/>
              <a:t>maal</a:t>
            </a:r>
            <a:r>
              <a:rPr lang="en-US" sz="2400" i="1" dirty="0"/>
              <a:t> (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)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pembiayaan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baik</a:t>
            </a:r>
            <a:r>
              <a:rPr lang="en-US" sz="2400" i="1" dirty="0"/>
              <a:t> </a:t>
            </a:r>
            <a:r>
              <a:rPr lang="en-US" sz="2400" i="1" dirty="0" err="1"/>
              <a:t>bersifat</a:t>
            </a:r>
            <a:r>
              <a:rPr lang="en-US" sz="2400" i="1" dirty="0"/>
              <a:t> </a:t>
            </a:r>
            <a:r>
              <a:rPr lang="en-US" sz="2400" i="1" dirty="0" err="1"/>
              <a:t>mutlaqah</a:t>
            </a:r>
            <a:r>
              <a:rPr lang="en-US" sz="2400" i="1" dirty="0"/>
              <a:t> </a:t>
            </a:r>
            <a:r>
              <a:rPr lang="en-US" sz="2400" i="1" dirty="0" err="1"/>
              <a:t>maupun</a:t>
            </a:r>
            <a:r>
              <a:rPr lang="en-US" sz="2400" i="1" dirty="0"/>
              <a:t> </a:t>
            </a:r>
            <a:r>
              <a:rPr lang="en-US" sz="2400" i="1" dirty="0" err="1"/>
              <a:t>muqayyadah</a:t>
            </a:r>
            <a:r>
              <a:rPr lang="en-US" sz="2400" i="1" dirty="0"/>
              <a:t>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Investasi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Pengembalian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Mudharabah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9812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 err="1"/>
              <a:t>Investasi</a:t>
            </a:r>
            <a:r>
              <a:rPr lang="en-US" sz="2400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yang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Bank </a:t>
            </a:r>
            <a:r>
              <a:rPr lang="en-US" sz="2400" i="1" dirty="0" err="1"/>
              <a:t>disebut</a:t>
            </a:r>
            <a:r>
              <a:rPr lang="en-US" sz="2400" i="1" dirty="0"/>
              <a:t> </a:t>
            </a:r>
            <a:r>
              <a:rPr lang="en-US" sz="2400" i="1" dirty="0" err="1"/>
              <a:t>pembiayaan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. </a:t>
            </a:r>
            <a:r>
              <a:rPr lang="en-US" sz="2400" i="1" dirty="0" err="1"/>
              <a:t>Pada</a:t>
            </a:r>
            <a:r>
              <a:rPr lang="en-US" sz="2400" i="1" dirty="0"/>
              <a:t> </a:t>
            </a:r>
            <a:r>
              <a:rPr lang="en-US" sz="2400" i="1" dirty="0" err="1"/>
              <a:t>umumnya</a:t>
            </a:r>
            <a:r>
              <a:rPr lang="en-US" sz="2400" i="1" dirty="0"/>
              <a:t> </a:t>
            </a:r>
            <a:r>
              <a:rPr lang="en-US" sz="2400" i="1" dirty="0" err="1"/>
              <a:t>pembiayaan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yang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Bank </a:t>
            </a:r>
            <a:r>
              <a:rPr lang="en-US" sz="2400" i="1" dirty="0" err="1"/>
              <a:t>diberikan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bentuk</a:t>
            </a:r>
            <a:r>
              <a:rPr lang="en-US" sz="2400" i="1" dirty="0"/>
              <a:t> </a:t>
            </a:r>
            <a:r>
              <a:rPr lang="en-US" sz="2400" i="1" dirty="0" err="1"/>
              <a:t>kas</a:t>
            </a:r>
            <a:r>
              <a:rPr lang="en-US" sz="2400" i="1" dirty="0"/>
              <a:t> yang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secara</a:t>
            </a:r>
            <a:r>
              <a:rPr lang="en-US" sz="2400" i="1" dirty="0"/>
              <a:t> </a:t>
            </a:r>
            <a:r>
              <a:rPr lang="en-US" sz="2400" i="1" dirty="0" err="1"/>
              <a:t>bertahap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sekaligus</a:t>
            </a:r>
            <a:r>
              <a:rPr lang="en-US" sz="2400" i="1" dirty="0"/>
              <a:t>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Pengembalian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bersamaan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distribusi</a:t>
            </a:r>
            <a:r>
              <a:rPr lang="en-US" sz="2400" i="1" dirty="0"/>
              <a:t> </a:t>
            </a:r>
            <a:r>
              <a:rPr lang="en-US" sz="2400" i="1" dirty="0" err="1"/>
              <a:t>bagi</a:t>
            </a:r>
            <a:r>
              <a:rPr lang="en-US" sz="2400" i="1" dirty="0"/>
              <a:t> </a:t>
            </a:r>
            <a:r>
              <a:rPr lang="en-US" sz="2400" i="1" dirty="0" err="1"/>
              <a:t>hasil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pada</a:t>
            </a:r>
            <a:r>
              <a:rPr lang="en-US" sz="2400" i="1" dirty="0"/>
              <a:t> </a:t>
            </a:r>
            <a:r>
              <a:rPr lang="en-US" sz="2400" i="1" dirty="0" err="1"/>
              <a:t>saat</a:t>
            </a:r>
            <a:r>
              <a:rPr lang="en-US" sz="2400" i="1" dirty="0"/>
              <a:t> </a:t>
            </a:r>
            <a:r>
              <a:rPr lang="en-US" sz="2400" i="1" dirty="0" err="1"/>
              <a:t>diakhiri-nya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. </a:t>
            </a:r>
          </a:p>
          <a:p>
            <a:endParaRPr lang="en-US" i="1" dirty="0"/>
          </a:p>
          <a:p>
            <a:endParaRPr lang="en-US" i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Bagi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Hasil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Mudharabah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95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sz="2600" dirty="0" err="1"/>
              <a:t>Bagi</a:t>
            </a:r>
            <a:r>
              <a:rPr lang="en-US" sz="2600" dirty="0"/>
              <a:t> </a:t>
            </a:r>
            <a:r>
              <a:rPr lang="en-US" sz="2600" dirty="0" err="1"/>
              <a:t>hasil</a:t>
            </a:r>
            <a:r>
              <a:rPr lang="en-US" sz="2600" dirty="0"/>
              <a:t> </a:t>
            </a:r>
            <a:r>
              <a:rPr lang="en-US" sz="2600" i="1" dirty="0" err="1"/>
              <a:t>Mudharabah</a:t>
            </a:r>
            <a:r>
              <a:rPr lang="en-US" sz="2600" i="1" dirty="0"/>
              <a:t> </a:t>
            </a:r>
            <a:r>
              <a:rPr lang="en-US" sz="2600" i="1" dirty="0" err="1"/>
              <a:t>dapat</a:t>
            </a:r>
            <a:r>
              <a:rPr lang="en-US" sz="2600" i="1" dirty="0"/>
              <a:t> </a:t>
            </a:r>
            <a:r>
              <a:rPr lang="en-US" sz="2600" i="1" dirty="0" err="1"/>
              <a:t>dilakukan</a:t>
            </a:r>
            <a:r>
              <a:rPr lang="en-US" sz="2600" i="1" dirty="0"/>
              <a:t> </a:t>
            </a:r>
            <a:r>
              <a:rPr lang="en-US" sz="2600" i="1" dirty="0" err="1"/>
              <a:t>dengan</a:t>
            </a:r>
            <a:r>
              <a:rPr lang="en-US" sz="2600" i="1" dirty="0"/>
              <a:t> </a:t>
            </a:r>
            <a:r>
              <a:rPr lang="en-US" sz="2600" i="1" dirty="0" err="1"/>
              <a:t>menggunakan</a:t>
            </a:r>
            <a:r>
              <a:rPr lang="en-US" sz="2600" i="1" dirty="0"/>
              <a:t> </a:t>
            </a:r>
            <a:r>
              <a:rPr lang="en-US" sz="2600" i="1" dirty="0" err="1"/>
              <a:t>dua</a:t>
            </a:r>
            <a:r>
              <a:rPr lang="en-US" sz="2600" i="1" dirty="0"/>
              <a:t> </a:t>
            </a:r>
            <a:r>
              <a:rPr lang="en-US" sz="2600" i="1" dirty="0" err="1"/>
              <a:t>metode</a:t>
            </a:r>
            <a:r>
              <a:rPr lang="en-US" sz="2600" i="1" dirty="0"/>
              <a:t>, </a:t>
            </a:r>
            <a:r>
              <a:rPr lang="en-US" sz="2600" i="1" dirty="0" err="1"/>
              <a:t>yaitu</a:t>
            </a:r>
            <a:r>
              <a:rPr lang="en-US" sz="2600" i="1" dirty="0"/>
              <a:t> </a:t>
            </a:r>
            <a:r>
              <a:rPr lang="en-US" sz="2600" i="1" dirty="0" err="1"/>
              <a:t>bagi</a:t>
            </a:r>
            <a:r>
              <a:rPr lang="en-US" sz="2600" i="1" dirty="0"/>
              <a:t> </a:t>
            </a:r>
            <a:r>
              <a:rPr lang="en-US" sz="2600" i="1" dirty="0" err="1"/>
              <a:t>laba</a:t>
            </a:r>
            <a:r>
              <a:rPr lang="en-US" sz="2600" i="1" dirty="0"/>
              <a:t> (profit sharing) </a:t>
            </a:r>
            <a:r>
              <a:rPr lang="en-US" sz="2600" i="1" dirty="0" err="1"/>
              <a:t>atau</a:t>
            </a:r>
            <a:r>
              <a:rPr lang="en-US" sz="2600" i="1" dirty="0"/>
              <a:t> </a:t>
            </a:r>
            <a:r>
              <a:rPr lang="en-US" sz="2600" i="1" dirty="0" err="1"/>
              <a:t>bagi</a:t>
            </a:r>
            <a:r>
              <a:rPr lang="en-US" sz="2600" i="1" dirty="0"/>
              <a:t> </a:t>
            </a:r>
            <a:r>
              <a:rPr lang="en-US" sz="2600" i="1" dirty="0" err="1"/>
              <a:t>hasil</a:t>
            </a:r>
            <a:r>
              <a:rPr lang="en-US" sz="2600" i="1" dirty="0"/>
              <a:t> (gross profit margin </a:t>
            </a:r>
            <a:r>
              <a:rPr lang="en-US" sz="2600" i="1" dirty="0" err="1"/>
              <a:t>atau</a:t>
            </a:r>
            <a:r>
              <a:rPr lang="en-US" sz="2600" i="1" dirty="0"/>
              <a:t> </a:t>
            </a:r>
            <a:r>
              <a:rPr lang="en-US" sz="2600" i="1" dirty="0" err="1"/>
              <a:t>dalam</a:t>
            </a:r>
            <a:r>
              <a:rPr lang="en-US" sz="2600" i="1" dirty="0"/>
              <a:t> fatwa </a:t>
            </a:r>
            <a:r>
              <a:rPr lang="en-US" sz="2600" i="1" dirty="0" err="1"/>
              <a:t>disebut</a:t>
            </a:r>
            <a:r>
              <a:rPr lang="en-US" sz="2600" i="1" dirty="0"/>
              <a:t> net revenue sharing). </a:t>
            </a:r>
            <a:r>
              <a:rPr lang="en-US" sz="2600" i="1" dirty="0" err="1"/>
              <a:t>Bagi</a:t>
            </a:r>
            <a:r>
              <a:rPr lang="en-US" sz="2600" i="1" dirty="0"/>
              <a:t> </a:t>
            </a:r>
            <a:r>
              <a:rPr lang="en-US" sz="2600" i="1" dirty="0" err="1"/>
              <a:t>laba</a:t>
            </a:r>
            <a:r>
              <a:rPr lang="en-US" sz="2600" i="1" dirty="0"/>
              <a:t> </a:t>
            </a:r>
            <a:r>
              <a:rPr lang="en-US" sz="2600" i="1" dirty="0" err="1"/>
              <a:t>dihitung</a:t>
            </a:r>
            <a:r>
              <a:rPr lang="en-US" sz="2600" i="1" dirty="0"/>
              <a:t> </a:t>
            </a:r>
            <a:r>
              <a:rPr lang="en-US" sz="2600" i="1" dirty="0" err="1"/>
              <a:t>dari</a:t>
            </a:r>
            <a:r>
              <a:rPr lang="en-US" sz="2600" i="1" dirty="0"/>
              <a:t> </a:t>
            </a:r>
            <a:r>
              <a:rPr lang="en-US" sz="2600" i="1" dirty="0" err="1"/>
              <a:t>pendapatan</a:t>
            </a:r>
            <a:r>
              <a:rPr lang="en-US" sz="2600" i="1" dirty="0"/>
              <a:t> </a:t>
            </a:r>
            <a:r>
              <a:rPr lang="en-US" sz="2600" i="1" dirty="0" err="1"/>
              <a:t>setelah</a:t>
            </a:r>
            <a:r>
              <a:rPr lang="en-US" sz="2600" i="1" dirty="0"/>
              <a:t> </a:t>
            </a:r>
            <a:r>
              <a:rPr lang="en-US" sz="2600" i="1" dirty="0" err="1"/>
              <a:t>dikurangi</a:t>
            </a:r>
            <a:r>
              <a:rPr lang="en-US" sz="2600" i="1" dirty="0"/>
              <a:t> </a:t>
            </a:r>
            <a:r>
              <a:rPr lang="en-US" sz="2600" i="1" dirty="0" err="1"/>
              <a:t>dengan</a:t>
            </a:r>
            <a:r>
              <a:rPr lang="en-US" sz="2600" i="1" dirty="0"/>
              <a:t> </a:t>
            </a:r>
            <a:r>
              <a:rPr lang="en-US" sz="2600" i="1" dirty="0" err="1"/>
              <a:t>harga</a:t>
            </a:r>
            <a:r>
              <a:rPr lang="en-US" sz="2600" i="1" dirty="0"/>
              <a:t> </a:t>
            </a:r>
            <a:r>
              <a:rPr lang="en-US" sz="2600" i="1" dirty="0" err="1"/>
              <a:t>pokok</a:t>
            </a:r>
            <a:r>
              <a:rPr lang="en-US" sz="2600" i="1" dirty="0"/>
              <a:t> </a:t>
            </a:r>
            <a:r>
              <a:rPr lang="en-US" sz="2600" i="1" dirty="0" err="1"/>
              <a:t>dan</a:t>
            </a:r>
            <a:r>
              <a:rPr lang="en-US" sz="2600" i="1" dirty="0"/>
              <a:t> </a:t>
            </a:r>
            <a:r>
              <a:rPr lang="en-US" sz="2600" i="1" dirty="0" err="1"/>
              <a:t>beban</a:t>
            </a:r>
            <a:r>
              <a:rPr lang="en-US" sz="2600" i="1" dirty="0"/>
              <a:t> yang </a:t>
            </a:r>
            <a:r>
              <a:rPr lang="en-US" sz="2600" i="1" dirty="0" err="1"/>
              <a:t>berkaitan</a:t>
            </a:r>
            <a:r>
              <a:rPr lang="en-US" sz="2600" i="1" dirty="0"/>
              <a:t> </a:t>
            </a:r>
            <a:r>
              <a:rPr lang="en-US" sz="2600" i="1" dirty="0" err="1"/>
              <a:t>dengan</a:t>
            </a:r>
            <a:r>
              <a:rPr lang="en-US" sz="2600" i="1" dirty="0"/>
              <a:t> </a:t>
            </a:r>
            <a:r>
              <a:rPr lang="en-US" sz="2600" i="1" dirty="0" err="1"/>
              <a:t>pengelolaan</a:t>
            </a:r>
            <a:r>
              <a:rPr lang="en-US" sz="2600" i="1" dirty="0"/>
              <a:t> </a:t>
            </a:r>
            <a:r>
              <a:rPr lang="en-US" sz="2600" i="1" dirty="0" err="1"/>
              <a:t>dana</a:t>
            </a:r>
            <a:r>
              <a:rPr lang="en-US" sz="2600" i="1" dirty="0"/>
              <a:t> </a:t>
            </a:r>
            <a:r>
              <a:rPr lang="en-US" sz="2600" i="1" dirty="0" err="1"/>
              <a:t>Mudharabah</a:t>
            </a:r>
            <a:r>
              <a:rPr lang="en-US" sz="2600" i="1" dirty="0"/>
              <a:t>. </a:t>
            </a:r>
            <a:r>
              <a:rPr lang="en-US" sz="2600" i="1" dirty="0" err="1"/>
              <a:t>Sedangkan</a:t>
            </a:r>
            <a:r>
              <a:rPr lang="en-US" sz="2600" i="1" dirty="0"/>
              <a:t> </a:t>
            </a:r>
            <a:r>
              <a:rPr lang="en-US" sz="2600" i="1" dirty="0" err="1"/>
              <a:t>bagi</a:t>
            </a:r>
            <a:r>
              <a:rPr lang="en-US" sz="2600" i="1" dirty="0"/>
              <a:t> </a:t>
            </a:r>
            <a:r>
              <a:rPr lang="en-US" sz="2600" i="1" dirty="0" err="1"/>
              <a:t>hasil</a:t>
            </a:r>
            <a:r>
              <a:rPr lang="en-US" sz="2600" i="1" dirty="0"/>
              <a:t>, </a:t>
            </a:r>
            <a:r>
              <a:rPr lang="en-US" sz="2600" i="1" dirty="0" err="1"/>
              <a:t>dihitung</a:t>
            </a:r>
            <a:r>
              <a:rPr lang="en-US" sz="2600" i="1" dirty="0"/>
              <a:t> </a:t>
            </a:r>
            <a:r>
              <a:rPr lang="en-US" sz="2600" i="1" dirty="0" err="1"/>
              <a:t>dari</a:t>
            </a:r>
            <a:r>
              <a:rPr lang="en-US" sz="2600" i="1" dirty="0"/>
              <a:t> </a:t>
            </a:r>
            <a:r>
              <a:rPr lang="en-US" sz="2600" i="1" dirty="0" err="1"/>
              <a:t>pendapatan</a:t>
            </a:r>
            <a:r>
              <a:rPr lang="en-US" sz="2600" i="1" dirty="0"/>
              <a:t> </a:t>
            </a:r>
            <a:r>
              <a:rPr lang="en-US" sz="2600" i="1" dirty="0" err="1"/>
              <a:t>pengelolaan</a:t>
            </a:r>
            <a:r>
              <a:rPr lang="en-US" sz="2600" i="1" dirty="0"/>
              <a:t> </a:t>
            </a:r>
            <a:r>
              <a:rPr lang="en-US" sz="2600" i="1" dirty="0" err="1"/>
              <a:t>Mudharabah</a:t>
            </a:r>
            <a:r>
              <a:rPr lang="en-US" sz="2600" i="1" dirty="0"/>
              <a:t> </a:t>
            </a:r>
            <a:r>
              <a:rPr lang="en-US" sz="2600" i="1" dirty="0" err="1"/>
              <a:t>dikurangi</a:t>
            </a:r>
            <a:r>
              <a:rPr lang="en-US" sz="2600" i="1" dirty="0"/>
              <a:t> </a:t>
            </a:r>
            <a:r>
              <a:rPr lang="en-US" sz="2600" i="1" dirty="0" err="1"/>
              <a:t>harga</a:t>
            </a:r>
            <a:r>
              <a:rPr lang="en-US" sz="2600" i="1" dirty="0"/>
              <a:t> </a:t>
            </a:r>
            <a:r>
              <a:rPr lang="en-US" sz="2600" i="1" dirty="0" err="1"/>
              <a:t>pokok</a:t>
            </a:r>
            <a:r>
              <a:rPr lang="en-US" sz="2600" i="1" dirty="0"/>
              <a:t>. </a:t>
            </a:r>
          </a:p>
          <a:p>
            <a:endParaRPr lang="en-US" dirty="0"/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Penjualan</a:t>
            </a:r>
            <a:r>
              <a:rPr lang="en-US" dirty="0"/>
              <a:t> 			xxx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	(xxx)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Pendapatan</a:t>
            </a:r>
            <a:r>
              <a:rPr lang="en-US" dirty="0"/>
              <a:t> 			xxx 	(</a:t>
            </a:r>
            <a:r>
              <a:rPr lang="en-US" i="1" dirty="0"/>
              <a:t>gross profit margin/net 					revenue sharing)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Beban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		(xxx)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Laba</a:t>
            </a:r>
            <a:r>
              <a:rPr lang="en-US" dirty="0"/>
              <a:t> 			xxx 	(profit sharing) 	</a:t>
            </a:r>
          </a:p>
          <a:p>
            <a:pPr algn="just">
              <a:buNone/>
            </a:pPr>
            <a:endParaRPr lang="en-US" i="1" dirty="0"/>
          </a:p>
          <a:p>
            <a:pPr algn="just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61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Ketentuan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Pembiayaan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Mudharabah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828800" y="2667000"/>
            <a:ext cx="8229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prinsipnya</a:t>
            </a:r>
            <a:r>
              <a:rPr lang="en-US" sz="2400" dirty="0"/>
              <a:t>,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dipersyaratkan</a:t>
            </a:r>
            <a:r>
              <a:rPr lang="en-US" sz="2400" i="1" dirty="0"/>
              <a:t> </a:t>
            </a:r>
            <a:r>
              <a:rPr lang="en-US" sz="2400" i="1" dirty="0" err="1"/>
              <a:t>adanya</a:t>
            </a:r>
            <a:r>
              <a:rPr lang="en-US" sz="2400" i="1" dirty="0"/>
              <a:t> </a:t>
            </a:r>
            <a:r>
              <a:rPr lang="en-US" sz="2400" i="1" dirty="0" err="1"/>
              <a:t>jaminan</a:t>
            </a:r>
            <a:r>
              <a:rPr lang="en-US" sz="2400" i="1" dirty="0"/>
              <a:t>, </a:t>
            </a:r>
            <a:r>
              <a:rPr lang="en-US" sz="2400" i="1" dirty="0" err="1"/>
              <a:t>namun</a:t>
            </a:r>
            <a:r>
              <a:rPr lang="en-US" sz="2400" i="1" dirty="0"/>
              <a:t> agar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terjadi</a:t>
            </a:r>
            <a:r>
              <a:rPr lang="en-US" sz="2400" i="1" dirty="0"/>
              <a:t> moral hazard </a:t>
            </a:r>
            <a:r>
              <a:rPr lang="en-US" sz="2400" i="1" dirty="0" err="1"/>
              <a:t>berupa</a:t>
            </a:r>
            <a:r>
              <a:rPr lang="en-US" sz="2400" i="1" dirty="0"/>
              <a:t> </a:t>
            </a:r>
            <a:r>
              <a:rPr lang="en-US" sz="2400" i="1" dirty="0" err="1"/>
              <a:t>penyimpangan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, 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meminta</a:t>
            </a:r>
            <a:r>
              <a:rPr lang="en-US" sz="2400" i="1" dirty="0"/>
              <a:t> </a:t>
            </a:r>
            <a:r>
              <a:rPr lang="en-US" sz="2400" i="1" dirty="0" err="1"/>
              <a:t>jaminan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</a:t>
            </a:r>
            <a:r>
              <a:rPr lang="en-US" sz="2400" i="1" dirty="0" err="1"/>
              <a:t>ketiga</a:t>
            </a:r>
            <a:r>
              <a:rPr lang="en-US" sz="2400" i="1" dirty="0"/>
              <a:t>. </a:t>
            </a:r>
            <a:r>
              <a:rPr lang="en-US" sz="2400" i="1" dirty="0" err="1"/>
              <a:t>Jaminan</a:t>
            </a:r>
            <a:r>
              <a:rPr lang="en-US" sz="2400" i="1" dirty="0"/>
              <a:t> </a:t>
            </a:r>
            <a:r>
              <a:rPr lang="en-US" sz="2400" i="1" dirty="0" err="1"/>
              <a:t>ini</a:t>
            </a:r>
            <a:r>
              <a:rPr lang="en-US" sz="2400" i="1" dirty="0"/>
              <a:t> </a:t>
            </a:r>
            <a:r>
              <a:rPr lang="en-US" sz="2400" i="1" dirty="0" err="1"/>
              <a:t>hanya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dicairkan</a:t>
            </a:r>
            <a:r>
              <a:rPr lang="en-US" sz="2400" i="1" dirty="0"/>
              <a:t> </a:t>
            </a:r>
            <a:r>
              <a:rPr lang="en-US" sz="2400" i="1" dirty="0" err="1"/>
              <a:t>apabila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terbukti</a:t>
            </a:r>
            <a:r>
              <a:rPr lang="en-US" sz="2400" i="1" dirty="0"/>
              <a:t> </a:t>
            </a:r>
            <a:r>
              <a:rPr lang="en-US" sz="2400" i="1" dirty="0" err="1"/>
              <a:t>melakukan</a:t>
            </a:r>
            <a:r>
              <a:rPr lang="en-US" sz="2400" i="1" dirty="0"/>
              <a:t> </a:t>
            </a:r>
            <a:r>
              <a:rPr lang="en-US" sz="2400" i="1" dirty="0" err="1"/>
              <a:t>pelanggaran</a:t>
            </a:r>
            <a:r>
              <a:rPr lang="en-US" sz="2400" i="1" dirty="0"/>
              <a:t> </a:t>
            </a:r>
            <a:r>
              <a:rPr lang="en-US" sz="2400" i="1" dirty="0" err="1"/>
              <a:t>terhadap</a:t>
            </a:r>
            <a:r>
              <a:rPr lang="en-US" sz="2400" i="1" dirty="0"/>
              <a:t> </a:t>
            </a:r>
            <a:r>
              <a:rPr lang="en-US" sz="2400" i="1" dirty="0" err="1"/>
              <a:t>hal-hal</a:t>
            </a:r>
            <a:r>
              <a:rPr lang="en-US" sz="2400" i="1" dirty="0"/>
              <a:t> yang </a:t>
            </a:r>
            <a:r>
              <a:rPr lang="en-US" sz="2400" i="1" dirty="0" err="1"/>
              <a:t>telah</a:t>
            </a:r>
            <a:r>
              <a:rPr lang="en-US" sz="2400" i="1" dirty="0"/>
              <a:t> </a:t>
            </a:r>
            <a:r>
              <a:rPr lang="en-US" sz="2400" i="1" dirty="0" err="1"/>
              <a:t>disepakati</a:t>
            </a:r>
            <a:r>
              <a:rPr lang="en-US" sz="2400" i="1" dirty="0"/>
              <a:t> </a:t>
            </a:r>
            <a:r>
              <a:rPr lang="en-US" sz="2400" i="1" dirty="0" err="1"/>
              <a:t>bersama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. </a:t>
            </a:r>
          </a:p>
          <a:p>
            <a:pPr algn="just">
              <a:buNone/>
            </a:pPr>
            <a:endParaRPr lang="en-US" i="1" dirty="0"/>
          </a:p>
          <a:p>
            <a:pPr algn="just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08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Pengakuan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Hasil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Usaha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2133600"/>
            <a:ext cx="82296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penghasilan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praktik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diketahui</a:t>
            </a:r>
            <a:r>
              <a:rPr lang="en-US" sz="2400" i="1" dirty="0"/>
              <a:t> </a:t>
            </a:r>
            <a:r>
              <a:rPr lang="en-US" sz="2400" i="1" dirty="0" err="1"/>
              <a:t>berdasarkan</a:t>
            </a:r>
            <a:r>
              <a:rPr lang="en-US" sz="2400" i="1" dirty="0"/>
              <a:t> </a:t>
            </a:r>
            <a:r>
              <a:rPr lang="en-US" sz="2400" i="1" dirty="0" err="1"/>
              <a:t>laporan</a:t>
            </a:r>
            <a:r>
              <a:rPr lang="en-US" sz="2400" i="1" dirty="0"/>
              <a:t> </a:t>
            </a:r>
            <a:r>
              <a:rPr lang="en-US" sz="2400" i="1" dirty="0" err="1"/>
              <a:t>bagi</a:t>
            </a:r>
            <a:r>
              <a:rPr lang="en-US" sz="2400" i="1" dirty="0"/>
              <a:t> </a:t>
            </a:r>
            <a:r>
              <a:rPr lang="en-US" sz="2400" i="1" dirty="0" err="1"/>
              <a:t>hasil</a:t>
            </a:r>
            <a:r>
              <a:rPr lang="en-US" sz="2400" i="1" dirty="0"/>
              <a:t>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penghasilan</a:t>
            </a:r>
            <a:r>
              <a:rPr lang="en-US" sz="2400" i="1" dirty="0"/>
              <a:t> </a:t>
            </a:r>
            <a:r>
              <a:rPr lang="en-US" sz="2400" i="1" dirty="0" err="1"/>
              <a:t>usaha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. </a:t>
            </a:r>
            <a:r>
              <a:rPr lang="en-US" sz="2400" i="1" dirty="0" err="1"/>
              <a:t>Tidak</a:t>
            </a:r>
            <a:r>
              <a:rPr lang="en-US" sz="2400" i="1" dirty="0"/>
              <a:t> </a:t>
            </a:r>
            <a:r>
              <a:rPr lang="en-US" sz="2400" i="1" dirty="0" err="1"/>
              <a:t>diperkenankan</a:t>
            </a:r>
            <a:r>
              <a:rPr lang="en-US" sz="2400" i="1" dirty="0"/>
              <a:t> </a:t>
            </a:r>
            <a:r>
              <a:rPr lang="en-US" sz="2400" i="1" dirty="0" err="1"/>
              <a:t>mengakui</a:t>
            </a:r>
            <a:r>
              <a:rPr lang="en-US" sz="2400" i="1" dirty="0"/>
              <a:t> </a:t>
            </a:r>
            <a:r>
              <a:rPr lang="en-US" sz="2400" i="1" dirty="0" err="1"/>
              <a:t>pendapatan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proyeksi</a:t>
            </a:r>
            <a:r>
              <a:rPr lang="en-US" sz="2400" i="1" dirty="0"/>
              <a:t> </a:t>
            </a:r>
            <a:r>
              <a:rPr lang="en-US" sz="2400" i="1" dirty="0" err="1"/>
              <a:t>hasil</a:t>
            </a:r>
            <a:r>
              <a:rPr lang="en-US" sz="2400" i="1" dirty="0"/>
              <a:t> </a:t>
            </a:r>
            <a:r>
              <a:rPr lang="en-US" sz="2400" i="1" dirty="0" err="1"/>
              <a:t>usaha</a:t>
            </a:r>
            <a:r>
              <a:rPr lang="en-US" sz="2400" i="1" dirty="0"/>
              <a:t>. </a:t>
            </a:r>
          </a:p>
          <a:p>
            <a:pPr algn="just">
              <a:buNone/>
            </a:pPr>
            <a:endParaRPr lang="en-US" i="1" dirty="0"/>
          </a:p>
          <a:p>
            <a:pPr algn="just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4567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altLang="id-ID" dirty="0" smtClean="0"/>
          </a:p>
          <a:p>
            <a:pPr marL="0" indent="0">
              <a:buNone/>
            </a:pPr>
            <a:endParaRPr lang="id-ID" altLang="id-ID" dirty="0" smtClean="0"/>
          </a:p>
          <a:p>
            <a:pPr marL="0" indent="0" algn="ctr">
              <a:buNone/>
            </a:pPr>
            <a:r>
              <a:rPr lang="id-ID" altLang="id-ID" sz="4000" dirty="0" smtClean="0"/>
              <a:t>Musyarakah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8673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id-ID" dirty="0" smtClean="0"/>
              <a:t>Musyarakah</a:t>
            </a:r>
            <a:endParaRPr lang="en-US" altLang="id-ID" dirty="0"/>
          </a:p>
        </p:txBody>
      </p:sp>
      <p:sp>
        <p:nvSpPr>
          <p:cNvPr id="15363" name="Content Placeholder 6"/>
          <p:cNvSpPr>
            <a:spLocks noGrp="1"/>
          </p:cNvSpPr>
          <p:nvPr>
            <p:ph idx="1"/>
          </p:nvPr>
        </p:nvSpPr>
        <p:spPr>
          <a:xfrm>
            <a:off x="2514600" y="2228851"/>
            <a:ext cx="8001000" cy="4525963"/>
          </a:xfrm>
        </p:spPr>
        <p:txBody>
          <a:bodyPr/>
          <a:lstStyle/>
          <a:p>
            <a:pPr algn="just" eaLnBrk="1" hangingPunct="1"/>
            <a:r>
              <a:rPr lang="en-US" altLang="id-ID" sz="2400" u="sng" dirty="0" err="1"/>
              <a:t>Secara</a:t>
            </a:r>
            <a:r>
              <a:rPr lang="en-US" altLang="id-ID" sz="2400" u="sng" dirty="0"/>
              <a:t> </a:t>
            </a:r>
            <a:r>
              <a:rPr lang="en-US" altLang="id-ID" sz="2400" u="sng" dirty="0" err="1"/>
              <a:t>bahasa</a:t>
            </a:r>
            <a:r>
              <a:rPr lang="en-US" altLang="id-ID" sz="2400" dirty="0"/>
              <a:t>: </a:t>
            </a:r>
            <a:r>
              <a:rPr lang="id-ID" altLang="id-ID" sz="2400" dirty="0"/>
              <a:t>syirkah </a:t>
            </a:r>
            <a:r>
              <a:rPr lang="en-US" altLang="id-ID" sz="2400" dirty="0">
                <a:sym typeface="Wingdings" panose="05000000000000000000" pitchFamily="2" charset="2"/>
              </a:rPr>
              <a:t></a:t>
            </a:r>
            <a:r>
              <a:rPr lang="id-ID" altLang="id-ID" sz="2400" dirty="0"/>
              <a:t>“</a:t>
            </a:r>
            <a:r>
              <a:rPr lang="ar-SA" altLang="id-ID" sz="2400" dirty="0"/>
              <a:t>شرك</a:t>
            </a:r>
            <a:r>
              <a:rPr lang="id-ID" altLang="id-ID" sz="2400" dirty="0"/>
              <a:t>” </a:t>
            </a:r>
            <a:endParaRPr lang="en-US" altLang="id-ID" sz="2400" dirty="0"/>
          </a:p>
          <a:p>
            <a:pPr algn="just" eaLnBrk="1" hangingPunct="1">
              <a:buFontTx/>
              <a:buNone/>
            </a:pPr>
            <a:r>
              <a:rPr lang="en-US" altLang="id-ID" sz="2400" dirty="0">
                <a:sym typeface="Wingdings" panose="05000000000000000000" pitchFamily="2" charset="2"/>
              </a:rPr>
              <a:t>	</a:t>
            </a:r>
            <a:r>
              <a:rPr lang="en-US" altLang="id-ID" sz="2400" dirty="0" err="1">
                <a:sym typeface="Wingdings" panose="05000000000000000000" pitchFamily="2" charset="2"/>
              </a:rPr>
              <a:t>Berarti</a:t>
            </a:r>
            <a:r>
              <a:rPr lang="en-US" altLang="id-ID" sz="2400" dirty="0">
                <a:sym typeface="Wingdings" panose="05000000000000000000" pitchFamily="2" charset="2"/>
              </a:rPr>
              <a:t>: </a:t>
            </a:r>
            <a:r>
              <a:rPr lang="id-ID" altLang="id-ID" sz="2400" dirty="0"/>
              <a:t>serikat</a:t>
            </a:r>
            <a:r>
              <a:rPr lang="en-US" altLang="id-ID" sz="2400" dirty="0"/>
              <a:t>/</a:t>
            </a:r>
            <a:r>
              <a:rPr lang="id-ID" altLang="id-ID" sz="2400" i="1" dirty="0"/>
              <a:t>partnership</a:t>
            </a:r>
            <a:endParaRPr lang="en-US" altLang="id-ID" sz="2400" i="1" dirty="0"/>
          </a:p>
          <a:p>
            <a:pPr algn="just" eaLnBrk="1" hangingPunct="1"/>
            <a:endParaRPr lang="en-US" altLang="id-ID" dirty="0"/>
          </a:p>
          <a:p>
            <a:pPr algn="just" eaLnBrk="1" hangingPunct="1"/>
            <a:r>
              <a:rPr lang="en-US" altLang="id-ID" sz="2400" u="sng" dirty="0" err="1"/>
              <a:t>Secara</a:t>
            </a:r>
            <a:r>
              <a:rPr lang="en-US" altLang="id-ID" sz="2400" u="sng" dirty="0"/>
              <a:t> </a:t>
            </a:r>
            <a:r>
              <a:rPr lang="en-US" altLang="id-ID" sz="2400" u="sng" dirty="0" err="1"/>
              <a:t>istilah</a:t>
            </a:r>
            <a:endParaRPr lang="en-US" altLang="id-ID" sz="2400" u="sng" dirty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id-ID" dirty="0"/>
              <a:t>	</a:t>
            </a:r>
            <a:r>
              <a:rPr lang="id-ID" altLang="id-ID" sz="2400" dirty="0"/>
              <a:t>Akad kerjasama antara dua pihak atau lebih untuk suatu usaha tertentu,</a:t>
            </a:r>
            <a:r>
              <a:rPr lang="en-US" altLang="id-ID" sz="2400" dirty="0"/>
              <a:t> </a:t>
            </a:r>
            <a:r>
              <a:rPr lang="id-ID" altLang="id-ID" sz="2400" dirty="0"/>
              <a:t>dimana masing-masing pihak memberi kontribusi dana</a:t>
            </a:r>
            <a:r>
              <a:rPr lang="en-US" altLang="id-ID" sz="2400" dirty="0"/>
              <a:t> </a:t>
            </a:r>
            <a:r>
              <a:rPr lang="en-US" altLang="id-ID" sz="2400" b="1" u="sng" dirty="0" err="1">
                <a:solidFill>
                  <a:schemeClr val="hlink"/>
                </a:solidFill>
              </a:rPr>
              <a:t>dan</a:t>
            </a:r>
            <a:r>
              <a:rPr lang="en-US" altLang="id-ID" sz="2400" b="1" u="sng" dirty="0">
                <a:solidFill>
                  <a:schemeClr val="hlink"/>
                </a:solidFill>
              </a:rPr>
              <a:t> </a:t>
            </a:r>
            <a:r>
              <a:rPr lang="en-US" altLang="id-ID" sz="2400" b="1" u="sng" dirty="0" err="1">
                <a:solidFill>
                  <a:schemeClr val="hlink"/>
                </a:solidFill>
              </a:rPr>
              <a:t>kerja</a:t>
            </a:r>
            <a:r>
              <a:rPr lang="id-ID" altLang="id-ID" sz="2400" b="1" u="sng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ketentuan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bahwa</a:t>
            </a:r>
            <a:r>
              <a:rPr lang="id-ID" altLang="id-ID" sz="2400" dirty="0"/>
              <a:t> keuntungan dibagi </a:t>
            </a:r>
            <a:r>
              <a:rPr lang="en-US" altLang="id-ID" sz="2400" dirty="0" err="1"/>
              <a:t>berdasarkan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</a:t>
            </a:r>
            <a:r>
              <a:rPr lang="id-ID" altLang="id-ID" sz="2400" dirty="0"/>
              <a:t>sepakat</a:t>
            </a:r>
            <a:r>
              <a:rPr lang="en-US" altLang="id-ID" sz="2400" dirty="0"/>
              <a:t>an</a:t>
            </a:r>
            <a:r>
              <a:rPr lang="id-ID" altLang="id-ID" sz="2400" dirty="0"/>
              <a:t> </a:t>
            </a:r>
            <a:r>
              <a:rPr lang="en-US" altLang="id-ID" sz="2400" dirty="0" err="1"/>
              <a:t>sedangkan</a:t>
            </a:r>
            <a:r>
              <a:rPr lang="en-US" altLang="id-ID" sz="2400" dirty="0"/>
              <a:t> </a:t>
            </a:r>
            <a:r>
              <a:rPr lang="id-ID" altLang="id-ID" sz="2400" dirty="0"/>
              <a:t>kerugian </a:t>
            </a:r>
            <a:r>
              <a:rPr lang="en-US" altLang="id-ID" sz="2400" dirty="0" err="1"/>
              <a:t>berdasarkan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porsi</a:t>
            </a:r>
            <a:r>
              <a:rPr lang="en-US" altLang="id-ID" sz="2400" dirty="0"/>
              <a:t> </a:t>
            </a:r>
            <a:r>
              <a:rPr lang="id-ID" altLang="id-ID" sz="2400" dirty="0"/>
              <a:t> kontribusi dana</a:t>
            </a:r>
            <a:r>
              <a:rPr lang="en-US" altLang="id-ID" sz="2400" dirty="0"/>
              <a:t>.</a:t>
            </a:r>
            <a:endParaRPr lang="id-ID" altLang="id-ID" sz="2400" dirty="0"/>
          </a:p>
          <a:p>
            <a:pPr algn="just" eaLnBrk="1" hangingPunct="1">
              <a:buFontTx/>
              <a:buNone/>
            </a:pPr>
            <a:endParaRPr lang="en-US" altLang="id-ID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41B72E-05F7-4538-A9FD-597120FCB60F}" type="slidenum">
              <a:rPr lang="en-US" altLang="id-ID">
                <a:latin typeface="Arial Rounded MT Bold" panose="020F0704030504030204" pitchFamily="34" charset="0"/>
              </a:rPr>
              <a:pPr/>
              <a:t>16</a:t>
            </a:fld>
            <a:endParaRPr lang="en-US" altLang="id-ID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4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d-ID"/>
              <a:t>Skema Akad Musyarakah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A8C48-1A3C-4EFD-B02F-CCEEECB1D902}" type="slidenum">
              <a:rPr lang="en-US" altLang="id-ID">
                <a:latin typeface="Arial Rounded MT Bold" panose="020F0704030504030204" pitchFamily="34" charset="0"/>
              </a:rPr>
              <a:pPr/>
              <a:t>17</a:t>
            </a:fld>
            <a:endParaRPr lang="en-US" altLang="id-ID">
              <a:latin typeface="Arial Rounded MT Bold" panose="020F0704030504030204" pitchFamily="34" charset="0"/>
            </a:endParaRP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97" y="1192306"/>
            <a:ext cx="71628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581400" y="5257801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id-ID">
                <a:latin typeface="Arial Rounded MT Bold" panose="020F0704030504030204" pitchFamily="34" charset="0"/>
              </a:rPr>
              <a:t>Keuntungan dibagi berdasarkan kesepakatan, kerugian dibagi berdasarkan kontribusi modal</a:t>
            </a:r>
          </a:p>
        </p:txBody>
      </p:sp>
    </p:spTree>
    <p:extLst>
      <p:ext uri="{BB962C8B-B14F-4D97-AF65-F5344CB8AC3E}">
        <p14:creationId xmlns:p14="http://schemas.microsoft.com/office/powerpoint/2010/main" val="14485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Mitra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Musyarakah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99034" y="1853248"/>
            <a:ext cx="8229600" cy="39379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b="1" dirty="0" err="1"/>
              <a:t>Mitra</a:t>
            </a:r>
            <a:r>
              <a:rPr lang="en-US" sz="2400" b="1" dirty="0"/>
              <a:t> </a:t>
            </a:r>
            <a:r>
              <a:rPr lang="en-US" sz="2400" b="1" dirty="0" err="1"/>
              <a:t>aktif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yang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i="1" dirty="0" err="1"/>
              <a:t>Musyarakah</a:t>
            </a:r>
            <a:r>
              <a:rPr lang="en-US" sz="2400" i="1" dirty="0"/>
              <a:t>, </a:t>
            </a:r>
            <a:r>
              <a:rPr lang="en-US" sz="2400" i="1" dirty="0" err="1"/>
              <a:t>baik</a:t>
            </a:r>
            <a:r>
              <a:rPr lang="en-US" sz="2400" i="1" dirty="0"/>
              <a:t> </a:t>
            </a:r>
            <a:r>
              <a:rPr lang="en-US" sz="2400" i="1" dirty="0" err="1"/>
              <a:t>mengelola</a:t>
            </a:r>
            <a:r>
              <a:rPr lang="en-US" sz="2400" i="1" dirty="0"/>
              <a:t> </a:t>
            </a:r>
            <a:r>
              <a:rPr lang="en-US" sz="2400" i="1" dirty="0" err="1"/>
              <a:t>sendiri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menunjuk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lain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nama</a:t>
            </a:r>
            <a:r>
              <a:rPr lang="en-US" sz="2400" i="1" dirty="0"/>
              <a:t> </a:t>
            </a:r>
            <a:r>
              <a:rPr lang="en-US" sz="2400" i="1" dirty="0" err="1"/>
              <a:t>mitra</a:t>
            </a:r>
            <a:r>
              <a:rPr lang="en-US" sz="2400" i="1" dirty="0"/>
              <a:t> </a:t>
            </a:r>
            <a:r>
              <a:rPr lang="en-US" sz="2400" i="1" dirty="0" err="1"/>
              <a:t>tersebut</a:t>
            </a:r>
            <a:r>
              <a:rPr lang="en-US" sz="2400" i="1" dirty="0"/>
              <a:t>. </a:t>
            </a:r>
            <a:endParaRPr lang="en-US" sz="2400" i="1" dirty="0" smtClean="0"/>
          </a:p>
          <a:p>
            <a:pPr marL="0" indent="0" algn="just">
              <a:buNone/>
            </a:pPr>
            <a:endParaRPr lang="en-US" sz="2400" i="1" dirty="0"/>
          </a:p>
          <a:p>
            <a:pPr algn="just"/>
            <a:r>
              <a:rPr lang="en-US" sz="2400" b="1" dirty="0" err="1"/>
              <a:t>Mitra</a:t>
            </a:r>
            <a:r>
              <a:rPr lang="en-US" sz="2400" b="1" dirty="0"/>
              <a:t> </a:t>
            </a:r>
            <a:r>
              <a:rPr lang="en-US" sz="2400" b="1" dirty="0" err="1"/>
              <a:t>pasif</a:t>
            </a:r>
            <a:r>
              <a:rPr lang="en-US" sz="2400" b="1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ikut</a:t>
            </a:r>
            <a:r>
              <a:rPr lang="en-US" sz="2400" dirty="0"/>
              <a:t>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i="1" dirty="0" err="1"/>
              <a:t>Musyarakah</a:t>
            </a:r>
            <a:r>
              <a:rPr lang="en-US" sz="2400" i="1" dirty="0"/>
              <a:t>. </a:t>
            </a:r>
          </a:p>
          <a:p>
            <a:pPr>
              <a:buNone/>
            </a:pPr>
            <a:endParaRPr lang="nn-NO" i="1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9910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103312" y="1600200"/>
            <a:ext cx="8946541" cy="4648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kesepakatan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non-</a:t>
            </a:r>
            <a:r>
              <a:rPr lang="en-US" dirty="0" err="1"/>
              <a:t>kas</a:t>
            </a:r>
            <a:r>
              <a:rPr lang="en-US" dirty="0"/>
              <a:t> yang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. </a:t>
            </a:r>
          </a:p>
          <a:p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permanen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. </a:t>
            </a:r>
          </a:p>
          <a:p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(</a:t>
            </a:r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muttanaqisah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Musyarakah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akad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3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id-ID" dirty="0"/>
              <a:t>Jenis </a:t>
            </a:r>
            <a:r>
              <a:rPr lang="en-US" dirty="0" err="1" smtClean="0"/>
              <a:t>Pembiayaan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27536"/>
              </p:ext>
            </p:extLst>
          </p:nvPr>
        </p:nvGraphicFramePr>
        <p:xfrm>
          <a:off x="1981200" y="1447801"/>
          <a:ext cx="8229600" cy="4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260196-18BD-458A-8D07-ABF393A1C8C8}" type="slidenum">
              <a:rPr lang="en-US" smtClean="0">
                <a:latin typeface="Arial Rounded MT Bold" pitchFamily="34" charset="0"/>
              </a:rPr>
              <a:pPr/>
              <a:t>2</a:t>
            </a:fld>
            <a:endParaRPr lang="en-US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6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Peran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Bank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dalam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Musyarakah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853248"/>
            <a:ext cx="8229600" cy="4395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/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permanen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menurun</a:t>
            </a:r>
            <a:r>
              <a:rPr lang="en-US" sz="2400" dirty="0"/>
              <a:t> (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muttanaqisah</a:t>
            </a:r>
            <a:r>
              <a:rPr lang="en-US" sz="2400" dirty="0"/>
              <a:t>). 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Bank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pasif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pembahasan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Bank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pasif</a:t>
            </a:r>
            <a:r>
              <a:rPr lang="en-US" sz="2400" dirty="0"/>
              <a:t>. 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umumnya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Bank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kas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bertahap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646111" y="201712"/>
            <a:ext cx="9404723" cy="14005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Pendapatan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Pengakuan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Hasil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Usaha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771650"/>
            <a:ext cx="822960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/>
              <a:t>Keuntungan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nisbah</a:t>
            </a:r>
            <a:r>
              <a:rPr lang="en-US" sz="2400" dirty="0"/>
              <a:t> yang </a:t>
            </a:r>
            <a:r>
              <a:rPr lang="en-US" sz="2400" dirty="0" err="1"/>
              <a:t>disepakati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dibagi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proporsional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modal yang </a:t>
            </a:r>
            <a:r>
              <a:rPr lang="en-US" sz="2400" dirty="0" err="1"/>
              <a:t>disetor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 err="1"/>
              <a:t>Pengakuan</a:t>
            </a:r>
            <a:r>
              <a:rPr lang="en-US" sz="2400" dirty="0"/>
              <a:t> </a:t>
            </a:r>
            <a:r>
              <a:rPr lang="en-US" sz="2400" dirty="0" err="1"/>
              <a:t>penghasilan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praktik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penghasilan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aktif</a:t>
            </a:r>
            <a:r>
              <a:rPr lang="en-US" sz="2400" dirty="0"/>
              <a:t>.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diperkenankan</a:t>
            </a:r>
            <a:r>
              <a:rPr lang="en-US" sz="2400" dirty="0"/>
              <a:t> </a:t>
            </a:r>
            <a:r>
              <a:rPr lang="en-US" sz="2400" dirty="0" err="1"/>
              <a:t>mengakui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proyeksi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1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Pembiayaan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Musyarakah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853248"/>
            <a:ext cx="8229600" cy="44713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menjamin</a:t>
            </a:r>
            <a:r>
              <a:rPr lang="en-US" sz="2400" dirty="0"/>
              <a:t> modal </a:t>
            </a:r>
            <a:r>
              <a:rPr lang="en-US" sz="2400" dirty="0" err="1"/>
              <a:t>mitra</a:t>
            </a:r>
            <a:r>
              <a:rPr lang="en-US" sz="2400" dirty="0"/>
              <a:t> lain,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kelalaian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yang </a:t>
            </a:r>
            <a:r>
              <a:rPr lang="en-US" sz="2400" dirty="0" err="1"/>
              <a:t>disengaja</a:t>
            </a:r>
            <a:r>
              <a:rPr lang="en-US" sz="2400" dirty="0"/>
              <a:t>. </a:t>
            </a:r>
          </a:p>
          <a:p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 </a:t>
            </a:r>
            <a:r>
              <a:rPr lang="en-US" sz="2400" dirty="0" err="1"/>
              <a:t>muttanaqisah</a:t>
            </a:r>
            <a:r>
              <a:rPr lang="en-US" sz="2400" dirty="0"/>
              <a:t>,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menyewa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(underlying) </a:t>
            </a:r>
            <a:r>
              <a:rPr lang="en-US" sz="2400" dirty="0" err="1"/>
              <a:t>pembiayaan</a:t>
            </a:r>
            <a:r>
              <a:rPr lang="en-US" sz="2400" dirty="0"/>
              <a:t> </a:t>
            </a:r>
            <a:r>
              <a:rPr lang="en-US" sz="2400" dirty="0" err="1"/>
              <a:t>Musyarakah</a:t>
            </a:r>
            <a:r>
              <a:rPr lang="en-US" sz="2400" dirty="0"/>
              <a:t>.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dibagihasilkan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nisbah</a:t>
            </a:r>
            <a:r>
              <a:rPr lang="en-US" sz="2400" dirty="0"/>
              <a:t> yang </a:t>
            </a:r>
            <a:r>
              <a:rPr lang="en-US" sz="2400" dirty="0" err="1"/>
              <a:t>disepakati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785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400" dirty="0" err="1"/>
              <a:t>Kelalaian</a:t>
            </a:r>
            <a:r>
              <a:rPr lang="fi-FI" sz="2400" dirty="0"/>
              <a:t> </a:t>
            </a:r>
            <a:r>
              <a:rPr lang="fi-FI" sz="2400" dirty="0" err="1"/>
              <a:t>atau</a:t>
            </a:r>
            <a:r>
              <a:rPr lang="fi-FI" sz="2400" dirty="0"/>
              <a:t> </a:t>
            </a:r>
            <a:r>
              <a:rPr lang="fi-FI" sz="2400" dirty="0" err="1"/>
              <a:t>kesalahan</a:t>
            </a:r>
            <a:r>
              <a:rPr lang="fi-FI" sz="2400" dirty="0"/>
              <a:t> </a:t>
            </a:r>
            <a:r>
              <a:rPr lang="fi-FI" sz="2400" dirty="0" err="1"/>
              <a:t>pengelola</a:t>
            </a:r>
            <a:r>
              <a:rPr lang="fi-FI" sz="2400" dirty="0"/>
              <a:t> </a:t>
            </a:r>
            <a:r>
              <a:rPr lang="fi-FI" sz="2400" dirty="0" err="1"/>
              <a:t>dana</a:t>
            </a:r>
            <a:r>
              <a:rPr lang="fi-FI" sz="2400" dirty="0"/>
              <a:t> </a:t>
            </a:r>
            <a:r>
              <a:rPr lang="fi-FI" sz="2400" dirty="0" err="1"/>
              <a:t>antara</a:t>
            </a:r>
            <a:r>
              <a:rPr lang="fi-FI" sz="2400" dirty="0"/>
              <a:t> lain </a:t>
            </a:r>
            <a:r>
              <a:rPr lang="fi-FI" sz="2400" dirty="0" err="1"/>
              <a:t>ditunjukkan</a:t>
            </a:r>
            <a:r>
              <a:rPr lang="fi-FI" sz="2400" dirty="0"/>
              <a:t> </a:t>
            </a:r>
            <a:r>
              <a:rPr lang="fi-FI" sz="2400" dirty="0" err="1"/>
              <a:t>oleh</a:t>
            </a:r>
            <a:r>
              <a:rPr lang="fi-FI" sz="2400" dirty="0"/>
              <a:t>: </a:t>
            </a:r>
          </a:p>
          <a:p>
            <a:pPr lvl="1"/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dipenuhinya</a:t>
            </a:r>
            <a:r>
              <a:rPr lang="en-US" sz="2400" dirty="0"/>
              <a:t> </a:t>
            </a:r>
            <a:r>
              <a:rPr lang="en-US" sz="2400" dirty="0" err="1"/>
              <a:t>persyaratan</a:t>
            </a:r>
            <a:r>
              <a:rPr lang="en-US" sz="2400" dirty="0"/>
              <a:t> yang </a:t>
            </a:r>
            <a:r>
              <a:rPr lang="en-US" sz="2400" dirty="0" err="1"/>
              <a:t>ditentukan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di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kemampuan</a:t>
            </a:r>
            <a:r>
              <a:rPr lang="en-US" sz="2400" dirty="0"/>
              <a:t> (force </a:t>
            </a:r>
            <a:r>
              <a:rPr lang="en-US" sz="2400" dirty="0" err="1"/>
              <a:t>majeur</a:t>
            </a:r>
            <a:r>
              <a:rPr lang="en-US" sz="2400" dirty="0"/>
              <a:t>) yang </a:t>
            </a:r>
            <a:r>
              <a:rPr lang="en-US" sz="2400" dirty="0" err="1"/>
              <a:t>lazim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/</a:t>
            </a:r>
            <a:r>
              <a:rPr lang="en-US" sz="2400" dirty="0" err="1"/>
              <a:t>atau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ditentukan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putusan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badan</a:t>
            </a:r>
            <a:r>
              <a:rPr lang="en-US" sz="2400" dirty="0"/>
              <a:t> </a:t>
            </a:r>
            <a:r>
              <a:rPr lang="en-US" sz="2400" dirty="0" err="1"/>
              <a:t>arbitrase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pengadilan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Pembiayaan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Musyarakah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err="1" smtClean="0"/>
              <a:t>Mudharabah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247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Mudharabah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1828800" y="1600201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sz="2400" u="sng" dirty="0" err="1"/>
              <a:t>Secara</a:t>
            </a:r>
            <a:r>
              <a:rPr lang="en-US" sz="2400" u="sng" dirty="0"/>
              <a:t> </a:t>
            </a:r>
            <a:r>
              <a:rPr lang="en-US" sz="2400" u="sng" dirty="0" err="1"/>
              <a:t>bahasa</a:t>
            </a:r>
            <a:r>
              <a:rPr lang="en-US" sz="2400" dirty="0"/>
              <a:t>: </a:t>
            </a:r>
          </a:p>
          <a:p>
            <a:pPr>
              <a:buFontTx/>
              <a:buNone/>
            </a:pPr>
            <a:r>
              <a:rPr lang="en-US" sz="2400" i="1" dirty="0"/>
              <a:t>	</a:t>
            </a:r>
            <a:r>
              <a:rPr lang="en-US" sz="2400" i="1" dirty="0" err="1"/>
              <a:t>dharaba</a:t>
            </a:r>
            <a:r>
              <a:rPr lang="en-US" sz="2400" dirty="0"/>
              <a:t> yang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bepergian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berusaha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u="sng" dirty="0" err="1"/>
              <a:t>Secara</a:t>
            </a:r>
            <a:r>
              <a:rPr lang="en-US" sz="2400" u="sng" dirty="0"/>
              <a:t> </a:t>
            </a:r>
            <a:r>
              <a:rPr lang="en-US" sz="2400" u="sng" dirty="0" err="1"/>
              <a:t>istilah</a:t>
            </a:r>
            <a:endParaRPr lang="en-US" sz="2400" u="sng" dirty="0"/>
          </a:p>
          <a:p>
            <a:pPr algn="just">
              <a:lnSpc>
                <a:spcPct val="90000"/>
              </a:lnSpc>
              <a:buSzPct val="110000"/>
              <a:buFontTx/>
              <a:buNone/>
            </a:pPr>
            <a:r>
              <a:rPr lang="en-US" sz="2400" dirty="0"/>
              <a:t>	A</a:t>
            </a:r>
            <a:r>
              <a:rPr lang="id-ID" sz="2400" dirty="0"/>
              <a:t>kad kerjasama usaha antara pemilik dana </a:t>
            </a:r>
            <a:r>
              <a:rPr lang="en-US" sz="2400" dirty="0"/>
              <a:t>(</a:t>
            </a:r>
            <a:r>
              <a:rPr lang="en-US" sz="2400" i="1" dirty="0" err="1"/>
              <a:t>shahibul</a:t>
            </a:r>
            <a:r>
              <a:rPr lang="en-US" sz="2400" i="1" dirty="0"/>
              <a:t> </a:t>
            </a:r>
            <a:r>
              <a:rPr lang="en-US" sz="2400" i="1" dirty="0" err="1"/>
              <a:t>maal</a:t>
            </a:r>
            <a:r>
              <a:rPr lang="en-US" sz="2400" dirty="0"/>
              <a:t>) </a:t>
            </a:r>
            <a:r>
              <a:rPr lang="id-ID" sz="2400" dirty="0"/>
              <a:t>dan pengelola dana</a:t>
            </a:r>
            <a:r>
              <a:rPr lang="en-US" sz="2400" dirty="0"/>
              <a:t> (</a:t>
            </a:r>
            <a:r>
              <a:rPr lang="en-US" sz="2400" i="1" dirty="0" err="1"/>
              <a:t>mudharib</a:t>
            </a:r>
            <a:r>
              <a:rPr lang="en-US" sz="2400" dirty="0"/>
              <a:t>) </a:t>
            </a:r>
            <a:r>
              <a:rPr lang="id-ID" sz="2400" dirty="0"/>
              <a:t>untuk melakukan kegiatan usaha, </a:t>
            </a:r>
            <a:endParaRPr lang="en-US" sz="2400" dirty="0"/>
          </a:p>
          <a:p>
            <a:pPr algn="just">
              <a:lnSpc>
                <a:spcPct val="90000"/>
              </a:lnSpc>
              <a:buSzPct val="110000"/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id-ID" sz="2400" dirty="0"/>
              <a:t>laba dibagi atas dasar nisbah bagi hasil menurut kesepakatan kedua belah pihak; </a:t>
            </a:r>
            <a:endParaRPr lang="en-US" sz="2400" dirty="0"/>
          </a:p>
          <a:p>
            <a:pPr algn="just">
              <a:lnSpc>
                <a:spcPct val="90000"/>
              </a:lnSpc>
              <a:buSzPct val="110000"/>
              <a:buFontTx/>
              <a:buNone/>
            </a:pPr>
            <a:r>
              <a:rPr lang="en-US" sz="2400" dirty="0"/>
              <a:t>	</a:t>
            </a:r>
            <a:r>
              <a:rPr lang="id-ID" sz="2400" dirty="0"/>
              <a:t>sedangkan bila terjadi kerugian akan ditanggung oleh pemilik dana kecuali disebabkan oleh </a:t>
            </a:r>
            <a:r>
              <a:rPr lang="en-US" sz="2400" dirty="0" err="1"/>
              <a:t>kelalaian</a:t>
            </a:r>
            <a:r>
              <a:rPr lang="en-US" sz="2400" dirty="0"/>
              <a:t> </a:t>
            </a:r>
            <a:r>
              <a:rPr lang="id-ID" sz="2400" dirty="0"/>
              <a:t>pengelola dana 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1C3FAA-1F47-41FE-8ABD-1F180E692FE1}" type="slidenum">
              <a:rPr lang="en-US" smtClean="0">
                <a:latin typeface="Arial Rounded MT Bold" pitchFamily="34" charset="0"/>
              </a:rPr>
              <a:pPr/>
              <a:t>4</a:t>
            </a:fld>
            <a:endParaRPr lang="en-US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50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Akad Mudharabah Dasar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6EB6BB-BD9B-448E-A018-26A44DEBCA98}" type="slidenum">
              <a:rPr lang="en-US" smtClean="0">
                <a:latin typeface="Arial Rounded MT Bold" pitchFamily="34" charset="0"/>
              </a:rPr>
              <a:pPr/>
              <a:t>5</a:t>
            </a:fld>
            <a:endParaRPr lang="en-US">
              <a:latin typeface="Arial Rounded MT Bold" pitchFamily="34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4821" name="Object 1"/>
          <p:cNvPicPr>
            <a:picLocks noChangeArrowheads="1"/>
          </p:cNvPicPr>
          <p:nvPr/>
        </p:nvPicPr>
        <p:blipFill>
          <a:blip r:embed="rId2"/>
          <a:srcRect l="-650" t="-748" r="-4306" b="-728"/>
          <a:stretch>
            <a:fillRect/>
          </a:stretch>
        </p:blipFill>
        <p:spPr bwMode="auto">
          <a:xfrm>
            <a:off x="1981200" y="14478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30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Mudharabah</a:t>
            </a: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1C3FAA-1F47-41FE-8ABD-1F180E692FE1}" type="slidenum">
              <a:rPr lang="en-US" smtClean="0">
                <a:latin typeface="Arial Rounded MT Bold" pitchFamily="34" charset="0"/>
              </a:rPr>
              <a:pPr/>
              <a:t>6</a:t>
            </a:fld>
            <a:endParaRPr lang="en-US">
              <a:latin typeface="Arial Rounded MT Bold" pitchFamily="34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00201"/>
            <a:ext cx="71628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8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Mudharabah</a:t>
            </a:r>
            <a:r>
              <a:rPr lang="id-ID" dirty="0"/>
              <a:t> pada Bank</a:t>
            </a: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1C3FAA-1F47-41FE-8ABD-1F180E692FE1}" type="slidenum">
              <a:rPr lang="en-US" smtClean="0">
                <a:latin typeface="Arial Rounded MT Bold" pitchFamily="34" charset="0"/>
              </a:rPr>
              <a:pPr/>
              <a:t>7</a:t>
            </a:fld>
            <a:endParaRPr lang="en-US">
              <a:latin typeface="Arial Rounded MT Bold" pitchFamily="34" charset="0"/>
            </a:endParaRPr>
          </a:p>
        </p:txBody>
      </p:sp>
      <p:pic>
        <p:nvPicPr>
          <p:cNvPr id="5" name="Picture 3" descr="C:\Documents and Settings\xp\Desktop\Picture1 cop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524000"/>
            <a:ext cx="7772400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7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kerjasama</a:t>
            </a:r>
            <a:r>
              <a:rPr lang="en-US" sz="2400" i="1" dirty="0"/>
              <a:t> </a:t>
            </a:r>
            <a:r>
              <a:rPr lang="en-US" sz="2400" i="1" dirty="0" err="1"/>
              <a:t>usaha</a:t>
            </a:r>
            <a:r>
              <a:rPr lang="en-US" sz="2400" i="1" dirty="0"/>
              <a:t> </a:t>
            </a:r>
            <a:r>
              <a:rPr lang="en-US" sz="2400" i="1" dirty="0" err="1"/>
              <a:t>antara</a:t>
            </a:r>
            <a:r>
              <a:rPr lang="en-US" sz="2400" i="1" dirty="0"/>
              <a:t> </a:t>
            </a:r>
            <a:r>
              <a:rPr lang="en-US" sz="2400" i="1" dirty="0" err="1"/>
              <a:t>dua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</a:t>
            </a:r>
            <a:r>
              <a:rPr lang="en-US" sz="2400" i="1" dirty="0" err="1"/>
              <a:t>pertama</a:t>
            </a:r>
            <a:r>
              <a:rPr lang="en-US" sz="2400" i="1" dirty="0"/>
              <a:t> (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) </a:t>
            </a:r>
            <a:r>
              <a:rPr lang="en-US" sz="2400" i="1" dirty="0" err="1"/>
              <a:t>menyediakan</a:t>
            </a:r>
            <a:r>
              <a:rPr lang="en-US" sz="2400" i="1" dirty="0"/>
              <a:t> </a:t>
            </a:r>
            <a:r>
              <a:rPr lang="en-US" sz="2400" i="1" dirty="0" err="1"/>
              <a:t>seluruh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, </a:t>
            </a:r>
            <a:r>
              <a:rPr lang="en-US" sz="2400" i="1" dirty="0" err="1"/>
              <a:t>sedangkan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</a:t>
            </a:r>
            <a:r>
              <a:rPr lang="en-US" sz="2400" i="1" dirty="0" err="1"/>
              <a:t>kedua</a:t>
            </a:r>
            <a:r>
              <a:rPr lang="en-US" sz="2400" i="1" dirty="0"/>
              <a:t> (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) </a:t>
            </a:r>
            <a:r>
              <a:rPr lang="en-US" sz="2400" i="1" dirty="0" err="1"/>
              <a:t>bertindak</a:t>
            </a:r>
            <a:r>
              <a:rPr lang="en-US" sz="2400" i="1" dirty="0"/>
              <a:t> </a:t>
            </a:r>
            <a:r>
              <a:rPr lang="en-US" sz="2400" i="1" dirty="0" err="1"/>
              <a:t>selaku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,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keuntungan</a:t>
            </a:r>
            <a:r>
              <a:rPr lang="en-US" sz="2400" i="1" dirty="0"/>
              <a:t> </a:t>
            </a:r>
            <a:r>
              <a:rPr lang="en-US" sz="2400" i="1" dirty="0" err="1"/>
              <a:t>dibagi</a:t>
            </a:r>
            <a:r>
              <a:rPr lang="en-US" sz="2400" i="1" dirty="0"/>
              <a:t> </a:t>
            </a:r>
            <a:r>
              <a:rPr lang="en-US" sz="2400" i="1" dirty="0" err="1"/>
              <a:t>di</a:t>
            </a:r>
            <a:r>
              <a:rPr lang="en-US" sz="2400" i="1" dirty="0"/>
              <a:t> </a:t>
            </a:r>
            <a:r>
              <a:rPr lang="en-US" sz="2400" i="1" dirty="0" err="1"/>
              <a:t>antara</a:t>
            </a:r>
            <a:r>
              <a:rPr lang="en-US" sz="2400" i="1" dirty="0"/>
              <a:t> </a:t>
            </a:r>
            <a:r>
              <a:rPr lang="en-US" sz="2400" i="1" dirty="0" err="1"/>
              <a:t>mereka</a:t>
            </a:r>
            <a:r>
              <a:rPr lang="en-US" sz="2400" i="1" dirty="0"/>
              <a:t> </a:t>
            </a:r>
            <a:r>
              <a:rPr lang="en-US" sz="2400" i="1" dirty="0" err="1"/>
              <a:t>sesuai</a:t>
            </a:r>
            <a:r>
              <a:rPr lang="en-US" sz="2400" i="1" dirty="0"/>
              <a:t> </a:t>
            </a:r>
            <a:r>
              <a:rPr lang="en-US" sz="2400" i="1" dirty="0" err="1"/>
              <a:t>kesepakatan</a:t>
            </a:r>
            <a:r>
              <a:rPr lang="en-US" sz="2400" i="1" dirty="0"/>
              <a:t> </a:t>
            </a:r>
            <a:r>
              <a:rPr lang="en-US" sz="2400" i="1" dirty="0" err="1"/>
              <a:t>sedangkan</a:t>
            </a:r>
            <a:r>
              <a:rPr lang="en-US" sz="2400" i="1" dirty="0"/>
              <a:t> </a:t>
            </a:r>
            <a:r>
              <a:rPr lang="en-US" sz="2400" i="1" dirty="0" err="1"/>
              <a:t>kerugian</a:t>
            </a:r>
            <a:r>
              <a:rPr lang="en-US" sz="2400" i="1" dirty="0"/>
              <a:t> </a:t>
            </a:r>
            <a:r>
              <a:rPr lang="en-US" sz="2400" i="1" dirty="0" err="1"/>
              <a:t>finansial</a:t>
            </a:r>
            <a:r>
              <a:rPr lang="en-US" sz="2400" i="1" dirty="0"/>
              <a:t> </a:t>
            </a:r>
            <a:r>
              <a:rPr lang="en-US" sz="2400" i="1" dirty="0" err="1"/>
              <a:t>hanya</a:t>
            </a:r>
            <a:r>
              <a:rPr lang="en-US" sz="2400" i="1" dirty="0"/>
              <a:t> </a:t>
            </a:r>
            <a:r>
              <a:rPr lang="en-US" sz="2400" i="1" dirty="0" err="1"/>
              <a:t>ditanggung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. </a:t>
            </a:r>
          </a:p>
          <a:p>
            <a:pPr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425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Bentuk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Pembiayaan</a:t>
            </a:r>
            <a:r>
              <a:rPr lang="en-US" alt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Mudharabah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275134" y="16764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/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muthlaqah</a:t>
            </a:r>
            <a:r>
              <a:rPr lang="en-US" sz="2400" i="1" dirty="0"/>
              <a:t>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memberikan</a:t>
            </a:r>
            <a:r>
              <a:rPr lang="en-US" sz="2400" i="1" dirty="0"/>
              <a:t> </a:t>
            </a:r>
            <a:r>
              <a:rPr lang="en-US" sz="2400" i="1" dirty="0" err="1"/>
              <a:t>kebebasan</a:t>
            </a:r>
            <a:r>
              <a:rPr lang="en-US" sz="2400" i="1" dirty="0"/>
              <a:t> </a:t>
            </a:r>
            <a:r>
              <a:rPr lang="en-US" sz="2400" i="1" dirty="0" err="1"/>
              <a:t>kepada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pengelolaan</a:t>
            </a:r>
            <a:r>
              <a:rPr lang="en-US" sz="2400" i="1" dirty="0"/>
              <a:t> </a:t>
            </a:r>
            <a:r>
              <a:rPr lang="en-US" sz="2400" i="1" dirty="0" err="1"/>
              <a:t>investasinya</a:t>
            </a:r>
            <a:r>
              <a:rPr lang="en-US" sz="2400" i="1" dirty="0"/>
              <a:t>. 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muqayyadah</a:t>
            </a:r>
            <a:r>
              <a:rPr lang="en-US" sz="2400" i="1" dirty="0"/>
              <a:t>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memberikan</a:t>
            </a:r>
            <a:r>
              <a:rPr lang="en-US" sz="2400" i="1" dirty="0"/>
              <a:t> </a:t>
            </a:r>
            <a:r>
              <a:rPr lang="en-US" sz="2400" i="1" dirty="0" err="1"/>
              <a:t>batasan</a:t>
            </a:r>
            <a:r>
              <a:rPr lang="en-US" sz="2400" i="1" dirty="0"/>
              <a:t> </a:t>
            </a:r>
            <a:r>
              <a:rPr lang="en-US" sz="2400" i="1" dirty="0" err="1"/>
              <a:t>kepada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, </a:t>
            </a:r>
            <a:r>
              <a:rPr lang="en-US" sz="2400" i="1" dirty="0" err="1"/>
              <a:t>antara</a:t>
            </a:r>
            <a:r>
              <a:rPr lang="en-US" sz="2400" i="1" dirty="0"/>
              <a:t> lain </a:t>
            </a:r>
            <a:r>
              <a:rPr lang="en-US" sz="2400" i="1" dirty="0" err="1"/>
              <a:t>mengenai</a:t>
            </a:r>
            <a:r>
              <a:rPr lang="en-US" sz="2400" i="1" dirty="0"/>
              <a:t> </a:t>
            </a:r>
            <a:r>
              <a:rPr lang="en-US" sz="2400" i="1" dirty="0" err="1"/>
              <a:t>tempat</a:t>
            </a:r>
            <a:r>
              <a:rPr lang="en-US" sz="2400" i="1" dirty="0"/>
              <a:t>, </a:t>
            </a:r>
            <a:r>
              <a:rPr lang="en-US" sz="2400" i="1" dirty="0" err="1"/>
              <a:t>cara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obyek</a:t>
            </a:r>
            <a:r>
              <a:rPr lang="en-US" sz="2400" i="1" dirty="0"/>
              <a:t> </a:t>
            </a:r>
            <a:r>
              <a:rPr lang="en-US" sz="2400" i="1" dirty="0" err="1"/>
              <a:t>investasi</a:t>
            </a:r>
            <a:r>
              <a:rPr lang="en-US" sz="2400" i="1" dirty="0"/>
              <a:t>. </a:t>
            </a:r>
          </a:p>
          <a:p>
            <a:pPr algn="just">
              <a:buNone/>
            </a:pPr>
            <a:endParaRPr lang="en-US" sz="2400" i="1" dirty="0"/>
          </a:p>
          <a:p>
            <a:pPr algn="just"/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musytarakah</a:t>
            </a:r>
            <a:r>
              <a:rPr lang="en-US" sz="2400" i="1" dirty="0"/>
              <a:t> </a:t>
            </a:r>
            <a:r>
              <a:rPr lang="en-US" sz="2400" i="1" dirty="0" err="1"/>
              <a:t>adalah</a:t>
            </a:r>
            <a:r>
              <a:rPr lang="en-US" sz="2400" i="1" dirty="0"/>
              <a:t> </a:t>
            </a:r>
            <a:r>
              <a:rPr lang="en-US" sz="2400" i="1" dirty="0" err="1"/>
              <a:t>bentuk</a:t>
            </a:r>
            <a:r>
              <a:rPr lang="en-US" sz="2400" i="1" dirty="0"/>
              <a:t> </a:t>
            </a:r>
            <a:r>
              <a:rPr lang="en-US" sz="2400" i="1" dirty="0" err="1"/>
              <a:t>mudharabah</a:t>
            </a:r>
            <a:r>
              <a:rPr lang="en-US" sz="2400" i="1" dirty="0"/>
              <a:t>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pengelola</a:t>
            </a:r>
            <a:r>
              <a:rPr lang="en-US" sz="2400" i="1" dirty="0"/>
              <a:t> </a:t>
            </a:r>
            <a:r>
              <a:rPr lang="en-US" sz="2400" i="1" dirty="0" err="1"/>
              <a:t>dana</a:t>
            </a:r>
            <a:r>
              <a:rPr lang="en-US" sz="2400" i="1" dirty="0"/>
              <a:t> </a:t>
            </a:r>
            <a:r>
              <a:rPr lang="en-US" sz="2400" i="1" dirty="0" err="1"/>
              <a:t>menyertakan</a:t>
            </a:r>
            <a:r>
              <a:rPr lang="en-US" sz="2400" i="1" dirty="0"/>
              <a:t> modal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dananya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kerjasama</a:t>
            </a:r>
            <a:r>
              <a:rPr lang="en-US" sz="2400" i="1" dirty="0"/>
              <a:t> </a:t>
            </a:r>
            <a:r>
              <a:rPr lang="en-US" sz="2400" i="1" dirty="0" err="1"/>
              <a:t>investasi</a:t>
            </a:r>
            <a:r>
              <a:rPr lang="en-US" sz="2400" i="1" dirty="0"/>
              <a:t>. </a:t>
            </a:r>
          </a:p>
          <a:p>
            <a:pPr>
              <a:buNone/>
            </a:pPr>
            <a:endParaRPr lang="nn-NO" i="1" dirty="0"/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0225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737</Words>
  <Application>Microsoft Macintosh PowerPoint</Application>
  <PresentationFormat>Widescreen</PresentationFormat>
  <Paragraphs>102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 Rounded MT Bold</vt:lpstr>
      <vt:lpstr>Calibri</vt:lpstr>
      <vt:lpstr>Century Gothic</vt:lpstr>
      <vt:lpstr>Times New Roman</vt:lpstr>
      <vt:lpstr>Wingdings</vt:lpstr>
      <vt:lpstr>Wingdings 3</vt:lpstr>
      <vt:lpstr>Arial</vt:lpstr>
      <vt:lpstr>Ion</vt:lpstr>
      <vt:lpstr>Penyaluran Dana Bank Syariah Bagi Hasil </vt:lpstr>
      <vt:lpstr>Jenis Pembiayaan Bagi Hasil </vt:lpstr>
      <vt:lpstr>PowerPoint Presentation</vt:lpstr>
      <vt:lpstr>Mudharabah</vt:lpstr>
      <vt:lpstr>Akad Mudharabah Dasar</vt:lpstr>
      <vt:lpstr>Definisi Mudharabah</vt:lpstr>
      <vt:lpstr>Mudharabah pada Bank</vt:lpstr>
      <vt:lpstr>Definisi</vt:lpstr>
      <vt:lpstr>Bentuk Pembiayaan Mudharabah</vt:lpstr>
      <vt:lpstr>Jenis Mudharabah</vt:lpstr>
      <vt:lpstr>Investasi dan Pengembalian Mudharabah</vt:lpstr>
      <vt:lpstr>Bagi Hasil Mudharabah</vt:lpstr>
      <vt:lpstr>Ketentuan Pembiayaan Mudharabah</vt:lpstr>
      <vt:lpstr>Pengakuan Hasil Usaha</vt:lpstr>
      <vt:lpstr>PowerPoint Presentation</vt:lpstr>
      <vt:lpstr>Musyarakah</vt:lpstr>
      <vt:lpstr>Skema Akad Musyarakah</vt:lpstr>
      <vt:lpstr>Mitra Musyarakah</vt:lpstr>
      <vt:lpstr>Definisi</vt:lpstr>
      <vt:lpstr>Peran Bank dalam Musyarakah</vt:lpstr>
      <vt:lpstr>Pendapatan &amp; Pengakuan Hasil Usaha</vt:lpstr>
      <vt:lpstr>Pembiayaan Musyarakah</vt:lpstr>
      <vt:lpstr>Pembiayaan Musyarakah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2020-11-26T04:09:12Z</dcterms:created>
  <dcterms:modified xsi:type="dcterms:W3CDTF">2021-08-20T10:10:45Z</dcterms:modified>
</cp:coreProperties>
</file>