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5"/>
  </p:notesMasterIdLst>
  <p:sldIdLst>
    <p:sldId id="256" r:id="rId2"/>
    <p:sldId id="279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78" r:id="rId11"/>
    <p:sldId id="280" r:id="rId12"/>
    <p:sldId id="281" r:id="rId13"/>
    <p:sldId id="296" r:id="rId14"/>
    <p:sldId id="297" r:id="rId15"/>
    <p:sldId id="282" r:id="rId16"/>
    <p:sldId id="283" r:id="rId17"/>
    <p:sldId id="284" r:id="rId18"/>
    <p:sldId id="285" r:id="rId19"/>
    <p:sldId id="29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8" r:id="rId30"/>
    <p:sldId id="299" r:id="rId31"/>
    <p:sldId id="300" r:id="rId32"/>
    <p:sldId id="301" r:id="rId33"/>
    <p:sldId id="30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3721"/>
  </p:normalViewPr>
  <p:slideViewPr>
    <p:cSldViewPr snapToGrid="0" snapToObjects="1">
      <p:cViewPr>
        <p:scale>
          <a:sx n="66" d="100"/>
          <a:sy n="66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72321-06F7-394B-BF97-ECD3CD7E5816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4698B-24F9-634C-B03B-3E2019931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5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41998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07267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23997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10447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5400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4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304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85075" indent="-30195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207808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90931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174055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65717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3140301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623424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410654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eaLnBrk="1" hangingPunct="1"/>
            <a:fld id="{BE7BC0B3-0EA4-4E9C-9869-ECBC4B128A7E}" type="slidenum">
              <a:rPr lang="en-US" smtClean="0">
                <a:latin typeface="Arial" pitchFamily="34" charset="0"/>
              </a:rPr>
              <a:pPr eaLnBrk="1" hangingPunct="1"/>
              <a:t>29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85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5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305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85075" indent="-30195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207808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90931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174055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65717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3140301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623424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410654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eaLnBrk="1" hangingPunct="1"/>
            <a:fld id="{EAEC5478-FD66-43BA-86A5-9BE7EE149DA5}" type="slidenum">
              <a:rPr lang="en-US" smtClean="0">
                <a:latin typeface="Arial" pitchFamily="34" charset="0"/>
              </a:rPr>
              <a:pPr eaLnBrk="1" hangingPunct="1"/>
              <a:t>30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22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306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85075" indent="-30195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207808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90931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174055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65717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3140301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623424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410654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eaLnBrk="1" hangingPunct="1"/>
            <a:fld id="{199D17FC-FEE6-499F-BC7D-9C7E2B645A03}" type="slidenum">
              <a:rPr lang="en-US" smtClean="0">
                <a:latin typeface="Arial" pitchFamily="34" charset="0"/>
              </a:rPr>
              <a:pPr eaLnBrk="1" hangingPunct="1"/>
              <a:t>31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9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  <p:sp>
        <p:nvSpPr>
          <p:cNvPr id="307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85075" indent="-30195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207808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90931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174055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65717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3140301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623424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410654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eaLnBrk="1" hangingPunct="1"/>
            <a:fld id="{0D4C1948-5A71-4EA8-BD72-DB30E8AE1A26}" type="slidenum">
              <a:rPr lang="en-US" smtClean="0">
                <a:latin typeface="Arial" pitchFamily="34" charset="0"/>
              </a:rPr>
              <a:pPr eaLnBrk="1" hangingPunct="1"/>
              <a:t>32</a:t>
            </a:fld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5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57069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8966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6515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121577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968925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85075" indent="-30195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207808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90931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174055" indent="-241562" defTabSz="1001475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65717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3140301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623424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4106548" indent="-241562" defTabSz="10014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eaLnBrk="1" hangingPunct="1"/>
            <a:fld id="{AF73EDA8-B13B-4456-BD78-349C694C8420}" type="slidenum">
              <a:rPr lang="en-US" smtClean="0">
                <a:latin typeface="Arial" pitchFamily="34" charset="0"/>
              </a:rPr>
              <a:pPr eaLnBrk="1" hangingPunct="1"/>
              <a:t>14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0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49300"/>
            <a:ext cx="6684963" cy="3760788"/>
          </a:xfrm>
          <a:ln/>
        </p:spPr>
      </p:sp>
      <p:sp>
        <p:nvSpPr>
          <p:cNvPr id="300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802" y="4760063"/>
            <a:ext cx="5052562" cy="45114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d-ID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29548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1645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83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329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8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04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45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7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2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9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4C1997-295E-D040-B907-E784D2CC51D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51BDF-D21B-4241-A788-4BA26B49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47801"/>
            <a:ext cx="9847263" cy="2084294"/>
          </a:xfrm>
        </p:spPr>
        <p:txBody>
          <a:bodyPr/>
          <a:lstStyle/>
          <a:p>
            <a:pPr algn="ctr"/>
            <a:r>
              <a:rPr lang="en-US" sz="4800" dirty="0" err="1" smtClean="0"/>
              <a:t>Penyaluran</a:t>
            </a:r>
            <a:r>
              <a:rPr lang="en-US" sz="4800" dirty="0" smtClean="0"/>
              <a:t> Dana Bank </a:t>
            </a:r>
            <a:r>
              <a:rPr lang="en-US" sz="4800" dirty="0" err="1" smtClean="0"/>
              <a:t>Syariah</a:t>
            </a:r>
            <a:r>
              <a:rPr lang="en-US" sz="4800" dirty="0" smtClean="0"/>
              <a:t> </a:t>
            </a:r>
            <a:r>
              <a:rPr lang="en-US" sz="4800" dirty="0" err="1" smtClean="0"/>
              <a:t>Transaksi</a:t>
            </a:r>
            <a:r>
              <a:rPr lang="en-US" sz="4800" dirty="0" smtClean="0"/>
              <a:t> </a:t>
            </a:r>
            <a:r>
              <a:rPr lang="en-US" sz="4800" dirty="0" err="1" smtClean="0"/>
              <a:t>Sewa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 err="1" smtClean="0"/>
              <a:t>dan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Produk</a:t>
            </a:r>
            <a:r>
              <a:rPr lang="en-US" sz="4800" dirty="0" smtClean="0"/>
              <a:t> </a:t>
            </a:r>
            <a:r>
              <a:rPr lang="en-US" sz="4800" dirty="0" err="1" smtClean="0"/>
              <a:t>Jasa</a:t>
            </a:r>
            <a:r>
              <a:rPr lang="en-US" sz="4800" dirty="0" smtClean="0"/>
              <a:t> Bank </a:t>
            </a:r>
            <a:r>
              <a:rPr lang="en-US" sz="4800" dirty="0" err="1" smtClean="0"/>
              <a:t>Syariah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 err="1" smtClean="0"/>
              <a:t>Ijarah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aset</a:t>
            </a:r>
            <a:r>
              <a:rPr lang="en-US" sz="2800" dirty="0" smtClean="0"/>
              <a:t> </a:t>
            </a:r>
            <a:r>
              <a:rPr lang="en-US" sz="2800" dirty="0" err="1" smtClean="0"/>
              <a:t>berwujud</a:t>
            </a:r>
            <a:endParaRPr lang="en-US" sz="2800" dirty="0" smtClean="0"/>
          </a:p>
          <a:p>
            <a:pPr algn="ctr"/>
            <a:r>
              <a:rPr lang="en-US" sz="2800" dirty="0" err="1" smtClean="0"/>
              <a:t>Ijarah</a:t>
            </a:r>
            <a:r>
              <a:rPr lang="en-US" sz="2800" dirty="0" smtClean="0"/>
              <a:t> </a:t>
            </a:r>
            <a:r>
              <a:rPr lang="en-US" sz="2800" dirty="0" err="1" smtClean="0"/>
              <a:t>atas</a:t>
            </a:r>
            <a:r>
              <a:rPr lang="en-US" sz="2800" dirty="0" smtClean="0"/>
              <a:t> </a:t>
            </a:r>
            <a:r>
              <a:rPr lang="en-US" sz="2800" dirty="0" err="1" smtClean="0"/>
              <a:t>jasa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822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6" y="1283943"/>
            <a:ext cx="9943350" cy="1915647"/>
          </a:xfrm>
        </p:spPr>
        <p:txBody>
          <a:bodyPr/>
          <a:lstStyle/>
          <a:p>
            <a:pPr algn="ctr"/>
            <a:r>
              <a:rPr lang="en-US" sz="4800" dirty="0" err="1" smtClean="0"/>
              <a:t>Penyaluran</a:t>
            </a:r>
            <a:r>
              <a:rPr lang="en-US" sz="4800" dirty="0" smtClean="0"/>
              <a:t> Dana / </a:t>
            </a:r>
            <a:r>
              <a:rPr lang="en-US" sz="4800" dirty="0" err="1" smtClean="0"/>
              <a:t>Pembiayaan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dengan</a:t>
            </a:r>
            <a:r>
              <a:rPr lang="en-US" sz="4800" dirty="0" smtClean="0"/>
              <a:t> </a:t>
            </a:r>
            <a:r>
              <a:rPr lang="en-US" sz="4800" dirty="0" err="1" smtClean="0"/>
              <a:t>akad</a:t>
            </a:r>
            <a:r>
              <a:rPr lang="en-US" sz="4800" dirty="0" smtClean="0"/>
              <a:t> </a:t>
            </a:r>
            <a:r>
              <a:rPr lang="en-US" sz="4800" dirty="0" err="1" smtClean="0"/>
              <a:t>sewa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4955" y="3952629"/>
            <a:ext cx="8825658" cy="860400"/>
          </a:xfrm>
        </p:spPr>
        <p:txBody>
          <a:bodyPr/>
          <a:lstStyle/>
          <a:p>
            <a:pPr algn="ctr"/>
            <a:r>
              <a:rPr lang="en-US" sz="4000" dirty="0" err="1" smtClean="0"/>
              <a:t>Ijarah</a:t>
            </a:r>
            <a:r>
              <a:rPr lang="en-US" sz="4000" dirty="0" smtClean="0"/>
              <a:t> </a:t>
            </a:r>
            <a:r>
              <a:rPr lang="en-US" sz="4000" dirty="0" err="1" smtClean="0"/>
              <a:t>atas</a:t>
            </a:r>
            <a:r>
              <a:rPr lang="en-US" sz="4000" dirty="0" smtClean="0"/>
              <a:t> </a:t>
            </a:r>
            <a:r>
              <a:rPr lang="en-US" sz="4000" dirty="0" err="1" smtClean="0"/>
              <a:t>jasa</a:t>
            </a: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0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Definisi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2590801"/>
            <a:ext cx="8229600" cy="1524000"/>
          </a:xfrm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Ijarah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atas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jasa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adalah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Ijarah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dimana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obyek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Ijarah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adalah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manfaat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bukan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berasal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dari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aset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berwujud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000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Penjelasan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676400" y="1219200"/>
            <a:ext cx="9170894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atas</a:t>
            </a:r>
            <a:r>
              <a:rPr lang="en-US" sz="2400" i="1" dirty="0"/>
              <a:t> </a:t>
            </a:r>
            <a:r>
              <a:rPr lang="en-US" sz="2400" i="1" dirty="0" err="1"/>
              <a:t>jasa</a:t>
            </a:r>
            <a:r>
              <a:rPr lang="en-US" sz="2400" i="1" dirty="0"/>
              <a:t> </a:t>
            </a:r>
            <a:r>
              <a:rPr lang="en-US" sz="2400" i="1" dirty="0" err="1"/>
              <a:t>dikenal</a:t>
            </a:r>
            <a:r>
              <a:rPr lang="en-US" sz="2400" i="1" dirty="0"/>
              <a:t>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istilah</a:t>
            </a:r>
            <a:r>
              <a:rPr lang="en-US" sz="2400" i="1" dirty="0"/>
              <a:t> </a:t>
            </a:r>
            <a:r>
              <a:rPr lang="en-US" sz="2400" i="1" dirty="0" err="1"/>
              <a:t>pembiayaan</a:t>
            </a:r>
            <a:r>
              <a:rPr lang="en-US" sz="2400" i="1" dirty="0"/>
              <a:t> </a:t>
            </a:r>
            <a:r>
              <a:rPr lang="en-US" sz="2400" i="1" dirty="0" err="1"/>
              <a:t>multijasa</a:t>
            </a:r>
            <a:r>
              <a:rPr lang="en-US" sz="2400" i="1" dirty="0"/>
              <a:t>. </a:t>
            </a:r>
          </a:p>
          <a:p>
            <a:pPr algn="just"/>
            <a:r>
              <a:rPr lang="en-US" sz="2400" dirty="0" err="1"/>
              <a:t>Manfaat</a:t>
            </a:r>
            <a:r>
              <a:rPr lang="en-US" sz="2400" dirty="0"/>
              <a:t> (</a:t>
            </a:r>
            <a:r>
              <a:rPr lang="en-US" sz="2400" dirty="0" err="1"/>
              <a:t>jasa</a:t>
            </a:r>
            <a:r>
              <a:rPr lang="en-US" sz="2400" dirty="0"/>
              <a:t>) yang </a:t>
            </a:r>
            <a:r>
              <a:rPr lang="en-US" sz="2400" dirty="0" err="1"/>
              <a:t>bisa</a:t>
            </a:r>
            <a:r>
              <a:rPr lang="en-US" sz="2400" dirty="0"/>
              <a:t> di-</a:t>
            </a:r>
            <a:r>
              <a:rPr lang="en-US" sz="2400" i="1" dirty="0" err="1"/>
              <a:t>Ijarah</a:t>
            </a:r>
            <a:r>
              <a:rPr lang="en-US" sz="2400" i="1" dirty="0"/>
              <a:t>-</a:t>
            </a:r>
            <a:r>
              <a:rPr lang="en-US" sz="2400" i="1" dirty="0" err="1"/>
              <a:t>kan</a:t>
            </a:r>
            <a:r>
              <a:rPr lang="en-US" sz="2400" i="1" dirty="0"/>
              <a:t>, </a:t>
            </a:r>
            <a:r>
              <a:rPr lang="en-US" sz="2400" i="1" dirty="0" err="1"/>
              <a:t>antara</a:t>
            </a:r>
            <a:r>
              <a:rPr lang="en-US" sz="2400" i="1" dirty="0"/>
              <a:t> lain, </a:t>
            </a:r>
            <a:r>
              <a:rPr lang="en-US" sz="2400" i="1" dirty="0" err="1"/>
              <a:t>jasa</a:t>
            </a:r>
            <a:r>
              <a:rPr lang="en-US" sz="2400" i="1" dirty="0"/>
              <a:t> </a:t>
            </a:r>
            <a:r>
              <a:rPr lang="en-US" sz="2400" i="1" dirty="0" err="1"/>
              <a:t>pendidikan</a:t>
            </a:r>
            <a:r>
              <a:rPr lang="en-US" sz="2400" i="1" dirty="0"/>
              <a:t>, </a:t>
            </a:r>
            <a:r>
              <a:rPr lang="en-US" sz="2400" i="1" dirty="0" err="1"/>
              <a:t>jasa</a:t>
            </a:r>
            <a:r>
              <a:rPr lang="en-US" sz="2400" i="1" dirty="0"/>
              <a:t> </a:t>
            </a:r>
            <a:r>
              <a:rPr lang="en-US" sz="2400" i="1" dirty="0" err="1"/>
              <a:t>kesehatan</a:t>
            </a:r>
            <a:r>
              <a:rPr lang="en-US" sz="2400" i="1" dirty="0"/>
              <a:t>,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jasa</a:t>
            </a:r>
            <a:r>
              <a:rPr lang="en-US" sz="2400" i="1" dirty="0"/>
              <a:t> </a:t>
            </a:r>
            <a:r>
              <a:rPr lang="en-US" sz="2400" i="1" dirty="0" err="1"/>
              <a:t>pariwisata</a:t>
            </a:r>
            <a:r>
              <a:rPr lang="en-US" sz="2400" i="1" dirty="0"/>
              <a:t> </a:t>
            </a:r>
            <a:r>
              <a:rPr lang="en-US" sz="2400" i="1" dirty="0" err="1"/>
              <a:t>rohani</a:t>
            </a:r>
            <a:r>
              <a:rPr lang="en-US" sz="2400" i="1" dirty="0"/>
              <a:t>. </a:t>
            </a:r>
          </a:p>
          <a:p>
            <a:pPr algn="just"/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multijasa</a:t>
            </a:r>
            <a:r>
              <a:rPr lang="en-US" sz="2400" dirty="0"/>
              <a:t>, Bank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akad</a:t>
            </a:r>
            <a:r>
              <a:rPr lang="en-US" sz="2400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pihak</a:t>
            </a:r>
            <a:r>
              <a:rPr lang="en-US" sz="2400" i="1" dirty="0"/>
              <a:t> </a:t>
            </a:r>
            <a:r>
              <a:rPr lang="en-US" sz="2400" i="1" dirty="0" err="1"/>
              <a:t>pemasok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kemudian</a:t>
            </a:r>
            <a:r>
              <a:rPr lang="en-US" sz="2400" i="1" dirty="0"/>
              <a:t> </a:t>
            </a:r>
            <a:r>
              <a:rPr lang="en-US" sz="2400" i="1" dirty="0" err="1"/>
              <a:t>melakukan</a:t>
            </a:r>
            <a:r>
              <a:rPr lang="en-US" sz="2400" i="1" dirty="0"/>
              <a:t> </a:t>
            </a:r>
            <a:r>
              <a:rPr lang="en-US" sz="2400" i="1" dirty="0" err="1"/>
              <a:t>akad</a:t>
            </a:r>
            <a:r>
              <a:rPr lang="en-US" sz="2400" i="1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lebih</a:t>
            </a:r>
            <a:r>
              <a:rPr lang="en-US" sz="2400" i="1" dirty="0"/>
              <a:t> </a:t>
            </a:r>
            <a:r>
              <a:rPr lang="en-US" sz="2400" i="1" dirty="0" err="1"/>
              <a:t>lanjut</a:t>
            </a:r>
            <a:r>
              <a:rPr lang="en-US" sz="2400" i="1" dirty="0"/>
              <a:t>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nasabah</a:t>
            </a:r>
            <a:r>
              <a:rPr lang="en-US" sz="2400" i="1" dirty="0"/>
              <a:t>. </a:t>
            </a:r>
          </a:p>
          <a:p>
            <a:pPr algn="just"/>
            <a:r>
              <a:rPr lang="en-US" sz="2400" dirty="0" err="1"/>
              <a:t>Perolehan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atas</a:t>
            </a:r>
            <a:r>
              <a:rPr lang="en-US" sz="2400" i="1" dirty="0"/>
              <a:t> </a:t>
            </a:r>
            <a:r>
              <a:rPr lang="en-US" sz="2400" i="1" dirty="0" err="1"/>
              <a:t>jasa</a:t>
            </a:r>
            <a:r>
              <a:rPr lang="en-US" sz="2400" i="1" dirty="0"/>
              <a:t> </a:t>
            </a:r>
            <a:r>
              <a:rPr lang="en-US" sz="2400" i="1" dirty="0" err="1"/>
              <a:t>diamortisasi</a:t>
            </a:r>
            <a:r>
              <a:rPr lang="en-US" sz="2400" i="1" dirty="0"/>
              <a:t> </a:t>
            </a:r>
            <a:r>
              <a:rPr lang="en-US" sz="2400" i="1" dirty="0" err="1"/>
              <a:t>sesuai</a:t>
            </a:r>
            <a:r>
              <a:rPr lang="en-US" sz="2400" i="1" dirty="0"/>
              <a:t>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jangka</a:t>
            </a:r>
            <a:r>
              <a:rPr lang="en-US" sz="2400" i="1" dirty="0"/>
              <a:t> </a:t>
            </a:r>
            <a:r>
              <a:rPr lang="en-US" sz="2400" i="1" dirty="0" err="1"/>
              <a:t>waktu</a:t>
            </a:r>
            <a:r>
              <a:rPr lang="en-US" sz="2400" i="1" dirty="0"/>
              <a:t> </a:t>
            </a:r>
            <a:r>
              <a:rPr lang="en-US" sz="2400" i="1" dirty="0" err="1"/>
              <a:t>akad</a:t>
            </a:r>
            <a:r>
              <a:rPr lang="en-US" sz="2400" i="1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Bank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pemasok</a:t>
            </a:r>
            <a:r>
              <a:rPr lang="en-US" sz="2400" i="1" dirty="0"/>
              <a:t>. </a:t>
            </a:r>
          </a:p>
          <a:p>
            <a:pPr algn="just"/>
            <a:r>
              <a:rPr lang="en-US" sz="2400" dirty="0" err="1"/>
              <a:t>Perlakuan</a:t>
            </a:r>
            <a:r>
              <a:rPr lang="en-US" sz="2400" dirty="0"/>
              <a:t> </a:t>
            </a:r>
            <a:r>
              <a:rPr lang="en-US" sz="2400" dirty="0" err="1"/>
              <a:t>akuntansi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multijasa</a:t>
            </a:r>
            <a:r>
              <a:rPr lang="en-US" sz="2400" dirty="0"/>
              <a:t>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akuntansi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skema</a:t>
            </a:r>
            <a:r>
              <a:rPr lang="en-US" sz="2400" i="1" dirty="0"/>
              <a:t> </a:t>
            </a:r>
            <a:r>
              <a:rPr lang="en-US" sz="2400" i="1" dirty="0" err="1"/>
              <a:t>sewa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sewa-lanjut</a:t>
            </a:r>
            <a:r>
              <a:rPr lang="en-US" sz="2400" i="1" dirty="0"/>
              <a:t>. 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09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Bank </a:t>
            </a:r>
            <a:r>
              <a:rPr lang="en-US" dirty="0" err="1" smtClean="0"/>
              <a:t>Syariah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1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88026" y="377826"/>
            <a:ext cx="4879975" cy="765175"/>
          </a:xfrm>
          <a:ln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id-ID" sz="3600" b="1" cap="all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</a:rPr>
              <a:t>JASA PERBANKAN 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760984" y="1371600"/>
            <a:ext cx="419100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id-ID" sz="2600" b="1" dirty="0"/>
              <a:t>PRODUK</a:t>
            </a:r>
          </a:p>
          <a:p>
            <a:pPr eaLnBrk="1" hangingPunct="1"/>
            <a:r>
              <a:rPr lang="id-ID" sz="2600" dirty="0"/>
              <a:t>Dana Talangan</a:t>
            </a:r>
          </a:p>
          <a:p>
            <a:pPr eaLnBrk="1" hangingPunct="1"/>
            <a:r>
              <a:rPr lang="id-ID" sz="2600" dirty="0"/>
              <a:t>Anjak Piutang</a:t>
            </a:r>
          </a:p>
          <a:p>
            <a:pPr eaLnBrk="1" hangingPunct="1"/>
            <a:r>
              <a:rPr lang="id-ID" sz="2600" dirty="0"/>
              <a:t>Transfer, Kliring, </a:t>
            </a:r>
            <a:r>
              <a:rPr lang="id-ID" sz="2600" i="1" dirty="0"/>
              <a:t>PayRoll</a:t>
            </a:r>
          </a:p>
          <a:p>
            <a:pPr eaLnBrk="1" hangingPunct="1"/>
            <a:r>
              <a:rPr lang="id-ID" sz="2600" i="1" dirty="0"/>
              <a:t>Safe deposit Box</a:t>
            </a:r>
          </a:p>
          <a:p>
            <a:pPr eaLnBrk="1" hangingPunct="1"/>
            <a:r>
              <a:rPr lang="id-ID" sz="2600" dirty="0"/>
              <a:t>Jual beli Valuta Asing</a:t>
            </a:r>
          </a:p>
          <a:p>
            <a:pPr eaLnBrk="1" hangingPunct="1"/>
            <a:r>
              <a:rPr lang="id-ID" sz="2600" dirty="0"/>
              <a:t>Gadai </a:t>
            </a:r>
          </a:p>
          <a:p>
            <a:pPr eaLnBrk="1" hangingPunct="1"/>
            <a:r>
              <a:rPr lang="id-ID" sz="2600" dirty="0"/>
              <a:t>Bank Garansi</a:t>
            </a:r>
          </a:p>
          <a:p>
            <a:pPr eaLnBrk="1" hangingPunct="1"/>
            <a:r>
              <a:rPr lang="id-ID" sz="2600" dirty="0"/>
              <a:t>Pinjaman sosial</a:t>
            </a:r>
          </a:p>
        </p:txBody>
      </p:sp>
      <p:sp>
        <p:nvSpPr>
          <p:cNvPr id="362500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6324600" y="1371600"/>
            <a:ext cx="4091880" cy="4419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id-ID" sz="2600" b="1" dirty="0"/>
              <a:t>PRINSIP SYARIAH</a:t>
            </a:r>
          </a:p>
          <a:p>
            <a:pPr eaLnBrk="1" hangingPunct="1"/>
            <a:r>
              <a:rPr lang="id-ID" sz="2600" i="1" dirty="0"/>
              <a:t>Qardh</a:t>
            </a:r>
          </a:p>
          <a:p>
            <a:pPr eaLnBrk="1" hangingPunct="1"/>
            <a:r>
              <a:rPr lang="id-ID" sz="2600" i="1" dirty="0"/>
              <a:t>Hawalah/Hiwalah</a:t>
            </a:r>
          </a:p>
          <a:p>
            <a:pPr eaLnBrk="1" hangingPunct="1"/>
            <a:r>
              <a:rPr lang="id-ID" sz="2600" i="1" dirty="0"/>
              <a:t>Wakalah</a:t>
            </a:r>
          </a:p>
          <a:p>
            <a:pPr eaLnBrk="1" hangingPunct="1"/>
            <a:r>
              <a:rPr lang="id-ID" sz="2600" i="1" dirty="0"/>
              <a:t>Wadiah amanah, Ijarah</a:t>
            </a:r>
          </a:p>
          <a:p>
            <a:pPr eaLnBrk="1" hangingPunct="1"/>
            <a:r>
              <a:rPr lang="id-ID" sz="2600" i="1" dirty="0"/>
              <a:t>Sharf</a:t>
            </a:r>
          </a:p>
          <a:p>
            <a:pPr eaLnBrk="1" hangingPunct="1"/>
            <a:r>
              <a:rPr lang="id-ID" sz="2600" i="1" dirty="0"/>
              <a:t>Rahn</a:t>
            </a:r>
          </a:p>
          <a:p>
            <a:pPr eaLnBrk="1" hangingPunct="1"/>
            <a:r>
              <a:rPr lang="id-ID" sz="2600" i="1" dirty="0"/>
              <a:t>Kafalah</a:t>
            </a:r>
          </a:p>
          <a:p>
            <a:pPr eaLnBrk="1" hangingPunct="1"/>
            <a:r>
              <a:rPr lang="id-ID" sz="2600" i="1" dirty="0"/>
              <a:t>Qardh al hasan</a:t>
            </a:r>
          </a:p>
        </p:txBody>
      </p:sp>
    </p:spTree>
    <p:extLst>
      <p:ext uri="{BB962C8B-B14F-4D97-AF65-F5344CB8AC3E}">
        <p14:creationId xmlns:p14="http://schemas.microsoft.com/office/powerpoint/2010/main" val="1887352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bg/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bg/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2500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250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250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25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6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7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8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0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9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21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62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2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2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2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2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4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62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 animBg="1"/>
      <p:bldP spid="362500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800" dirty="0" smtClean="0"/>
              <a:t>QARDH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071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/>
          <a:lstStyle/>
          <a:p>
            <a:pPr algn="ctr"/>
            <a:r>
              <a:rPr lang="en-US" dirty="0" err="1" smtClean="0"/>
              <a:t>Qardh</a:t>
            </a:r>
            <a:r>
              <a:rPr lang="en-US" dirty="0" smtClean="0"/>
              <a:t> (Data </a:t>
            </a:r>
            <a:r>
              <a:rPr lang="en-US" dirty="0" err="1" smtClean="0"/>
              <a:t>Talang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9301"/>
            <a:ext cx="10515600" cy="41576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 smtClean="0"/>
              <a:t>Qardh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transaksi</a:t>
            </a:r>
            <a:r>
              <a:rPr lang="en-US" sz="2400" dirty="0" smtClean="0"/>
              <a:t> </a:t>
            </a:r>
            <a:r>
              <a:rPr lang="en-US" sz="2400" dirty="0" err="1" smtClean="0"/>
              <a:t>pinjam</a:t>
            </a:r>
            <a:r>
              <a:rPr lang="en-US" sz="2400" dirty="0" smtClean="0"/>
              <a:t> </a:t>
            </a:r>
            <a:r>
              <a:rPr lang="en-US" sz="2400" dirty="0" err="1" smtClean="0"/>
              <a:t>meminjam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mengharapkan</a:t>
            </a:r>
            <a:r>
              <a:rPr lang="en-US" sz="2400" dirty="0" smtClean="0"/>
              <a:t> </a:t>
            </a:r>
            <a:r>
              <a:rPr lang="en-US" sz="2400" dirty="0" err="1" smtClean="0"/>
              <a:t>imbalan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dilunasi</a:t>
            </a:r>
            <a:r>
              <a:rPr lang="en-US" sz="2400" dirty="0" smtClean="0"/>
              <a:t> </a:t>
            </a:r>
            <a:r>
              <a:rPr lang="en-US" sz="2400" dirty="0" err="1" smtClean="0"/>
              <a:t>sekaligus</a:t>
            </a:r>
            <a:r>
              <a:rPr lang="en-US" sz="2400" dirty="0" smtClean="0"/>
              <a:t> </a:t>
            </a:r>
            <a:r>
              <a:rPr lang="en-US" sz="2400" dirty="0" err="1" smtClean="0"/>
              <a:t>ataupun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dicicil</a:t>
            </a:r>
            <a:r>
              <a:rPr lang="en-US" sz="2400" dirty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jangka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 </a:t>
            </a:r>
            <a:r>
              <a:rPr lang="en-US" sz="2400" dirty="0" err="1" smtClean="0"/>
              <a:t>sesuai</a:t>
            </a:r>
            <a:r>
              <a:rPr lang="en-US" sz="2400" dirty="0" smtClean="0"/>
              <a:t> </a:t>
            </a:r>
            <a:r>
              <a:rPr lang="en-US" sz="2400" dirty="0" err="1" smtClean="0"/>
              <a:t>kesepakatan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err="1" smtClean="0"/>
              <a:t>Qardh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jasa</a:t>
            </a:r>
            <a:r>
              <a:rPr lang="en-US" sz="2400" dirty="0" smtClean="0"/>
              <a:t> </a:t>
            </a:r>
            <a:r>
              <a:rPr lang="en-US" sz="2400" dirty="0" err="1" smtClean="0"/>
              <a:t>layanan</a:t>
            </a:r>
            <a:r>
              <a:rPr lang="en-US" sz="2400" dirty="0" smtClean="0"/>
              <a:t> </a:t>
            </a:r>
            <a:r>
              <a:rPr lang="en-US" sz="2400" dirty="0" err="1" smtClean="0"/>
              <a:t>perbankan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implementasinya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Perbankan</a:t>
            </a:r>
            <a:r>
              <a:rPr lang="en-US" sz="2400" dirty="0" smtClean="0"/>
              <a:t> </a:t>
            </a:r>
            <a:r>
              <a:rPr lang="en-US" sz="2400" dirty="0" err="1" smtClean="0"/>
              <a:t>syariah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talang</a:t>
            </a:r>
            <a:r>
              <a:rPr lang="en-US" sz="2400" dirty="0" smtClean="0"/>
              <a:t> </a:t>
            </a:r>
            <a:r>
              <a:rPr lang="en-US" sz="2400" dirty="0" err="1" smtClean="0"/>
              <a:t>kepada</a:t>
            </a:r>
            <a:r>
              <a:rPr lang="en-US" sz="2400" dirty="0" smtClean="0"/>
              <a:t> </a:t>
            </a:r>
            <a:r>
              <a:rPr lang="en-US" sz="2400" dirty="0" err="1" smtClean="0"/>
              <a:t>calon</a:t>
            </a:r>
            <a:r>
              <a:rPr lang="en-US" sz="2400" dirty="0" smtClean="0"/>
              <a:t> </a:t>
            </a:r>
            <a:r>
              <a:rPr lang="en-US" sz="2400" dirty="0" err="1" smtClean="0"/>
              <a:t>jemaah</a:t>
            </a:r>
            <a:r>
              <a:rPr lang="en-US" sz="2400" dirty="0" smtClean="0"/>
              <a:t> haji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pelunasan</a:t>
            </a:r>
            <a:r>
              <a:rPr lang="en-US" sz="2400" dirty="0" smtClean="0"/>
              <a:t> BPIH agar </a:t>
            </a:r>
            <a:r>
              <a:rPr lang="en-US" sz="2400" dirty="0" err="1" smtClean="0"/>
              <a:t>mendapat</a:t>
            </a:r>
            <a:r>
              <a:rPr lang="en-US" sz="2400" dirty="0" smtClean="0"/>
              <a:t> </a:t>
            </a:r>
            <a:r>
              <a:rPr lang="en-US" sz="2400" dirty="0" err="1" smtClean="0"/>
              <a:t>kursi</a:t>
            </a:r>
            <a:r>
              <a:rPr lang="en-US" sz="2400" dirty="0" smtClean="0"/>
              <a:t> (</a:t>
            </a:r>
            <a:r>
              <a:rPr lang="en-US" sz="2400" dirty="0" err="1" smtClean="0"/>
              <a:t>porsi</a:t>
            </a:r>
            <a:r>
              <a:rPr lang="en-US" sz="2400" dirty="0" smtClean="0"/>
              <a:t>) </a:t>
            </a:r>
            <a:r>
              <a:rPr lang="en-US" sz="2400" dirty="0" err="1" smtClean="0"/>
              <a:t>keberangkatan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jemaah</a:t>
            </a:r>
            <a:r>
              <a:rPr lang="en-US" sz="2400" dirty="0" smtClean="0"/>
              <a:t> haji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melunasi</a:t>
            </a:r>
            <a:r>
              <a:rPr lang="en-US" sz="2400" dirty="0" smtClean="0"/>
              <a:t> </a:t>
            </a:r>
            <a:r>
              <a:rPr lang="en-US" sz="2400" dirty="0" err="1" smtClean="0"/>
              <a:t>dana</a:t>
            </a:r>
            <a:r>
              <a:rPr lang="en-US" sz="2400" dirty="0" smtClean="0"/>
              <a:t> </a:t>
            </a:r>
            <a:r>
              <a:rPr lang="en-US" sz="2400" dirty="0" err="1" smtClean="0"/>
              <a:t>talang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</a:t>
            </a:r>
            <a:r>
              <a:rPr lang="en-US" sz="2400" dirty="0" err="1" smtClean="0"/>
              <a:t>pembayaran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disepakati</a:t>
            </a:r>
            <a:r>
              <a:rPr lang="en-US" sz="2400" dirty="0"/>
              <a:t>.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 err="1" smtClean="0"/>
              <a:t>Syarat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Rukun</a:t>
            </a:r>
            <a:r>
              <a:rPr lang="en-US" dirty="0" smtClean="0"/>
              <a:t> </a:t>
            </a:r>
            <a:r>
              <a:rPr lang="en-US" dirty="0" err="1" smtClean="0"/>
              <a:t>Qardh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20238"/>
            <a:ext cx="8946541" cy="482816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Peminjam</a:t>
            </a:r>
            <a:r>
              <a:rPr lang="en-US" b="1" dirty="0"/>
              <a:t> (</a:t>
            </a:r>
            <a:r>
              <a:rPr lang="en-US" b="1" i="1" dirty="0" err="1"/>
              <a:t>muqtaridh</a:t>
            </a:r>
            <a:r>
              <a:rPr lang="en-US" b="1" dirty="0"/>
              <a:t>)</a:t>
            </a:r>
            <a:r>
              <a:rPr lang="en-US" dirty="0"/>
              <a:t>.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yang </a:t>
            </a:r>
            <a:r>
              <a:rPr lang="en-US" dirty="0" err="1"/>
              <a:t>Ahliyah</a:t>
            </a:r>
            <a:r>
              <a:rPr lang="en-US" dirty="0"/>
              <a:t> </a:t>
            </a:r>
            <a:r>
              <a:rPr lang="en-US" dirty="0" err="1"/>
              <a:t>mu’amalah</a:t>
            </a:r>
            <a:r>
              <a:rPr lang="en-US" dirty="0"/>
              <a:t>,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baligh</a:t>
            </a:r>
            <a:r>
              <a:rPr lang="en-US" dirty="0"/>
              <a:t>, </a:t>
            </a:r>
            <a:r>
              <a:rPr lang="en-US" dirty="0" err="1"/>
              <a:t>berakal</a:t>
            </a:r>
            <a:r>
              <a:rPr lang="en-US" dirty="0"/>
              <a:t> </a:t>
            </a:r>
            <a:r>
              <a:rPr lang="en-US" dirty="0" err="1"/>
              <a:t>waras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mahjur</a:t>
            </a:r>
            <a:r>
              <a:rPr lang="en-US" dirty="0"/>
              <a:t> (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hartanya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).</a:t>
            </a:r>
          </a:p>
          <a:p>
            <a:r>
              <a:rPr lang="en-US" b="1" dirty="0" err="1"/>
              <a:t>Pemberi</a:t>
            </a:r>
            <a:r>
              <a:rPr lang="en-US" b="1" dirty="0"/>
              <a:t> </a:t>
            </a:r>
            <a:r>
              <a:rPr lang="en-US" b="1" dirty="0" err="1"/>
              <a:t>pinjaman</a:t>
            </a:r>
            <a:r>
              <a:rPr lang="en-US" b="1" dirty="0"/>
              <a:t> (</a:t>
            </a:r>
            <a:r>
              <a:rPr lang="en-US" b="1" i="1" dirty="0" err="1"/>
              <a:t>muqridh</a:t>
            </a:r>
            <a:r>
              <a:rPr lang="en-US" b="1" dirty="0"/>
              <a:t>)</a:t>
            </a:r>
            <a:r>
              <a:rPr lang="en-US" dirty="0"/>
              <a:t>.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pemberi</a:t>
            </a:r>
            <a:r>
              <a:rPr lang="en-US" dirty="0"/>
              <a:t> </a:t>
            </a:r>
            <a:r>
              <a:rPr lang="en-US" dirty="0" err="1"/>
              <a:t>pinjaman</a:t>
            </a:r>
            <a:r>
              <a:rPr lang="en-US" dirty="0"/>
              <a:t> </a:t>
            </a:r>
            <a:r>
              <a:rPr lang="en-US" dirty="0" err="1"/>
              <a:t>haruslah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Ahliyat</a:t>
            </a:r>
            <a:r>
              <a:rPr lang="en-US" dirty="0"/>
              <a:t> at-</a:t>
            </a:r>
            <a:r>
              <a:rPr lang="en-US" dirty="0" err="1"/>
              <a:t>Tabarru</a:t>
            </a:r>
            <a:r>
              <a:rPr lang="en-US" dirty="0"/>
              <a:t>’ (</a:t>
            </a:r>
            <a:r>
              <a:rPr lang="en-US" dirty="0" err="1"/>
              <a:t>layak</a:t>
            </a:r>
            <a:r>
              <a:rPr lang="en-US" dirty="0"/>
              <a:t> </a:t>
            </a:r>
            <a:r>
              <a:rPr lang="en-US" dirty="0" err="1"/>
              <a:t>bersosial</a:t>
            </a:r>
            <a:r>
              <a:rPr lang="en-US" dirty="0"/>
              <a:t>),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kecakapan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hartanya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mutlak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syariat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qardh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muqridh</a:t>
            </a:r>
            <a:r>
              <a:rPr lang="en-US" dirty="0"/>
              <a:t> </a:t>
            </a:r>
            <a:r>
              <a:rPr lang="en-US" dirty="0" err="1"/>
              <a:t>meminjamkan</a:t>
            </a:r>
            <a:r>
              <a:rPr lang="en-US" dirty="0"/>
              <a:t> </a:t>
            </a:r>
            <a:r>
              <a:rPr lang="en-US" dirty="0" err="1"/>
              <a:t>dananya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paksaan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perbankan</a:t>
            </a:r>
            <a:r>
              <a:rPr lang="en-US" dirty="0"/>
              <a:t> </a:t>
            </a:r>
            <a:r>
              <a:rPr lang="en-US" dirty="0" err="1"/>
              <a:t>syariah</a:t>
            </a:r>
            <a:r>
              <a:rPr lang="en-US" dirty="0"/>
              <a:t>, </a:t>
            </a:r>
            <a:r>
              <a:rPr lang="en-US" dirty="0" err="1"/>
              <a:t>qardh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 </a:t>
            </a:r>
            <a:r>
              <a:rPr lang="en-US" dirty="0" smtClean="0"/>
              <a:t>bank. </a:t>
            </a:r>
            <a:r>
              <a:rPr lang="en-US" dirty="0" err="1"/>
              <a:t>Dananya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 </a:t>
            </a:r>
            <a:r>
              <a:rPr lang="en-US" dirty="0" smtClean="0"/>
              <a:t>zakat,  </a:t>
            </a:r>
            <a:r>
              <a:rPr lang="en-US" dirty="0" err="1"/>
              <a:t>infaq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sadaqah</a:t>
            </a:r>
            <a:r>
              <a:rPr lang="en-US" dirty="0"/>
              <a:t> yang </a:t>
            </a:r>
            <a:r>
              <a:rPr lang="en-US" dirty="0" err="1"/>
              <a:t>dihimpun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aghniya</a:t>
            </a:r>
            <a:r>
              <a:rPr lang="en-US" dirty="0"/>
              <a:t>’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bank.</a:t>
            </a:r>
          </a:p>
          <a:p>
            <a:r>
              <a:rPr lang="en-US" b="1" dirty="0" err="1"/>
              <a:t>Barang</a:t>
            </a:r>
            <a:r>
              <a:rPr lang="en-US" b="1" dirty="0"/>
              <a:t>/</a:t>
            </a:r>
            <a:r>
              <a:rPr lang="en-US" b="1" dirty="0" err="1"/>
              <a:t>utang</a:t>
            </a:r>
            <a:r>
              <a:rPr lang="en-US" b="1" dirty="0"/>
              <a:t> (</a:t>
            </a:r>
            <a:r>
              <a:rPr lang="en-US" b="1" i="1" dirty="0" err="1"/>
              <a:t>Mauqud</a:t>
            </a:r>
            <a:r>
              <a:rPr lang="en-US" b="1" i="1" dirty="0"/>
              <a:t> ‘</a:t>
            </a:r>
            <a:r>
              <a:rPr lang="en-US" b="1" i="1" dirty="0" err="1"/>
              <a:t>Alaih</a:t>
            </a:r>
            <a:r>
              <a:rPr lang="en-US" b="1" dirty="0"/>
              <a:t>)</a:t>
            </a:r>
            <a:r>
              <a:rPr lang="en-US" dirty="0"/>
              <a:t>.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qardh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diakad</a:t>
            </a:r>
            <a:r>
              <a:rPr lang="en-US" dirty="0"/>
              <a:t> </a:t>
            </a:r>
            <a:r>
              <a:rPr lang="en-US" dirty="0" err="1"/>
              <a:t>salam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diakad</a:t>
            </a:r>
            <a:r>
              <a:rPr lang="en-US" dirty="0"/>
              <a:t> </a:t>
            </a:r>
            <a:r>
              <a:rPr lang="en-US" dirty="0" err="1"/>
              <a:t>salam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dihutangkan</a:t>
            </a:r>
            <a:r>
              <a:rPr lang="en-US" dirty="0"/>
              <a:t>.</a:t>
            </a:r>
          </a:p>
          <a:p>
            <a:r>
              <a:rPr lang="en-US" b="1" dirty="0" err="1"/>
              <a:t>Ijab</a:t>
            </a:r>
            <a:r>
              <a:rPr lang="en-US" b="1" dirty="0"/>
              <a:t> </a:t>
            </a:r>
            <a:r>
              <a:rPr lang="en-US" b="1" dirty="0" err="1"/>
              <a:t>qabul</a:t>
            </a:r>
            <a:r>
              <a:rPr lang="en-US" b="1" dirty="0"/>
              <a:t> (</a:t>
            </a:r>
            <a:r>
              <a:rPr lang="en-US" b="1" i="1" dirty="0" err="1"/>
              <a:t>shighat</a:t>
            </a:r>
            <a:r>
              <a:rPr lang="en-US" b="1" dirty="0"/>
              <a:t>)</a:t>
            </a:r>
            <a:r>
              <a:rPr lang="en-US" dirty="0"/>
              <a:t>. </a:t>
            </a:r>
            <a:r>
              <a:rPr lang="en-US" dirty="0" err="1"/>
              <a:t>Ucapan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ijab</a:t>
            </a:r>
            <a:r>
              <a:rPr lang="en-US" dirty="0"/>
              <a:t> </a:t>
            </a:r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kesalahpahaman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Qardh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697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 yang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yang </a:t>
            </a:r>
            <a:r>
              <a:rPr lang="en-US" sz="2400" dirty="0" err="1"/>
              <a:t>mendesak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Qardh</a:t>
            </a:r>
            <a:r>
              <a:rPr lang="en-US" sz="2400" dirty="0"/>
              <a:t> Hasan yang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pembeda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/>
              <a:t>Konvensional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membawa</a:t>
            </a:r>
            <a:r>
              <a:rPr lang="en-US" sz="2400" dirty="0"/>
              <a:t> </a:t>
            </a:r>
            <a:r>
              <a:rPr lang="en-US" sz="2400" dirty="0" err="1"/>
              <a:t>misi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di </a:t>
            </a:r>
            <a:r>
              <a:rPr lang="en-US" sz="2400" dirty="0" err="1"/>
              <a:t>dalamnya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Misi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loyalitas</a:t>
            </a:r>
            <a:r>
              <a:rPr lang="en-US" sz="2400" dirty="0"/>
              <a:t> </a:t>
            </a:r>
            <a:r>
              <a:rPr lang="en-US" sz="2400" dirty="0" err="1"/>
              <a:t>masyarakat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image.slidesharecdn.com/6-prinsipoperasionalbanksyaraiah-130310050357-phpapp02/95/6-prinsip-operasional-bank-syaraiah-35-638.jpg?cb=13628919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328738"/>
            <a:ext cx="77724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2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61880"/>
            <a:ext cx="10284011" cy="2133600"/>
          </a:xfrm>
        </p:spPr>
        <p:txBody>
          <a:bodyPr/>
          <a:lstStyle/>
          <a:p>
            <a:pPr algn="ctr"/>
            <a:r>
              <a:rPr lang="en-US" sz="4800" dirty="0" err="1" smtClean="0"/>
              <a:t>Penyaluran</a:t>
            </a:r>
            <a:r>
              <a:rPr lang="en-US" sz="4800" dirty="0" smtClean="0"/>
              <a:t> Dana / </a:t>
            </a:r>
            <a:r>
              <a:rPr lang="en-US" sz="4800" dirty="0" err="1" smtClean="0"/>
              <a:t>Pembiayaan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err="1" smtClean="0"/>
              <a:t>Transaksi</a:t>
            </a:r>
            <a:r>
              <a:rPr lang="en-US" sz="4800" dirty="0" smtClean="0"/>
              <a:t> </a:t>
            </a:r>
            <a:r>
              <a:rPr lang="en-US" sz="4800" dirty="0" err="1" smtClean="0"/>
              <a:t>sewa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endParaRPr lang="en-US" sz="4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54955" y="4141694"/>
            <a:ext cx="8825658" cy="1497106"/>
          </a:xfrm>
        </p:spPr>
        <p:txBody>
          <a:bodyPr/>
          <a:lstStyle/>
          <a:p>
            <a:pPr algn="ctr"/>
            <a:r>
              <a:rPr lang="en-US" sz="4000" dirty="0" err="1"/>
              <a:t>Ijarah</a:t>
            </a:r>
            <a:r>
              <a:rPr lang="en-US" sz="4000" dirty="0"/>
              <a:t> </a:t>
            </a:r>
            <a:r>
              <a:rPr lang="en-US" sz="4000" dirty="0" err="1"/>
              <a:t>atas</a:t>
            </a:r>
            <a:r>
              <a:rPr lang="en-US" sz="4000" dirty="0"/>
              <a:t> </a:t>
            </a:r>
            <a:r>
              <a:rPr lang="en-US" sz="4000" dirty="0" err="1"/>
              <a:t>aset</a:t>
            </a:r>
            <a:r>
              <a:rPr lang="en-US" sz="4000" dirty="0"/>
              <a:t> </a:t>
            </a:r>
            <a:r>
              <a:rPr lang="en-US" sz="4000" dirty="0" err="1"/>
              <a:t>berwujud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690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3" y="2982817"/>
            <a:ext cx="1051560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err="1" smtClean="0"/>
              <a:t>Pinjaman</a:t>
            </a:r>
            <a:r>
              <a:rPr lang="en-US" dirty="0" smtClean="0"/>
              <a:t> yang </a:t>
            </a:r>
            <a:r>
              <a:rPr lang="en-US" dirty="0" err="1" smtClean="0"/>
              <a:t>diterima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8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646111" y="452718"/>
            <a:ext cx="9404723" cy="69028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id-ID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Definisi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64267" y="1600201"/>
            <a:ext cx="82296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en-US" sz="2800" dirty="0" err="1" smtClean="0"/>
              <a:t>Pinjaman</a:t>
            </a:r>
            <a:r>
              <a:rPr lang="en-US" sz="2800" dirty="0" smtClean="0"/>
              <a:t> </a:t>
            </a:r>
            <a:r>
              <a:rPr lang="en-US" sz="2800" i="1" dirty="0" err="1"/>
              <a:t>Qardh</a:t>
            </a:r>
            <a:r>
              <a:rPr lang="en-US" sz="2800" i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diterima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penerimaan</a:t>
            </a:r>
            <a:r>
              <a:rPr lang="en-US" sz="2800" dirty="0"/>
              <a:t> </a:t>
            </a:r>
            <a:r>
              <a:rPr lang="en-US" sz="2800" dirty="0" err="1"/>
              <a:t>dana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persetujuan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kesepakatan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peminjam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yang </a:t>
            </a:r>
            <a:r>
              <a:rPr lang="en-US" sz="2800" dirty="0" err="1"/>
              <a:t>meminjamkan</a:t>
            </a:r>
            <a:r>
              <a:rPr lang="en-US" sz="2800" dirty="0"/>
              <a:t> yang </a:t>
            </a:r>
            <a:r>
              <a:rPr lang="en-US" sz="2800" dirty="0" err="1"/>
              <a:t>mewajibkan</a:t>
            </a:r>
            <a:r>
              <a:rPr lang="en-US" sz="2800" dirty="0"/>
              <a:t> </a:t>
            </a:r>
            <a:r>
              <a:rPr lang="en-US" sz="2800" dirty="0" err="1"/>
              <a:t>peminjam</a:t>
            </a:r>
            <a:r>
              <a:rPr lang="en-US" sz="2800" dirty="0"/>
              <a:t> </a:t>
            </a:r>
            <a:r>
              <a:rPr lang="en-US" sz="2800" dirty="0" err="1"/>
              <a:t>melunasi</a:t>
            </a:r>
            <a:r>
              <a:rPr lang="en-US" sz="2800" dirty="0"/>
              <a:t> </a:t>
            </a:r>
            <a:r>
              <a:rPr lang="en-US" sz="2800" dirty="0" err="1"/>
              <a:t>hutangnya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426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id-ID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Penjelasan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2038350"/>
            <a:ext cx="8229600" cy="4133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dirty="0" err="1"/>
              <a:t>Pinjaman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i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mempersyaratkan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imbalan</a:t>
            </a:r>
            <a:r>
              <a:rPr lang="en-US" sz="2400" dirty="0"/>
              <a:t>.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demikian</a:t>
            </a:r>
            <a:r>
              <a:rPr lang="en-US" sz="2400" dirty="0"/>
              <a:t>, Bank </a:t>
            </a:r>
            <a:r>
              <a:rPr lang="en-US" sz="2400" dirty="0" err="1"/>
              <a:t>diperkenankan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imbalan</a:t>
            </a:r>
            <a:r>
              <a:rPr lang="en-US" sz="2400" dirty="0"/>
              <a:t> (bonus).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Bank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jaminan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penerimaan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072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32"/>
            <a:ext cx="10515600" cy="1325563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err="1" smtClean="0"/>
              <a:t>Pinjaman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646111" y="452718"/>
            <a:ext cx="9404723" cy="8617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id-ID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Definisi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64267" y="1809752"/>
            <a:ext cx="8229600" cy="27431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just">
              <a:buNone/>
            </a:pPr>
            <a:r>
              <a:rPr lang="en-US" sz="2800" dirty="0" err="1"/>
              <a:t>Pinjaman</a:t>
            </a:r>
            <a:r>
              <a:rPr lang="en-US" sz="2800" dirty="0"/>
              <a:t> </a:t>
            </a:r>
            <a:r>
              <a:rPr lang="en-US" sz="2800" i="1" dirty="0" err="1"/>
              <a:t>Qardh</a:t>
            </a:r>
            <a:r>
              <a:rPr lang="en-US" sz="2800" i="1" dirty="0"/>
              <a:t> </a:t>
            </a:r>
            <a:r>
              <a:rPr lang="en-US" sz="2800" dirty="0"/>
              <a:t>yang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penyediaan</a:t>
            </a:r>
            <a:r>
              <a:rPr lang="en-US" sz="2800" dirty="0"/>
              <a:t> </a:t>
            </a:r>
            <a:r>
              <a:rPr lang="en-US" sz="2800" dirty="0" err="1"/>
              <a:t>dana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tagihan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dipersamakan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persetujuan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kesepakatan</a:t>
            </a:r>
            <a:r>
              <a:rPr lang="en-US" sz="2800" dirty="0"/>
              <a:t> </a:t>
            </a:r>
            <a:r>
              <a:rPr lang="en-US" sz="2800" dirty="0" err="1"/>
              <a:t>antara</a:t>
            </a:r>
            <a:r>
              <a:rPr lang="en-US" sz="2800" dirty="0"/>
              <a:t> </a:t>
            </a:r>
            <a:r>
              <a:rPr lang="en-US" sz="2800" dirty="0" err="1"/>
              <a:t>peminjam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yang </a:t>
            </a:r>
            <a:r>
              <a:rPr lang="en-US" sz="2800" dirty="0" err="1"/>
              <a:t>meminjamkan</a:t>
            </a:r>
            <a:r>
              <a:rPr lang="en-US" sz="2800" dirty="0"/>
              <a:t> yang </a:t>
            </a:r>
            <a:r>
              <a:rPr lang="en-US" sz="2800" dirty="0" err="1"/>
              <a:t>mewajibkan</a:t>
            </a:r>
            <a:r>
              <a:rPr lang="en-US" sz="2800" dirty="0"/>
              <a:t> </a:t>
            </a:r>
            <a:r>
              <a:rPr lang="en-US" sz="2800" dirty="0" err="1"/>
              <a:t>peminjam</a:t>
            </a:r>
            <a:r>
              <a:rPr lang="en-US" sz="2800" dirty="0"/>
              <a:t> </a:t>
            </a:r>
            <a:r>
              <a:rPr lang="en-US" sz="2800" dirty="0" err="1"/>
              <a:t>melunasi</a:t>
            </a:r>
            <a:r>
              <a:rPr lang="en-US" sz="2800" dirty="0"/>
              <a:t> </a:t>
            </a:r>
            <a:r>
              <a:rPr lang="en-US" sz="2800" dirty="0" err="1"/>
              <a:t>hutangnya</a:t>
            </a:r>
            <a:r>
              <a:rPr lang="en-US" sz="2800" dirty="0"/>
              <a:t> </a:t>
            </a:r>
            <a:r>
              <a:rPr lang="en-US" sz="2800" dirty="0" err="1"/>
              <a:t>setelah</a:t>
            </a:r>
            <a:r>
              <a:rPr lang="en-US" sz="2800" dirty="0"/>
              <a:t> </a:t>
            </a:r>
            <a:r>
              <a:rPr lang="en-US" sz="2800" dirty="0" err="1"/>
              <a:t>jangka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964267" y="5048251"/>
            <a:ext cx="82296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Pinjaman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Qardh</a:t>
            </a:r>
            <a:r>
              <a:rPr lang="en-US" sz="2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yang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diberikan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merupakan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pinjaman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yang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tidak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mempersyaratkan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adanya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imbalan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328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Akad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Qardh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103312" y="1853248"/>
            <a:ext cx="8946541" cy="43951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/>
              <a:t>Akad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i="1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Lembaga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/>
              <a:t>Syariah</a:t>
            </a:r>
            <a:r>
              <a:rPr lang="en-US" sz="2400" dirty="0"/>
              <a:t>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macam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id-ID" sz="2400" b="1" dirty="0" smtClean="0"/>
              <a:t>1. Sosial</a:t>
            </a:r>
            <a:endParaRPr lang="id-ID" sz="2400" b="1" dirty="0"/>
          </a:p>
          <a:p>
            <a:pPr>
              <a:lnSpc>
                <a:spcPct val="120000"/>
              </a:lnSpc>
            </a:pPr>
            <a:r>
              <a:rPr lang="en-US" sz="2400" dirty="0" err="1"/>
              <a:t>Akad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i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berdiri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</a:t>
            </a:r>
            <a:r>
              <a:rPr lang="en-US" sz="2400" dirty="0" err="1"/>
              <a:t>semata</a:t>
            </a:r>
            <a:r>
              <a:rPr lang="en-US" sz="2400" dirty="0"/>
              <a:t> </a:t>
            </a:r>
            <a:r>
              <a:rPr lang="en-US" sz="2400" dirty="0" err="1"/>
              <a:t>sebagaimana</a:t>
            </a:r>
            <a:r>
              <a:rPr lang="en-US" sz="2400" dirty="0"/>
              <a:t> </a:t>
            </a:r>
            <a:r>
              <a:rPr lang="en-US" sz="2400" dirty="0" err="1"/>
              <a:t>dimaksud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Fatwa DSN-MUI </a:t>
            </a:r>
            <a:r>
              <a:rPr lang="en-US" sz="2400" dirty="0" err="1"/>
              <a:t>Nomor</a:t>
            </a:r>
            <a:r>
              <a:rPr lang="en-US" sz="2400" dirty="0"/>
              <a:t>: 19/DSN-MUI/IV/2001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i="1" dirty="0"/>
              <a:t>al-</a:t>
            </a:r>
            <a:r>
              <a:rPr lang="en-US" sz="2400" i="1" dirty="0" err="1"/>
              <a:t>Qardh</a:t>
            </a:r>
            <a:r>
              <a:rPr lang="en-US" sz="2400" dirty="0"/>
              <a:t>,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sarana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kelengkapan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lain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;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84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Akad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Qardh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103312" y="1671918"/>
            <a:ext cx="8946541" cy="4195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d-ID" sz="2400" b="1" dirty="0" smtClean="0"/>
              <a:t>2. Komersial</a:t>
            </a:r>
            <a:endParaRPr lang="id-ID" sz="2400" b="1" dirty="0"/>
          </a:p>
          <a:p>
            <a:pPr algn="just">
              <a:lnSpc>
                <a:spcPct val="120000"/>
              </a:lnSpc>
            </a:pPr>
            <a:r>
              <a:rPr lang="en-US" sz="2400" dirty="0" err="1"/>
              <a:t>Akad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i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sarana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kelengkapan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lain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akad-akad</a:t>
            </a:r>
            <a:r>
              <a:rPr lang="en-US" sz="2400" dirty="0"/>
              <a:t> </a:t>
            </a:r>
            <a:r>
              <a:rPr lang="en-US" sz="2400" i="1" dirty="0" err="1"/>
              <a:t>mu’awadhah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pertukaran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komersial</a:t>
            </a:r>
            <a:r>
              <a:rPr lang="en-US" sz="2400" dirty="0"/>
              <a:t>)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. </a:t>
            </a:r>
            <a:endParaRPr lang="id-ID" sz="2400" dirty="0"/>
          </a:p>
          <a:p>
            <a:pPr algn="just">
              <a:lnSpc>
                <a:spcPct val="120000"/>
              </a:lnSpc>
            </a:pP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diperbolehkan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komersial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i="1" dirty="0" err="1"/>
              <a:t>Rahn</a:t>
            </a:r>
            <a:r>
              <a:rPr lang="en-US" sz="2400" i="1" dirty="0"/>
              <a:t> </a:t>
            </a:r>
            <a:r>
              <a:rPr lang="sv-SE" sz="2400" dirty="0"/>
              <a:t>Emas, Pembiayaan Pengurusan Haji Lembaga Keuangan Syariah, Pengalihan Utang, dan Anjak Piutang. </a:t>
            </a:r>
          </a:p>
        </p:txBody>
      </p:sp>
    </p:spTree>
    <p:extLst>
      <p:ext uri="{BB962C8B-B14F-4D97-AF65-F5344CB8AC3E}">
        <p14:creationId xmlns:p14="http://schemas.microsoft.com/office/powerpoint/2010/main" val="1967012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id-ID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Penjelasan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103312" y="2148168"/>
            <a:ext cx="8946541" cy="4195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/>
              <a:t>Bank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meminta</a:t>
            </a:r>
            <a:r>
              <a:rPr lang="en-US" sz="2400" dirty="0"/>
              <a:t> </a:t>
            </a:r>
            <a:r>
              <a:rPr lang="en-US" sz="2400" dirty="0" err="1"/>
              <a:t>jaminan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pemberian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400" dirty="0"/>
              <a:t>Bank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boleh</a:t>
            </a:r>
            <a:r>
              <a:rPr lang="en-US" sz="2400" dirty="0"/>
              <a:t> </a:t>
            </a:r>
            <a:r>
              <a:rPr lang="en-US" sz="2400" dirty="0" err="1"/>
              <a:t>mengenakan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administrasi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/>
              <a:t>Pendapatan</a:t>
            </a:r>
            <a:r>
              <a:rPr lang="en-US" sz="2400" dirty="0"/>
              <a:t>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administrasi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i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dananya</a:t>
            </a:r>
            <a:r>
              <a:rPr lang="en-US" sz="2400" dirty="0"/>
              <a:t>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dibagi-hasilkan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i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dananya</a:t>
            </a:r>
            <a:r>
              <a:rPr lang="en-US" sz="2400" dirty="0"/>
              <a:t>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modal Bank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 smtClean="0"/>
              <a:t>dibagi-hasilkan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5888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400" i="1" dirty="0" err="1"/>
              <a:t>Ujrah</a:t>
            </a:r>
            <a:r>
              <a:rPr lang="en-US" sz="2400" i="1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akad</a:t>
            </a:r>
            <a:r>
              <a:rPr lang="en-US" sz="2400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akad</a:t>
            </a:r>
            <a:r>
              <a:rPr lang="en-US" sz="2400" dirty="0"/>
              <a:t> lain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bersamaan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pemberian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i="1" dirty="0" err="1"/>
              <a:t>rahn</a:t>
            </a:r>
            <a:r>
              <a:rPr lang="en-US" sz="2400" dirty="0"/>
              <a:t>, </a:t>
            </a:r>
            <a:r>
              <a:rPr lang="en-US" sz="2400" dirty="0" err="1"/>
              <a:t>talangan</a:t>
            </a:r>
            <a:r>
              <a:rPr lang="en-US" sz="2400" dirty="0"/>
              <a:t> haji,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pengalihan</a:t>
            </a:r>
            <a:r>
              <a:rPr lang="en-US" sz="2400" dirty="0"/>
              <a:t> </a:t>
            </a:r>
            <a:r>
              <a:rPr lang="en-US" sz="2400" dirty="0" err="1"/>
              <a:t>utang</a:t>
            </a:r>
            <a:r>
              <a:rPr lang="en-US" sz="2400" dirty="0"/>
              <a:t>) yang </a:t>
            </a:r>
            <a:r>
              <a:rPr lang="en-US" sz="2400" dirty="0" err="1"/>
              <a:t>dananya</a:t>
            </a:r>
            <a:r>
              <a:rPr lang="en-US" sz="2400" dirty="0"/>
              <a:t>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pendapatan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dibagihasilkan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dananya</a:t>
            </a:r>
            <a:r>
              <a:rPr lang="en-US" sz="2400" dirty="0"/>
              <a:t>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selain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dana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 </a:t>
            </a:r>
            <a:r>
              <a:rPr lang="en-US" sz="2400" dirty="0" err="1"/>
              <a:t>pendapatan</a:t>
            </a:r>
            <a:r>
              <a:rPr lang="en-US" sz="2400" dirty="0"/>
              <a:t> yang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dibagihasilkan</a:t>
            </a:r>
            <a:r>
              <a:rPr lang="en-US" sz="2400" dirty="0"/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nasabah</a:t>
            </a:r>
            <a:r>
              <a:rPr lang="en-US" sz="2400" dirty="0"/>
              <a:t>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tunggakan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angsuran</a:t>
            </a:r>
            <a:r>
              <a:rPr lang="en-US" sz="2400" dirty="0"/>
              <a:t>, Bank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Penyisihan</a:t>
            </a:r>
            <a:r>
              <a:rPr lang="en-US" sz="2400" dirty="0"/>
              <a:t> </a:t>
            </a:r>
            <a:r>
              <a:rPr lang="en-US" sz="2400" dirty="0" err="1"/>
              <a:t>Penghapusan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pinjaman</a:t>
            </a:r>
            <a:r>
              <a:rPr lang="en-US" sz="2400" dirty="0"/>
              <a:t> </a:t>
            </a:r>
            <a:r>
              <a:rPr lang="en-US" sz="2400" i="1" dirty="0" err="1"/>
              <a:t>Qardh</a:t>
            </a:r>
            <a:r>
              <a:rPr lang="en-US" sz="2400" i="1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yang </a:t>
            </a:r>
            <a:r>
              <a:rPr lang="en-US" sz="2400" dirty="0" err="1"/>
              <a:t>diatur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otoritas</a:t>
            </a:r>
            <a:r>
              <a:rPr lang="en-US" sz="2400" dirty="0"/>
              <a:t> </a:t>
            </a:r>
            <a:r>
              <a:rPr lang="en-US" sz="2400" dirty="0" err="1"/>
              <a:t>pengawasan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id-ID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Penjelasan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60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0DCDA2-CCCC-4911-B1A0-DF7AA93DCAF1}" type="datetime1">
              <a:rPr lang="en-US"/>
              <a:pPr>
                <a:defRPr/>
              </a:pPr>
              <a:t>8/8/21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42298" y="458820"/>
            <a:ext cx="3810000" cy="914400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HAWALAH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74912" y="1676400"/>
            <a:ext cx="8229600" cy="38862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600" dirty="0" err="1"/>
              <a:t>Hawalah</a:t>
            </a:r>
            <a:r>
              <a:rPr lang="en-US" sz="2600" dirty="0"/>
              <a:t> </a:t>
            </a:r>
            <a:r>
              <a:rPr lang="en-US" sz="2600" dirty="0" err="1"/>
              <a:t>adalah</a:t>
            </a:r>
            <a:r>
              <a:rPr lang="en-US" sz="2600" dirty="0"/>
              <a:t> </a:t>
            </a:r>
            <a:r>
              <a:rPr lang="en-US" sz="2600" dirty="0" err="1"/>
              <a:t>akad</a:t>
            </a:r>
            <a:r>
              <a:rPr lang="en-US" sz="2600" dirty="0"/>
              <a:t> </a:t>
            </a:r>
            <a:r>
              <a:rPr lang="en-US" sz="2600" dirty="0" err="1"/>
              <a:t>pemindahan</a:t>
            </a:r>
            <a:r>
              <a:rPr lang="en-US" sz="2600" dirty="0"/>
              <a:t> </a:t>
            </a:r>
            <a:r>
              <a:rPr lang="en-US" sz="2600" dirty="0" err="1"/>
              <a:t>hutang</a:t>
            </a:r>
            <a:r>
              <a:rPr lang="en-US" sz="2600" dirty="0"/>
              <a:t> </a:t>
            </a:r>
            <a:r>
              <a:rPr lang="en-US" sz="2600" dirty="0" err="1"/>
              <a:t>piutang</a:t>
            </a:r>
            <a:r>
              <a:rPr lang="en-US" sz="2600" dirty="0"/>
              <a:t> </a:t>
            </a:r>
            <a:r>
              <a:rPr lang="en-US" sz="2600" dirty="0" err="1"/>
              <a:t>suatu</a:t>
            </a:r>
            <a:r>
              <a:rPr lang="en-US" sz="2600" dirty="0"/>
              <a:t> </a:t>
            </a:r>
            <a:r>
              <a:rPr lang="en-US" sz="2600" dirty="0" err="1"/>
              <a:t>pihak</a:t>
            </a:r>
            <a:r>
              <a:rPr lang="en-US" sz="2600" dirty="0"/>
              <a:t> </a:t>
            </a:r>
            <a:r>
              <a:rPr lang="en-US" sz="2600" dirty="0" err="1"/>
              <a:t>kepada</a:t>
            </a:r>
            <a:r>
              <a:rPr lang="en-US" sz="2600" dirty="0"/>
              <a:t> </a:t>
            </a:r>
            <a:r>
              <a:rPr lang="en-US" sz="2600" dirty="0" err="1"/>
              <a:t>pihak</a:t>
            </a:r>
            <a:r>
              <a:rPr lang="en-US" sz="2600" dirty="0"/>
              <a:t> lain</a:t>
            </a:r>
          </a:p>
          <a:p>
            <a:pPr eaLnBrk="1" hangingPunct="1">
              <a:lnSpc>
                <a:spcPct val="70000"/>
              </a:lnSpc>
            </a:pPr>
            <a:endParaRPr lang="en-US" sz="2600" dirty="0"/>
          </a:p>
          <a:p>
            <a:pPr eaLnBrk="1" hangingPunct="1">
              <a:lnSpc>
                <a:spcPct val="70000"/>
              </a:lnSpc>
            </a:pPr>
            <a:r>
              <a:rPr lang="en-US" sz="2600" dirty="0" err="1"/>
              <a:t>Kebanyakan</a:t>
            </a:r>
            <a:r>
              <a:rPr lang="en-US" sz="2600" dirty="0"/>
              <a:t> </a:t>
            </a:r>
            <a:r>
              <a:rPr lang="en-US" sz="2600" dirty="0" err="1"/>
              <a:t>ulama</a:t>
            </a:r>
            <a:r>
              <a:rPr lang="en-US" sz="2600" dirty="0"/>
              <a:t> </a:t>
            </a:r>
            <a:r>
              <a:rPr lang="en-US" sz="2600" dirty="0" err="1"/>
              <a:t>tidak</a:t>
            </a:r>
            <a:r>
              <a:rPr lang="en-US" sz="2600" dirty="0"/>
              <a:t> </a:t>
            </a:r>
            <a:r>
              <a:rPr lang="en-US" sz="2600" dirty="0" err="1"/>
              <a:t>memperbolehkan</a:t>
            </a:r>
            <a:r>
              <a:rPr lang="en-US" sz="2600" dirty="0"/>
              <a:t> </a:t>
            </a:r>
            <a:r>
              <a:rPr lang="en-US" sz="2600" dirty="0" err="1"/>
              <a:t>pengambilan</a:t>
            </a:r>
            <a:r>
              <a:rPr lang="en-US" sz="2600" dirty="0"/>
              <a:t> </a:t>
            </a:r>
            <a:r>
              <a:rPr lang="en-US" sz="2600" dirty="0" err="1"/>
              <a:t>manfaat</a:t>
            </a:r>
            <a:r>
              <a:rPr lang="en-US" sz="2600" dirty="0"/>
              <a:t> (</a:t>
            </a:r>
            <a:r>
              <a:rPr lang="en-US" sz="2600" dirty="0" err="1"/>
              <a:t>imbalan</a:t>
            </a:r>
            <a:r>
              <a:rPr lang="en-US" sz="2600" dirty="0"/>
              <a:t>) </a:t>
            </a:r>
            <a:r>
              <a:rPr lang="en-US" sz="2600" dirty="0" err="1"/>
              <a:t>atas</a:t>
            </a:r>
            <a:r>
              <a:rPr lang="en-US" sz="2600" dirty="0"/>
              <a:t> </a:t>
            </a:r>
            <a:r>
              <a:rPr lang="en-US" sz="2600" dirty="0" err="1"/>
              <a:t>pengalihan</a:t>
            </a:r>
            <a:r>
              <a:rPr lang="en-US" sz="2600" dirty="0"/>
              <a:t> </a:t>
            </a:r>
            <a:r>
              <a:rPr lang="en-US" sz="2600" dirty="0" err="1"/>
              <a:t>hutang-piutang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 </a:t>
            </a:r>
            <a:r>
              <a:rPr lang="en-US" sz="2600" dirty="0" err="1"/>
              <a:t>antara</a:t>
            </a:r>
            <a:r>
              <a:rPr lang="en-US" sz="2600" dirty="0"/>
              <a:t> lain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mengurangi</a:t>
            </a:r>
            <a:r>
              <a:rPr lang="en-US" sz="2600" dirty="0"/>
              <a:t> </a:t>
            </a:r>
            <a:r>
              <a:rPr lang="en-US" sz="2600" dirty="0" err="1"/>
              <a:t>jumlah</a:t>
            </a:r>
            <a:r>
              <a:rPr lang="en-US" sz="2600" dirty="0"/>
              <a:t> </a:t>
            </a:r>
            <a:r>
              <a:rPr lang="en-US" sz="2600" dirty="0" err="1"/>
              <a:t>piutang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menambah</a:t>
            </a:r>
            <a:r>
              <a:rPr lang="en-US" sz="2600" dirty="0"/>
              <a:t> </a:t>
            </a:r>
            <a:r>
              <a:rPr lang="en-US" sz="2600" dirty="0" err="1"/>
              <a:t>jumlah</a:t>
            </a:r>
            <a:r>
              <a:rPr lang="en-US" sz="2600" dirty="0"/>
              <a:t> </a:t>
            </a:r>
            <a:r>
              <a:rPr lang="en-US" sz="2600" dirty="0" err="1"/>
              <a:t>hutang</a:t>
            </a:r>
            <a:r>
              <a:rPr lang="en-US" sz="2600" dirty="0"/>
              <a:t> </a:t>
            </a:r>
            <a:r>
              <a:rPr lang="en-US" sz="2600" dirty="0" err="1"/>
              <a:t>tersebut</a:t>
            </a:r>
            <a:r>
              <a:rPr lang="en-US" sz="2600" dirty="0"/>
              <a:t>.</a:t>
            </a:r>
          </a:p>
          <a:p>
            <a:pPr eaLnBrk="1" hangingPunct="1">
              <a:lnSpc>
                <a:spcPct val="70000"/>
              </a:lnSpc>
            </a:pPr>
            <a:endParaRPr lang="en-US" sz="2600" dirty="0"/>
          </a:p>
          <a:p>
            <a:pPr eaLnBrk="1" hangingPunct="1">
              <a:lnSpc>
                <a:spcPct val="70000"/>
              </a:lnSpc>
            </a:pPr>
            <a:r>
              <a:rPr lang="en-US" sz="2600" dirty="0"/>
              <a:t>Bank </a:t>
            </a:r>
            <a:r>
              <a:rPr lang="en-US" sz="2600" dirty="0" err="1"/>
              <a:t>hanya</a:t>
            </a:r>
            <a:r>
              <a:rPr lang="en-US" sz="2600" dirty="0"/>
              <a:t> </a:t>
            </a:r>
            <a:r>
              <a:rPr lang="en-US" sz="2600" dirty="0" err="1"/>
              <a:t>boleh</a:t>
            </a:r>
            <a:r>
              <a:rPr lang="en-US" sz="2600" dirty="0"/>
              <a:t> </a:t>
            </a:r>
            <a:r>
              <a:rPr lang="en-US" sz="2600" dirty="0" err="1"/>
              <a:t>membebankan</a:t>
            </a:r>
            <a:r>
              <a:rPr lang="en-US" sz="2600" dirty="0"/>
              <a:t> fee </a:t>
            </a:r>
            <a:r>
              <a:rPr lang="en-US" sz="2600" dirty="0" err="1"/>
              <a:t>atas</a:t>
            </a:r>
            <a:r>
              <a:rPr lang="en-US" sz="2600" dirty="0"/>
              <a:t> </a:t>
            </a:r>
            <a:r>
              <a:rPr lang="en-US" sz="2600" dirty="0" err="1"/>
              <a:t>jasa</a:t>
            </a:r>
            <a:r>
              <a:rPr lang="en-US" sz="2600" dirty="0"/>
              <a:t> </a:t>
            </a:r>
            <a:r>
              <a:rPr lang="en-US" sz="2600" dirty="0" err="1"/>
              <a:t>penagihan</a:t>
            </a:r>
            <a:r>
              <a:rPr lang="en-US" sz="2600" dirty="0"/>
              <a:t>. </a:t>
            </a:r>
          </a:p>
          <a:p>
            <a:pPr eaLnBrk="1" hangingPunct="1">
              <a:lnSpc>
                <a:spcPct val="70000"/>
              </a:lnSpc>
            </a:pPr>
            <a:endParaRPr lang="en-GB" sz="2600" dirty="0"/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286000" y="12954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132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Ijarah</a:t>
            </a:r>
            <a:endParaRPr lang="en-US" dirty="0"/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2133600" y="1828800"/>
          <a:ext cx="108204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4" imgW="5959920" imgH="3439684" progId="Word.Document.12">
                  <p:embed/>
                </p:oleObj>
              </mc:Choice>
              <mc:Fallback>
                <p:oleObj name="Document" r:id="rId4" imgW="5959920" imgH="343968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8800"/>
                        <a:ext cx="10820400" cy="502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00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652" y="457200"/>
            <a:ext cx="6562928" cy="838200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cap="all">
                <a:effectLst>
                  <a:reflection blurRad="12700" stA="48000" endA="300" endPos="55000" dir="5400000" sy="-90000" algn="bl" rotWithShape="0"/>
                </a:effectLst>
              </a:rPr>
              <a:t>WAKALAH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02904" y="1600201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Wakalah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Akad</a:t>
            </a:r>
            <a:r>
              <a:rPr lang="en-US" sz="2400" dirty="0"/>
              <a:t> </a:t>
            </a:r>
            <a:r>
              <a:rPr lang="en-US" sz="2400" dirty="0" err="1"/>
              <a:t>perwakilan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,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mewakilkan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urusan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bertindak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Aplikasinya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perbankan</a:t>
            </a:r>
            <a:r>
              <a:rPr lang="en-US" sz="2400" dirty="0"/>
              <a:t>,  </a:t>
            </a:r>
            <a:r>
              <a:rPr lang="en-US" sz="2400" dirty="0" err="1"/>
              <a:t>wakalah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penerbitan</a:t>
            </a:r>
            <a:r>
              <a:rPr lang="en-US" sz="2400" dirty="0"/>
              <a:t> Letter of Credit (L/C </a:t>
            </a:r>
            <a:r>
              <a:rPr lang="en-US" sz="2400" dirty="0" err="1"/>
              <a:t>impor</a:t>
            </a:r>
            <a:r>
              <a:rPr lang="en-US" sz="2400" dirty="0"/>
              <a:t>) 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penerusan</a:t>
            </a:r>
            <a:r>
              <a:rPr lang="en-US" sz="2400" dirty="0"/>
              <a:t> </a:t>
            </a:r>
            <a:r>
              <a:rPr lang="en-US" sz="2400" dirty="0" err="1"/>
              <a:t>permintaan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negeri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bank di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negeri</a:t>
            </a:r>
            <a:r>
              <a:rPr lang="en-US" sz="2400" dirty="0"/>
              <a:t> (L/C </a:t>
            </a:r>
            <a:r>
              <a:rPr lang="en-US" sz="2400" dirty="0" err="1"/>
              <a:t>ekspor</a:t>
            </a:r>
            <a:r>
              <a:rPr lang="en-US" sz="2400" dirty="0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Wakalah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diterapkan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jasa</a:t>
            </a:r>
            <a:r>
              <a:rPr lang="en-US" sz="2400" dirty="0"/>
              <a:t> transfer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inkaso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GB" sz="2400" dirty="0"/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2362200" y="2590801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2438400" y="2667001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9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27507" y="228600"/>
            <a:ext cx="5676900" cy="1371600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SHARF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474912" y="1371600"/>
            <a:ext cx="8229600" cy="3886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Sharf</a:t>
            </a: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transaksi</a:t>
            </a:r>
            <a:r>
              <a:rPr lang="en-US" sz="2800" dirty="0"/>
              <a:t> </a:t>
            </a:r>
            <a:r>
              <a:rPr lang="en-US" sz="2800" dirty="0" err="1"/>
              <a:t>pertukaran</a:t>
            </a:r>
            <a:r>
              <a:rPr lang="en-US" sz="2800" dirty="0"/>
              <a:t> </a:t>
            </a:r>
            <a:r>
              <a:rPr lang="en-US" sz="2800" dirty="0" err="1"/>
              <a:t>emas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perak</a:t>
            </a:r>
            <a:r>
              <a:rPr lang="en-US" sz="2800" dirty="0"/>
              <a:t>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pertukaran</a:t>
            </a:r>
            <a:r>
              <a:rPr lang="en-US" sz="2800" dirty="0"/>
              <a:t> </a:t>
            </a:r>
            <a:r>
              <a:rPr lang="id-ID" sz="2800" dirty="0"/>
              <a:t>antar </a:t>
            </a:r>
            <a:r>
              <a:rPr lang="en-US" sz="2800" dirty="0" err="1"/>
              <a:t>valuta</a:t>
            </a:r>
            <a:r>
              <a:rPr lang="en-US" sz="2800" dirty="0"/>
              <a:t> </a:t>
            </a:r>
            <a:r>
              <a:rPr lang="en-US" sz="2800" dirty="0" err="1"/>
              <a:t>asing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Syarat-syarat</a:t>
            </a:r>
            <a:r>
              <a:rPr lang="en-US" sz="2800" dirty="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tunai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Serah</a:t>
            </a:r>
            <a:r>
              <a:rPr lang="en-US" sz="2400" dirty="0"/>
              <a:t> </a:t>
            </a:r>
            <a:r>
              <a:rPr lang="en-US" sz="2400" dirty="0" err="1"/>
              <a:t>terima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majelis</a:t>
            </a:r>
            <a:r>
              <a:rPr lang="en-US" sz="2400" dirty="0"/>
              <a:t> </a:t>
            </a:r>
            <a:r>
              <a:rPr lang="en-US" sz="2400" dirty="0" err="1"/>
              <a:t>kontak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pertukaran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mata</a:t>
            </a:r>
            <a:r>
              <a:rPr lang="en-US" sz="2400" dirty="0"/>
              <a:t> </a:t>
            </a:r>
            <a:r>
              <a:rPr lang="en-US" sz="2400" dirty="0" err="1"/>
              <a:t>uang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/ </a:t>
            </a:r>
            <a:r>
              <a:rPr lang="en-US" sz="2400" dirty="0" err="1"/>
              <a:t>kuantitas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GB" sz="2800" dirty="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4648200" y="2057401"/>
            <a:ext cx="601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 sz="20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57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0"/>
            <a:ext cx="8229600" cy="1371600"/>
          </a:xfrm>
          <a:ln>
            <a:miter lim="800000"/>
            <a:headEnd/>
            <a:tailEnd/>
          </a:ln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3600" cap="all" dirty="0">
                <a:effectLst>
                  <a:reflection blurRad="12700" stA="48000" endA="300" endPos="55000" dir="5400000" sy="-90000" algn="bl" rotWithShape="0"/>
                </a:effectLst>
              </a:rPr>
              <a:t>KAFALAH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895600" y="1204914"/>
            <a:ext cx="7772400" cy="492351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Kafalah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Akad</a:t>
            </a:r>
            <a:r>
              <a:rPr lang="en-US" sz="2800" dirty="0"/>
              <a:t> </a:t>
            </a:r>
            <a:r>
              <a:rPr lang="en-US" sz="2800" dirty="0" err="1"/>
              <a:t>jaminan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pihak</a:t>
            </a:r>
            <a:r>
              <a:rPr lang="en-US" sz="2800" dirty="0"/>
              <a:t> lain.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Jenis-Jenis</a:t>
            </a:r>
            <a:r>
              <a:rPr lang="en-US" sz="2800" dirty="0"/>
              <a:t> </a:t>
            </a:r>
            <a:r>
              <a:rPr lang="en-US" sz="2800" dirty="0" err="1"/>
              <a:t>Kafalah</a:t>
            </a:r>
            <a:r>
              <a:rPr lang="en-US" sz="2800" dirty="0"/>
              <a:t>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i="1" dirty="0" err="1"/>
              <a:t>Kafalah</a:t>
            </a:r>
            <a:r>
              <a:rPr lang="en-US" sz="2800" b="1" i="1" dirty="0"/>
              <a:t> bin </a:t>
            </a:r>
            <a:r>
              <a:rPr lang="en-US" sz="2800" b="1" i="1" dirty="0" err="1"/>
              <a:t>nafs</a:t>
            </a:r>
            <a:r>
              <a:rPr lang="en-US" sz="2800" dirty="0"/>
              <a:t> : </a:t>
            </a:r>
            <a:r>
              <a:rPr lang="en-US" sz="2800" dirty="0" err="1"/>
              <a:t>jaminan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diri</a:t>
            </a:r>
            <a:r>
              <a:rPr lang="en-US" sz="2800" dirty="0"/>
              <a:t>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penjamin</a:t>
            </a:r>
            <a:r>
              <a:rPr lang="en-US" sz="2800" dirty="0"/>
              <a:t> (personal guarantee)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i="1" dirty="0" err="1"/>
              <a:t>Kafalah</a:t>
            </a:r>
            <a:r>
              <a:rPr lang="en-US" sz="2800" b="1" i="1" dirty="0"/>
              <a:t> </a:t>
            </a:r>
            <a:r>
              <a:rPr lang="en-US" sz="2800" b="1" i="1" dirty="0" err="1"/>
              <a:t>bil</a:t>
            </a:r>
            <a:r>
              <a:rPr lang="en-US" sz="2800" b="1" i="1" dirty="0"/>
              <a:t> </a:t>
            </a:r>
            <a:r>
              <a:rPr lang="en-US" sz="2800" b="1" i="1" dirty="0" err="1"/>
              <a:t>maal</a:t>
            </a:r>
            <a:r>
              <a:rPr lang="en-US" sz="2800" dirty="0"/>
              <a:t> : </a:t>
            </a:r>
            <a:r>
              <a:rPr lang="en-US" sz="2800" dirty="0" err="1"/>
              <a:t>jaminan</a:t>
            </a:r>
            <a:r>
              <a:rPr lang="en-US" sz="2800" dirty="0"/>
              <a:t> </a:t>
            </a:r>
            <a:r>
              <a:rPr lang="en-US" sz="2800" dirty="0" err="1"/>
              <a:t>pembayaran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pelunasan</a:t>
            </a:r>
            <a:r>
              <a:rPr lang="en-US" sz="2800" dirty="0"/>
              <a:t> </a:t>
            </a:r>
            <a:r>
              <a:rPr lang="en-US" sz="2800" dirty="0" err="1"/>
              <a:t>hutang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aplikasinya</a:t>
            </a:r>
            <a:r>
              <a:rPr lang="en-US" sz="2800" dirty="0"/>
              <a:t> di </a:t>
            </a:r>
            <a:r>
              <a:rPr lang="en-US" sz="2800" dirty="0" err="1"/>
              <a:t>perbankan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berbentuk</a:t>
            </a:r>
            <a:r>
              <a:rPr lang="en-US" sz="2800" dirty="0"/>
              <a:t> </a:t>
            </a:r>
            <a:r>
              <a:rPr lang="en-US" sz="2800" dirty="0" err="1"/>
              <a:t>jaminan</a:t>
            </a:r>
            <a:r>
              <a:rPr lang="en-US" sz="2800" dirty="0"/>
              <a:t> </a:t>
            </a:r>
            <a:r>
              <a:rPr lang="en-US" sz="2800" dirty="0" err="1"/>
              <a:t>uang</a:t>
            </a:r>
            <a:r>
              <a:rPr lang="en-US" sz="2800" dirty="0"/>
              <a:t> </a:t>
            </a:r>
            <a:r>
              <a:rPr lang="en-US" sz="2800" dirty="0" err="1"/>
              <a:t>muka</a:t>
            </a:r>
            <a:r>
              <a:rPr lang="en-US" sz="2800" dirty="0"/>
              <a:t> (</a:t>
            </a:r>
            <a:r>
              <a:rPr lang="en-US" sz="2800" i="1" dirty="0"/>
              <a:t>Advance</a:t>
            </a:r>
            <a:r>
              <a:rPr lang="id-ID" sz="2800" i="1" dirty="0"/>
              <a:t> </a:t>
            </a:r>
            <a:r>
              <a:rPr lang="en-US" sz="2800" i="1" dirty="0"/>
              <a:t>Payment Bond</a:t>
            </a:r>
            <a:r>
              <a:rPr lang="en-US" sz="2800" dirty="0"/>
              <a:t>),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jaminan</a:t>
            </a:r>
            <a:r>
              <a:rPr lang="en-US" sz="2800" dirty="0"/>
              <a:t> </a:t>
            </a:r>
            <a:r>
              <a:rPr lang="en-US" sz="2800" dirty="0" err="1"/>
              <a:t>pembayaran</a:t>
            </a:r>
            <a:r>
              <a:rPr lang="en-US" sz="2800" dirty="0"/>
              <a:t> ( </a:t>
            </a:r>
            <a:r>
              <a:rPr lang="en-US" sz="2800" i="1" dirty="0"/>
              <a:t>payment bond</a:t>
            </a:r>
            <a:r>
              <a:rPr lang="en-US" sz="2800" dirty="0"/>
              <a:t>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i="1" dirty="0" err="1"/>
              <a:t>Kafalah</a:t>
            </a:r>
            <a:r>
              <a:rPr lang="en-US" sz="2800" b="1" i="1" dirty="0"/>
              <a:t> </a:t>
            </a:r>
            <a:r>
              <a:rPr lang="en-US" sz="2800" b="1" i="1" dirty="0" err="1"/>
              <a:t>Muallaqah</a:t>
            </a:r>
            <a:r>
              <a:rPr lang="en-US" sz="2800" dirty="0"/>
              <a:t> : </a:t>
            </a:r>
            <a:r>
              <a:rPr lang="en-US" sz="2800" dirty="0" err="1"/>
              <a:t>jaminan</a:t>
            </a:r>
            <a:r>
              <a:rPr lang="en-US" sz="2800" dirty="0"/>
              <a:t> </a:t>
            </a:r>
            <a:r>
              <a:rPr lang="en-US" sz="2800" dirty="0" err="1"/>
              <a:t>mutlak</a:t>
            </a:r>
            <a:r>
              <a:rPr lang="en-US" sz="2800" dirty="0"/>
              <a:t> yang </a:t>
            </a:r>
            <a:r>
              <a:rPr lang="en-US" sz="2800" dirty="0" err="1"/>
              <a:t>dibatasi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kurun</a:t>
            </a:r>
            <a:r>
              <a:rPr lang="en-US" sz="2800" dirty="0"/>
              <a:t> </a:t>
            </a:r>
            <a:r>
              <a:rPr lang="en-US" sz="2800" dirty="0" err="1"/>
              <a:t>waktu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r>
              <a:rPr lang="en-US" sz="2800" dirty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perbankan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diterapkan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jaminan</a:t>
            </a:r>
            <a:r>
              <a:rPr lang="en-US" sz="2800" dirty="0"/>
              <a:t> </a:t>
            </a:r>
            <a:r>
              <a:rPr lang="en-US" sz="2800" dirty="0" err="1"/>
              <a:t>pelaksanaan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proyek</a:t>
            </a:r>
            <a:r>
              <a:rPr lang="en-US" sz="2800" dirty="0"/>
              <a:t> ( </a:t>
            </a:r>
            <a:r>
              <a:rPr lang="en-US" sz="2800" i="1" dirty="0"/>
              <a:t>performance bonds</a:t>
            </a:r>
            <a:r>
              <a:rPr lang="en-US" sz="2800" dirty="0"/>
              <a:t>)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jaminan</a:t>
            </a:r>
            <a:r>
              <a:rPr lang="en-US" sz="2800" dirty="0"/>
              <a:t> </a:t>
            </a:r>
            <a:r>
              <a:rPr lang="en-US" sz="2800" dirty="0" err="1"/>
              <a:t>penawaran</a:t>
            </a:r>
            <a:r>
              <a:rPr lang="en-US" sz="2800" dirty="0"/>
              <a:t> (</a:t>
            </a:r>
            <a:r>
              <a:rPr lang="en-US" sz="2800" i="1" dirty="0"/>
              <a:t>bid bonds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GB" sz="1800" dirty="0"/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2362200" y="1828801"/>
            <a:ext cx="800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endParaRPr lang="en-GB">
              <a:latin typeface="Times New Roman" pitchFamily="18" charset="0"/>
            </a:endParaRPr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2362200" y="8382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0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6" name="Picture 3" descr="https://sebikm.files.wordpress.com/2014/08/bank-garansi-syaria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64" y="1314450"/>
            <a:ext cx="7543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7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xfrm>
            <a:off x="646111" y="237570"/>
            <a:ext cx="9404723" cy="1053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Definisi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103312" y="941317"/>
            <a:ext cx="8946541" cy="4195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400" dirty="0" err="1"/>
              <a:t>Ijarah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akad</a:t>
            </a:r>
            <a:r>
              <a:rPr lang="en-US" sz="2400" dirty="0"/>
              <a:t> </a:t>
            </a:r>
            <a:r>
              <a:rPr lang="en-US" sz="2400" dirty="0" err="1"/>
              <a:t>pemindahan</a:t>
            </a:r>
            <a:r>
              <a:rPr lang="en-US" sz="2400" dirty="0"/>
              <a:t> </a:t>
            </a:r>
            <a:r>
              <a:rPr lang="en-US" sz="2400" dirty="0" err="1"/>
              <a:t>hak</a:t>
            </a:r>
            <a:r>
              <a:rPr lang="en-US" sz="2400" dirty="0"/>
              <a:t> </a:t>
            </a:r>
            <a:r>
              <a:rPr lang="en-US" sz="2400" dirty="0" err="1"/>
              <a:t>guna</a:t>
            </a:r>
            <a:r>
              <a:rPr lang="en-US" sz="2400" dirty="0"/>
              <a:t>/</a:t>
            </a:r>
            <a:r>
              <a:rPr lang="en-US" sz="2400" dirty="0" err="1"/>
              <a:t>manfaat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sewa</a:t>
            </a:r>
            <a:r>
              <a:rPr lang="en-US" sz="2400" dirty="0"/>
              <a:t> (</a:t>
            </a:r>
            <a:r>
              <a:rPr lang="en-US" sz="2400" dirty="0" err="1"/>
              <a:t>ujrah</a:t>
            </a:r>
            <a:r>
              <a:rPr lang="en-US" sz="2400" dirty="0"/>
              <a:t>)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diikuti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pemindahan</a:t>
            </a:r>
            <a:r>
              <a:rPr lang="en-US" sz="2400" dirty="0"/>
              <a:t> </a:t>
            </a:r>
            <a:r>
              <a:rPr lang="en-US" sz="2400" dirty="0" err="1"/>
              <a:t>kepemilikan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Ijarah</a:t>
            </a:r>
            <a:r>
              <a:rPr lang="en-US" sz="2400" dirty="0"/>
              <a:t> </a:t>
            </a:r>
            <a:r>
              <a:rPr lang="en-US" sz="2400" dirty="0" err="1"/>
              <a:t>muntahiyah</a:t>
            </a:r>
            <a:r>
              <a:rPr lang="en-US" sz="2400" dirty="0"/>
              <a:t> </a:t>
            </a:r>
            <a:r>
              <a:rPr lang="en-US" sz="2400" dirty="0" err="1"/>
              <a:t>bittamlik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Ijarah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wa’ad</a:t>
            </a:r>
            <a:r>
              <a:rPr lang="en-US" sz="2400" dirty="0"/>
              <a:t> </a:t>
            </a:r>
            <a:r>
              <a:rPr lang="en-US" sz="2400" dirty="0" err="1"/>
              <a:t>perpindahan</a:t>
            </a:r>
            <a:r>
              <a:rPr lang="en-US" sz="2400" dirty="0"/>
              <a:t> </a:t>
            </a:r>
            <a:r>
              <a:rPr lang="en-US" sz="2400" dirty="0" err="1"/>
              <a:t>kepemilikan</a:t>
            </a:r>
            <a:r>
              <a:rPr lang="en-US" sz="2400" dirty="0"/>
              <a:t> </a:t>
            </a:r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Ijarah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Obyek</a:t>
            </a:r>
            <a:r>
              <a:rPr lang="en-US" sz="2400" dirty="0"/>
              <a:t> </a:t>
            </a:r>
            <a:r>
              <a:rPr lang="en-US" sz="2400" dirty="0" err="1"/>
              <a:t>Ijarah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manfaat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berwujud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berwujud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Umur</a:t>
            </a:r>
            <a:r>
              <a:rPr lang="en-US" sz="2400" dirty="0"/>
              <a:t> </a:t>
            </a:r>
            <a:r>
              <a:rPr lang="en-US" sz="2400" dirty="0" err="1"/>
              <a:t>manfaat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periode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/unit </a:t>
            </a:r>
            <a:r>
              <a:rPr lang="en-US" sz="2400" dirty="0" err="1"/>
              <a:t>serupa</a:t>
            </a:r>
            <a:r>
              <a:rPr lang="en-US" sz="2400" dirty="0"/>
              <a:t> yang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Wa’ad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janji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pihak</a:t>
            </a:r>
            <a:r>
              <a:rPr lang="en-US" sz="2400" dirty="0"/>
              <a:t> lain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melaksanakan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3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Penjelasan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371600"/>
            <a:ext cx="82296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merupakan</a:t>
            </a:r>
            <a:r>
              <a:rPr lang="en-US" sz="2400" i="1" dirty="0"/>
              <a:t> </a:t>
            </a:r>
            <a:r>
              <a:rPr lang="en-US" sz="2400" i="1" dirty="0" err="1"/>
              <a:t>akad</a:t>
            </a:r>
            <a:r>
              <a:rPr lang="en-US" sz="2400" i="1" dirty="0"/>
              <a:t> </a:t>
            </a:r>
            <a:r>
              <a:rPr lang="en-US" sz="2400" i="1" dirty="0" err="1"/>
              <a:t>sewa-menyewa</a:t>
            </a:r>
            <a:r>
              <a:rPr lang="en-US" sz="2400" i="1" dirty="0"/>
              <a:t> </a:t>
            </a:r>
            <a:r>
              <a:rPr lang="en-US" sz="2400" i="1" dirty="0" err="1"/>
              <a:t>suatu</a:t>
            </a:r>
            <a:r>
              <a:rPr lang="en-US" sz="2400" i="1" dirty="0"/>
              <a:t> </a:t>
            </a:r>
            <a:r>
              <a:rPr lang="en-US" sz="2400" i="1" dirty="0" err="1"/>
              <a:t>aset</a:t>
            </a:r>
            <a:r>
              <a:rPr lang="en-US" sz="2400" i="1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tanpa</a:t>
            </a:r>
            <a:r>
              <a:rPr lang="en-US" sz="2400" i="1" dirty="0"/>
              <a:t> </a:t>
            </a:r>
            <a:r>
              <a:rPr lang="en-US" sz="2400" i="1" dirty="0" err="1"/>
              <a:t>adanya</a:t>
            </a:r>
            <a:r>
              <a:rPr lang="en-US" sz="2400" i="1" dirty="0"/>
              <a:t> </a:t>
            </a:r>
            <a:r>
              <a:rPr lang="en-US" sz="2400" i="1" dirty="0" err="1"/>
              <a:t>perpindahan</a:t>
            </a:r>
            <a:r>
              <a:rPr lang="en-US" sz="2400" i="1" dirty="0"/>
              <a:t> </a:t>
            </a:r>
            <a:r>
              <a:rPr lang="en-US" sz="2400" i="1" dirty="0" err="1"/>
              <a:t>risiko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manfaat</a:t>
            </a:r>
            <a:r>
              <a:rPr lang="en-US" sz="2400" i="1" dirty="0"/>
              <a:t> yang </a:t>
            </a:r>
            <a:r>
              <a:rPr lang="en-US" sz="2400" i="1" dirty="0" err="1"/>
              <a:t>signifikan</a:t>
            </a:r>
            <a:r>
              <a:rPr lang="en-US" sz="2400" i="1" dirty="0"/>
              <a:t> </a:t>
            </a:r>
            <a:r>
              <a:rPr lang="en-US" sz="2400" i="1" dirty="0" err="1"/>
              <a:t>terkait</a:t>
            </a:r>
            <a:r>
              <a:rPr lang="en-US" sz="2400" i="1" dirty="0"/>
              <a:t> </a:t>
            </a:r>
            <a:r>
              <a:rPr lang="en-US" sz="2400" i="1" dirty="0" err="1"/>
              <a:t>kepemilikan</a:t>
            </a:r>
            <a:r>
              <a:rPr lang="en-US" sz="2400" i="1" dirty="0"/>
              <a:t> </a:t>
            </a:r>
            <a:r>
              <a:rPr lang="en-US" sz="2400" i="1" dirty="0" err="1"/>
              <a:t>aset</a:t>
            </a:r>
            <a:r>
              <a:rPr lang="en-US" sz="2400" i="1" dirty="0"/>
              <a:t> </a:t>
            </a:r>
            <a:r>
              <a:rPr lang="en-US" sz="2400" i="1" dirty="0" err="1"/>
              <a:t>tersebut</a:t>
            </a:r>
            <a:r>
              <a:rPr lang="en-US" sz="2400" i="1" dirty="0"/>
              <a:t>, </a:t>
            </a:r>
            <a:r>
              <a:rPr lang="en-US" sz="2400" i="1" dirty="0" err="1"/>
              <a:t>dengan</a:t>
            </a:r>
            <a:r>
              <a:rPr lang="en-US" sz="2400" i="1" dirty="0"/>
              <a:t>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tanpa</a:t>
            </a:r>
            <a:r>
              <a:rPr lang="en-US" sz="2400" i="1" dirty="0"/>
              <a:t> </a:t>
            </a:r>
            <a:r>
              <a:rPr lang="en-US" sz="2400" i="1" dirty="0" err="1"/>
              <a:t>adanya</a:t>
            </a:r>
            <a:r>
              <a:rPr lang="en-US" sz="2400" i="1" dirty="0"/>
              <a:t> </a:t>
            </a:r>
            <a:r>
              <a:rPr lang="en-US" sz="2400" i="1" dirty="0" err="1"/>
              <a:t>opsi</a:t>
            </a:r>
            <a:r>
              <a:rPr lang="en-US" sz="2400" i="1" dirty="0"/>
              <a:t>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memindahkan</a:t>
            </a:r>
            <a:r>
              <a:rPr lang="en-US" sz="2400" i="1" dirty="0"/>
              <a:t> </a:t>
            </a:r>
            <a:r>
              <a:rPr lang="en-US" sz="2400" i="1" dirty="0" err="1"/>
              <a:t>kepemilikan</a:t>
            </a:r>
            <a:r>
              <a:rPr lang="en-US" sz="2400" i="1" dirty="0"/>
              <a:t> </a:t>
            </a:r>
            <a:r>
              <a:rPr lang="en-US" sz="2400" i="1" dirty="0" err="1"/>
              <a:t>dari</a:t>
            </a:r>
            <a:r>
              <a:rPr lang="en-US" sz="2400" i="1" dirty="0"/>
              <a:t> </a:t>
            </a:r>
            <a:r>
              <a:rPr lang="en-US" sz="2400" i="1" dirty="0" err="1"/>
              <a:t>pemilik</a:t>
            </a:r>
            <a:r>
              <a:rPr lang="en-US" sz="2400" i="1" dirty="0"/>
              <a:t> (Bank) </a:t>
            </a:r>
            <a:r>
              <a:rPr lang="en-US" sz="2400" i="1" dirty="0" err="1"/>
              <a:t>kepada</a:t>
            </a:r>
            <a:r>
              <a:rPr lang="en-US" sz="2400" i="1" dirty="0"/>
              <a:t> </a:t>
            </a:r>
            <a:r>
              <a:rPr lang="en-US" sz="2400" i="1" dirty="0" err="1"/>
              <a:t>penyewa</a:t>
            </a:r>
            <a:r>
              <a:rPr lang="en-US" sz="2400" i="1" dirty="0"/>
              <a:t>/</a:t>
            </a:r>
            <a:r>
              <a:rPr lang="en-US" sz="2400" i="1" dirty="0" err="1"/>
              <a:t>nasabah</a:t>
            </a:r>
            <a:r>
              <a:rPr lang="en-US" sz="2400" i="1" dirty="0"/>
              <a:t> </a:t>
            </a:r>
            <a:r>
              <a:rPr lang="en-US" sz="2400" i="1" dirty="0" err="1"/>
              <a:t>pada</a:t>
            </a:r>
            <a:r>
              <a:rPr lang="en-US" sz="2400" i="1" dirty="0"/>
              <a:t> </a:t>
            </a:r>
            <a:r>
              <a:rPr lang="en-US" sz="2400" i="1" dirty="0" err="1"/>
              <a:t>saat</a:t>
            </a:r>
            <a:r>
              <a:rPr lang="en-US" sz="2400" i="1" dirty="0"/>
              <a:t> </a:t>
            </a:r>
            <a:r>
              <a:rPr lang="en-US" sz="2400" i="1" dirty="0" err="1"/>
              <a:t>tertentu</a:t>
            </a:r>
            <a:r>
              <a:rPr lang="en-US" sz="2400" i="1" dirty="0"/>
              <a:t>. </a:t>
            </a:r>
          </a:p>
          <a:p>
            <a:pPr algn="just"/>
            <a:r>
              <a:rPr lang="en-US" sz="2400" i="1" dirty="0" err="1"/>
              <a:t>Pada</a:t>
            </a:r>
            <a:r>
              <a:rPr lang="en-US" sz="2400" i="1" dirty="0"/>
              <a:t> </a:t>
            </a:r>
            <a:r>
              <a:rPr lang="en-US" sz="2400" i="1" dirty="0" err="1"/>
              <a:t>umumnya</a:t>
            </a:r>
            <a:r>
              <a:rPr lang="en-US" sz="2400" i="1" dirty="0"/>
              <a:t> </a:t>
            </a:r>
            <a:r>
              <a:rPr lang="en-US" sz="2400" i="1" dirty="0" err="1"/>
              <a:t>transaksi</a:t>
            </a:r>
            <a:r>
              <a:rPr lang="en-US" sz="2400" i="1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muntahiyah</a:t>
            </a:r>
            <a:r>
              <a:rPr lang="en-US" sz="2400" i="1" dirty="0"/>
              <a:t> </a:t>
            </a:r>
            <a:r>
              <a:rPr lang="en-US" sz="2400" i="1" dirty="0" err="1"/>
              <a:t>bittamlik</a:t>
            </a:r>
            <a:r>
              <a:rPr lang="en-US" sz="2400" i="1" dirty="0"/>
              <a:t> </a:t>
            </a:r>
            <a:r>
              <a:rPr lang="en-US" sz="2400" i="1" dirty="0" err="1"/>
              <a:t>muncul</a:t>
            </a:r>
            <a:r>
              <a:rPr lang="en-US" sz="2400" i="1" dirty="0"/>
              <a:t> </a:t>
            </a:r>
            <a:r>
              <a:rPr lang="en-US" sz="2400" i="1" dirty="0" err="1"/>
              <a:t>karena</a:t>
            </a:r>
            <a:r>
              <a:rPr lang="en-US" sz="2400" i="1" dirty="0"/>
              <a:t> </a:t>
            </a:r>
            <a:r>
              <a:rPr lang="en-US" sz="2400" i="1" dirty="0" err="1"/>
              <a:t>adanya</a:t>
            </a:r>
            <a:r>
              <a:rPr lang="en-US" sz="2400" i="1" dirty="0"/>
              <a:t> </a:t>
            </a:r>
            <a:r>
              <a:rPr lang="en-US" sz="2400" i="1" dirty="0" err="1"/>
              <a:t>kebutuhan</a:t>
            </a:r>
            <a:r>
              <a:rPr lang="en-US" sz="2400" i="1" dirty="0"/>
              <a:t>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memiliki</a:t>
            </a:r>
            <a:r>
              <a:rPr lang="en-US" sz="2400" i="1" dirty="0"/>
              <a:t> </a:t>
            </a:r>
            <a:r>
              <a:rPr lang="en-US" sz="2400" i="1" dirty="0" err="1"/>
              <a:t>aset</a:t>
            </a:r>
            <a:r>
              <a:rPr lang="en-US" sz="2400" i="1" dirty="0"/>
              <a:t> </a:t>
            </a:r>
            <a:r>
              <a:rPr lang="en-US" sz="2400" i="1" dirty="0" err="1"/>
              <a:t>tertentu</a:t>
            </a:r>
            <a:r>
              <a:rPr lang="en-US" sz="2400" i="1" dirty="0"/>
              <a:t>, </a:t>
            </a:r>
            <a:r>
              <a:rPr lang="en-US" sz="2400" i="1" dirty="0" err="1"/>
              <a:t>dimana</a:t>
            </a:r>
            <a:r>
              <a:rPr lang="en-US" sz="2400" i="1" dirty="0"/>
              <a:t> </a:t>
            </a:r>
            <a:r>
              <a:rPr lang="en-US" sz="2400" i="1" dirty="0" err="1"/>
              <a:t>pemenuhan</a:t>
            </a:r>
            <a:r>
              <a:rPr lang="en-US" sz="2400" i="1" dirty="0"/>
              <a:t> </a:t>
            </a:r>
            <a:r>
              <a:rPr lang="en-US" sz="2400" i="1" dirty="0" err="1"/>
              <a:t>kebutuhan</a:t>
            </a:r>
            <a:r>
              <a:rPr lang="en-US" sz="2400" i="1" dirty="0"/>
              <a:t> </a:t>
            </a:r>
            <a:r>
              <a:rPr lang="en-US" sz="2400" i="1" dirty="0" err="1"/>
              <a:t>atas</a:t>
            </a:r>
            <a:r>
              <a:rPr lang="en-US" sz="2400" i="1" dirty="0"/>
              <a:t> </a:t>
            </a:r>
            <a:r>
              <a:rPr lang="en-US" sz="2400" i="1" dirty="0" err="1"/>
              <a:t>aset</a:t>
            </a:r>
            <a:r>
              <a:rPr lang="en-US" sz="2400" i="1" dirty="0"/>
              <a:t> </a:t>
            </a:r>
            <a:r>
              <a:rPr lang="en-US" sz="2400" i="1" dirty="0" err="1"/>
              <a:t>tersebut</a:t>
            </a:r>
            <a:r>
              <a:rPr lang="en-US" sz="2400" i="1" dirty="0"/>
              <a:t> </a:t>
            </a:r>
            <a:r>
              <a:rPr lang="en-US" sz="2400" i="1" dirty="0" err="1"/>
              <a:t>dipenuhi</a:t>
            </a:r>
            <a:r>
              <a:rPr lang="en-US" sz="2400" i="1" dirty="0"/>
              <a:t> </a:t>
            </a:r>
            <a:r>
              <a:rPr lang="en-US" sz="2400" i="1" dirty="0" err="1"/>
              <a:t>melalui</a:t>
            </a:r>
            <a:r>
              <a:rPr lang="en-US" sz="2400" i="1" dirty="0"/>
              <a:t> </a:t>
            </a:r>
            <a:r>
              <a:rPr lang="en-US" sz="2400" i="1" dirty="0" err="1"/>
              <a:t>akad</a:t>
            </a:r>
            <a:r>
              <a:rPr lang="en-US" sz="2400" i="1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. </a:t>
            </a:r>
          </a:p>
          <a:p>
            <a:pPr algn="just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9883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Penjelasan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819827"/>
            <a:ext cx="82296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dirty="0"/>
              <a:t>Bank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meminta</a:t>
            </a:r>
            <a:r>
              <a:rPr lang="en-US" sz="2400" dirty="0"/>
              <a:t> </a:t>
            </a:r>
            <a:r>
              <a:rPr lang="en-US" sz="2400" dirty="0" err="1"/>
              <a:t>penyewa</a:t>
            </a:r>
            <a:r>
              <a:rPr lang="en-US" sz="2400" dirty="0"/>
              <a:t>/</a:t>
            </a:r>
            <a:r>
              <a:rPr lang="en-US" sz="2400" dirty="0" err="1"/>
              <a:t>nasabah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menyerahkan</a:t>
            </a:r>
            <a:r>
              <a:rPr lang="en-US" sz="2400" dirty="0"/>
              <a:t> </a:t>
            </a:r>
            <a:r>
              <a:rPr lang="en-US" sz="2400" dirty="0" err="1"/>
              <a:t>jaminan</a:t>
            </a:r>
            <a:r>
              <a:rPr lang="en-US" sz="2400" dirty="0"/>
              <a:t>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untuk</a:t>
            </a:r>
            <a:r>
              <a:rPr lang="en-US" sz="2400" i="1" dirty="0"/>
              <a:t> </a:t>
            </a:r>
            <a:r>
              <a:rPr lang="en-US" sz="2400" i="1" dirty="0" err="1"/>
              <a:t>menghindari</a:t>
            </a:r>
            <a:r>
              <a:rPr lang="en-US" sz="2400" i="1" dirty="0"/>
              <a:t> </a:t>
            </a:r>
            <a:r>
              <a:rPr lang="en-US" sz="2400" i="1" dirty="0" err="1"/>
              <a:t>risiko</a:t>
            </a:r>
            <a:r>
              <a:rPr lang="en-US" sz="2400" i="1" dirty="0"/>
              <a:t> </a:t>
            </a:r>
            <a:r>
              <a:rPr lang="en-US" sz="2400" i="1" dirty="0" err="1"/>
              <a:t>kerugian</a:t>
            </a:r>
            <a:r>
              <a:rPr lang="en-US" sz="2400" i="1" dirty="0"/>
              <a:t>. </a:t>
            </a:r>
          </a:p>
          <a:p>
            <a:pPr algn="just"/>
            <a:r>
              <a:rPr lang="en-US" sz="2400" dirty="0" err="1"/>
              <a:t>Jumlah</a:t>
            </a:r>
            <a:r>
              <a:rPr lang="en-US" sz="2400" dirty="0"/>
              <a:t>, </a:t>
            </a:r>
            <a:r>
              <a:rPr lang="en-US" sz="2400" dirty="0" err="1"/>
              <a:t>ukuran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harus</a:t>
            </a:r>
            <a:r>
              <a:rPr lang="en-US" sz="2400" i="1" dirty="0"/>
              <a:t> </a:t>
            </a:r>
            <a:r>
              <a:rPr lang="en-US" sz="2400" i="1" dirty="0" err="1"/>
              <a:t>jelas</a:t>
            </a:r>
            <a:r>
              <a:rPr lang="en-US" sz="2400" i="1" dirty="0"/>
              <a:t> </a:t>
            </a:r>
            <a:r>
              <a:rPr lang="en-US" sz="2400" i="1" dirty="0" err="1"/>
              <a:t>diketahui</a:t>
            </a:r>
            <a:r>
              <a:rPr lang="en-US" sz="2400" i="1" dirty="0"/>
              <a:t> </a:t>
            </a:r>
            <a:r>
              <a:rPr lang="en-US" sz="2400" i="1" dirty="0" err="1"/>
              <a:t>dan</a:t>
            </a:r>
            <a:r>
              <a:rPr lang="en-US" sz="2400" i="1" dirty="0"/>
              <a:t> </a:t>
            </a:r>
            <a:r>
              <a:rPr lang="en-US" sz="2400" i="1" dirty="0" err="1"/>
              <a:t>tercantum</a:t>
            </a:r>
            <a:r>
              <a:rPr lang="en-US" sz="2400" i="1" dirty="0"/>
              <a:t> </a:t>
            </a:r>
            <a:r>
              <a:rPr lang="en-US" sz="2400" i="1" dirty="0" err="1"/>
              <a:t>dalam</a:t>
            </a:r>
            <a:r>
              <a:rPr lang="en-US" sz="2400" i="1" dirty="0"/>
              <a:t> </a:t>
            </a:r>
            <a:r>
              <a:rPr lang="en-US" sz="2400" i="1" dirty="0" err="1"/>
              <a:t>akad</a:t>
            </a:r>
            <a:r>
              <a:rPr lang="en-US" sz="2400" i="1" dirty="0"/>
              <a:t>. </a:t>
            </a:r>
          </a:p>
          <a:p>
            <a:pPr algn="just"/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perbaikan</a:t>
            </a:r>
            <a:r>
              <a:rPr lang="en-US" sz="2400" dirty="0"/>
              <a:t> </a:t>
            </a:r>
            <a:r>
              <a:rPr lang="en-US" sz="2400" dirty="0" err="1"/>
              <a:t>aset</a:t>
            </a:r>
            <a:r>
              <a:rPr lang="en-US" sz="2400" dirty="0"/>
              <a:t> </a:t>
            </a:r>
            <a:r>
              <a:rPr lang="en-US" sz="2400" i="1" dirty="0" err="1"/>
              <a:t>Ijarah</a:t>
            </a:r>
            <a:r>
              <a:rPr lang="en-US" sz="2400" i="1" dirty="0"/>
              <a:t> </a:t>
            </a:r>
            <a:r>
              <a:rPr lang="en-US" sz="2400" i="1" dirty="0" err="1"/>
              <a:t>merupakan</a:t>
            </a:r>
            <a:r>
              <a:rPr lang="en-US" sz="2400" i="1" dirty="0"/>
              <a:t> </a:t>
            </a:r>
            <a:r>
              <a:rPr lang="en-US" sz="2400" i="1" dirty="0" err="1"/>
              <a:t>tanggungan</a:t>
            </a:r>
            <a:r>
              <a:rPr lang="en-US" sz="2400" i="1" dirty="0"/>
              <a:t> </a:t>
            </a:r>
            <a:r>
              <a:rPr lang="en-US" sz="2400" i="1" dirty="0" err="1"/>
              <a:t>pemilik</a:t>
            </a:r>
            <a:r>
              <a:rPr lang="en-US" sz="2400" i="1" dirty="0"/>
              <a:t>. </a:t>
            </a:r>
            <a:r>
              <a:rPr lang="en-US" sz="2400" i="1" dirty="0" err="1"/>
              <a:t>Perbaikan</a:t>
            </a:r>
            <a:r>
              <a:rPr lang="en-US" sz="2400" i="1" dirty="0"/>
              <a:t> </a:t>
            </a:r>
            <a:r>
              <a:rPr lang="en-US" sz="2400" i="1" dirty="0" err="1"/>
              <a:t>tersebut</a:t>
            </a:r>
            <a:r>
              <a:rPr lang="en-US" sz="2400" i="1" dirty="0"/>
              <a:t> </a:t>
            </a:r>
            <a:r>
              <a:rPr lang="en-US" sz="2400" i="1" dirty="0" err="1"/>
              <a:t>dapat</a:t>
            </a:r>
            <a:r>
              <a:rPr lang="en-US" sz="2400" i="1" dirty="0"/>
              <a:t> </a:t>
            </a:r>
            <a:r>
              <a:rPr lang="en-US" sz="2400" i="1" dirty="0" err="1"/>
              <a:t>dilakukan</a:t>
            </a:r>
            <a:r>
              <a:rPr lang="en-US" sz="2400" i="1" dirty="0"/>
              <a:t> </a:t>
            </a:r>
            <a:r>
              <a:rPr lang="en-US" sz="2400" i="1" dirty="0" err="1"/>
              <a:t>oleh</a:t>
            </a:r>
            <a:r>
              <a:rPr lang="en-US" sz="2400" i="1" dirty="0"/>
              <a:t> </a:t>
            </a:r>
            <a:r>
              <a:rPr lang="en-US" sz="2400" i="1" dirty="0" err="1"/>
              <a:t>pemilik</a:t>
            </a:r>
            <a:r>
              <a:rPr lang="en-US" sz="2400" i="1" dirty="0"/>
              <a:t> </a:t>
            </a:r>
            <a:r>
              <a:rPr lang="en-US" sz="2400" i="1" dirty="0" err="1"/>
              <a:t>secara</a:t>
            </a:r>
            <a:r>
              <a:rPr lang="en-US" sz="2400" i="1" dirty="0"/>
              <a:t> </a:t>
            </a:r>
            <a:r>
              <a:rPr lang="en-US" sz="2400" i="1" dirty="0" err="1"/>
              <a:t>langsung</a:t>
            </a:r>
            <a:r>
              <a:rPr lang="en-US" sz="2400" i="1" dirty="0"/>
              <a:t> </a:t>
            </a:r>
            <a:r>
              <a:rPr lang="en-US" sz="2400" i="1" dirty="0" err="1"/>
              <a:t>atau</a:t>
            </a:r>
            <a:r>
              <a:rPr lang="en-US" sz="2400" i="1" dirty="0"/>
              <a:t> </a:t>
            </a:r>
            <a:r>
              <a:rPr lang="en-US" sz="2400" i="1" dirty="0" err="1"/>
              <a:t>dilakukan</a:t>
            </a:r>
            <a:r>
              <a:rPr lang="en-US" sz="2400" i="1" dirty="0"/>
              <a:t> </a:t>
            </a:r>
            <a:r>
              <a:rPr lang="en-US" sz="2400" i="1" dirty="0" err="1"/>
              <a:t>oleh</a:t>
            </a:r>
            <a:r>
              <a:rPr lang="en-US" sz="2400" i="1" dirty="0"/>
              <a:t> </a:t>
            </a:r>
            <a:r>
              <a:rPr lang="en-US" sz="2400" i="1" dirty="0" err="1"/>
              <a:t>penyewa</a:t>
            </a:r>
            <a:r>
              <a:rPr lang="en-US" sz="2400" i="1" dirty="0"/>
              <a:t> </a:t>
            </a:r>
            <a:r>
              <a:rPr lang="en-US" sz="2400" i="1" dirty="0" err="1"/>
              <a:t>atas</a:t>
            </a:r>
            <a:r>
              <a:rPr lang="en-US" sz="2400" i="1" dirty="0"/>
              <a:t> </a:t>
            </a:r>
            <a:r>
              <a:rPr lang="en-US" sz="2400" i="1" dirty="0" err="1"/>
              <a:t>persetujuan</a:t>
            </a:r>
            <a:r>
              <a:rPr lang="en-US" sz="2400" i="1" dirty="0"/>
              <a:t> </a:t>
            </a:r>
            <a:r>
              <a:rPr lang="en-US" sz="2400" i="1" dirty="0" err="1"/>
              <a:t>pemilik</a:t>
            </a:r>
            <a:r>
              <a:rPr lang="en-US" sz="2400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58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id-ID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Transaksi</a:t>
            </a:r>
            <a:endParaRPr lang="en-US" altLang="id-ID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 bwMode="auto">
          <a:xfrm>
            <a:off x="1981200" y="1371600"/>
            <a:ext cx="8229600" cy="480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i="1" dirty="0" err="1"/>
              <a:t>Ijarah</a:t>
            </a:r>
            <a:r>
              <a:rPr lang="en-US" i="1" dirty="0"/>
              <a:t> </a:t>
            </a:r>
            <a:r>
              <a:rPr lang="en-US" i="1" dirty="0" err="1"/>
              <a:t>muntahiyah</a:t>
            </a:r>
            <a:r>
              <a:rPr lang="en-US" i="1" dirty="0"/>
              <a:t> </a:t>
            </a:r>
            <a:r>
              <a:rPr lang="en-US" i="1" dirty="0" err="1"/>
              <a:t>bittamlik</a:t>
            </a:r>
            <a:r>
              <a:rPr lang="en-US" i="1" dirty="0"/>
              <a:t>, </a:t>
            </a:r>
            <a:r>
              <a:rPr lang="en-US" i="1" dirty="0" err="1"/>
              <a:t>perpindahan</a:t>
            </a:r>
            <a:r>
              <a:rPr lang="en-US" i="1" dirty="0"/>
              <a:t> </a:t>
            </a:r>
            <a:r>
              <a:rPr lang="en-US" i="1" dirty="0" err="1"/>
              <a:t>kepemilikan</a:t>
            </a:r>
            <a:r>
              <a:rPr lang="en-US" i="1" dirty="0"/>
              <a:t> </a:t>
            </a:r>
            <a:r>
              <a:rPr lang="en-US" i="1" dirty="0" err="1"/>
              <a:t>suatu</a:t>
            </a:r>
            <a:r>
              <a:rPr lang="en-US" i="1" dirty="0"/>
              <a:t> </a:t>
            </a:r>
            <a:r>
              <a:rPr lang="en-US" i="1" dirty="0" err="1"/>
              <a:t>aset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Bank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nasabah</a:t>
            </a:r>
            <a:r>
              <a:rPr lang="en-US" i="1" dirty="0"/>
              <a:t>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dilakukan</a:t>
            </a:r>
            <a:r>
              <a:rPr lang="en-US" i="1" dirty="0"/>
              <a:t> </a:t>
            </a:r>
            <a:r>
              <a:rPr lang="en-US" i="1" dirty="0" err="1"/>
              <a:t>jika</a:t>
            </a:r>
            <a:r>
              <a:rPr lang="en-US" i="1" dirty="0"/>
              <a:t> </a:t>
            </a:r>
            <a:r>
              <a:rPr lang="en-US" i="1" dirty="0" err="1"/>
              <a:t>aktivitas</a:t>
            </a:r>
            <a:r>
              <a:rPr lang="en-US" i="1" dirty="0"/>
              <a:t> </a:t>
            </a:r>
            <a:r>
              <a:rPr lang="en-US" i="1" dirty="0" err="1"/>
              <a:t>penyewaan</a:t>
            </a:r>
            <a:r>
              <a:rPr lang="en-US" i="1" dirty="0"/>
              <a:t> </a:t>
            </a:r>
            <a:r>
              <a:rPr lang="en-US" i="1" dirty="0" err="1"/>
              <a:t>telah</a:t>
            </a:r>
            <a:r>
              <a:rPr lang="en-US" i="1" dirty="0"/>
              <a:t> </a:t>
            </a:r>
            <a:r>
              <a:rPr lang="en-US" i="1" dirty="0" err="1"/>
              <a:t>berakhir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diakhiri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aset</a:t>
            </a:r>
            <a:r>
              <a:rPr lang="en-US" i="1" dirty="0"/>
              <a:t> </a:t>
            </a:r>
            <a:r>
              <a:rPr lang="en-US" i="1" dirty="0" err="1"/>
              <a:t>Ijarah</a:t>
            </a:r>
            <a:r>
              <a:rPr lang="en-US" i="1" dirty="0"/>
              <a:t> </a:t>
            </a:r>
            <a:r>
              <a:rPr lang="en-US" i="1" dirty="0" err="1"/>
              <a:t>telah</a:t>
            </a:r>
            <a:r>
              <a:rPr lang="en-US" i="1" dirty="0"/>
              <a:t> </a:t>
            </a:r>
            <a:r>
              <a:rPr lang="en-US" i="1" dirty="0" err="1"/>
              <a:t>diserahkan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nasabah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membuat</a:t>
            </a:r>
            <a:r>
              <a:rPr lang="en-US" i="1" dirty="0"/>
              <a:t> </a:t>
            </a:r>
            <a:r>
              <a:rPr lang="en-US" i="1" dirty="0" err="1"/>
              <a:t>akad</a:t>
            </a:r>
            <a:r>
              <a:rPr lang="en-US" i="1" dirty="0"/>
              <a:t> </a:t>
            </a:r>
            <a:r>
              <a:rPr lang="en-US" i="1" dirty="0" err="1"/>
              <a:t>terpisah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: </a:t>
            </a:r>
          </a:p>
          <a:p>
            <a:pPr lvl="1"/>
            <a:r>
              <a:rPr lang="en-US" sz="1600" dirty="0" err="1"/>
              <a:t>hibah</a:t>
            </a:r>
            <a:r>
              <a:rPr lang="en-US" sz="1600" dirty="0"/>
              <a:t>; </a:t>
            </a:r>
          </a:p>
          <a:p>
            <a:pPr lvl="1"/>
            <a:r>
              <a:rPr lang="sv-SE" sz="1600" dirty="0"/>
              <a:t>penjualan sebelum akad berakhir; </a:t>
            </a:r>
          </a:p>
          <a:p>
            <a:pPr lvl="1"/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masa </a:t>
            </a:r>
            <a:r>
              <a:rPr lang="en-US" sz="1600" i="1" dirty="0" err="1"/>
              <a:t>Ijarah</a:t>
            </a:r>
            <a:r>
              <a:rPr lang="en-US" sz="1600" i="1" dirty="0"/>
              <a:t>; </a:t>
            </a:r>
          </a:p>
          <a:p>
            <a:pPr lvl="1"/>
            <a:r>
              <a:rPr lang="en-US" sz="1600" dirty="0" err="1"/>
              <a:t>Penjualan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bertahap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objeknya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dipindahkan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bertahap</a:t>
            </a:r>
            <a:r>
              <a:rPr lang="en-US" sz="1600" dirty="0"/>
              <a:t>. 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 err="1"/>
              <a:t>Ijarah-balik</a:t>
            </a:r>
            <a:r>
              <a:rPr lang="en-US" i="1" dirty="0"/>
              <a:t> (sale and leaseback) 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transaksi</a:t>
            </a:r>
            <a:r>
              <a:rPr lang="en-US" i="1" dirty="0"/>
              <a:t> yang </a:t>
            </a:r>
            <a:r>
              <a:rPr lang="en-US" i="1" dirty="0" err="1"/>
              <a:t>terpisah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tidak</a:t>
            </a:r>
            <a:r>
              <a:rPr lang="en-US" i="1" dirty="0"/>
              <a:t> </a:t>
            </a:r>
            <a:r>
              <a:rPr lang="en-US" i="1" dirty="0" err="1"/>
              <a:t>saling</a:t>
            </a:r>
            <a:r>
              <a:rPr lang="en-US" i="1" dirty="0"/>
              <a:t> </a:t>
            </a:r>
            <a:r>
              <a:rPr lang="en-US" i="1" dirty="0" err="1"/>
              <a:t>bergantung</a:t>
            </a:r>
            <a:r>
              <a:rPr lang="en-US" i="1" dirty="0"/>
              <a:t> (</a:t>
            </a:r>
            <a:r>
              <a:rPr lang="en-US" i="1" dirty="0" err="1"/>
              <a:t>ta’alluq</a:t>
            </a:r>
            <a:r>
              <a:rPr lang="en-US" i="1" dirty="0"/>
              <a:t>) </a:t>
            </a:r>
            <a:r>
              <a:rPr lang="en-US" i="1" dirty="0" err="1"/>
              <a:t>sehingga</a:t>
            </a:r>
            <a:r>
              <a:rPr lang="en-US" i="1" dirty="0"/>
              <a:t> </a:t>
            </a:r>
            <a:r>
              <a:rPr lang="en-US" i="1" dirty="0" err="1"/>
              <a:t>harga</a:t>
            </a:r>
            <a:r>
              <a:rPr lang="en-US" i="1" dirty="0"/>
              <a:t> </a:t>
            </a:r>
            <a:r>
              <a:rPr lang="en-US" i="1" dirty="0" err="1"/>
              <a:t>jual</a:t>
            </a:r>
            <a:r>
              <a:rPr lang="en-US" i="1" dirty="0"/>
              <a:t> </a:t>
            </a:r>
            <a:r>
              <a:rPr lang="en-US" i="1" dirty="0" err="1"/>
              <a:t>harus</a:t>
            </a:r>
            <a:r>
              <a:rPr lang="en-US" i="1" dirty="0"/>
              <a:t> </a:t>
            </a:r>
            <a:r>
              <a:rPr lang="en-US" i="1" dirty="0" err="1"/>
              <a:t>dilakukan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nilai</a:t>
            </a:r>
            <a:r>
              <a:rPr lang="en-US" i="1" dirty="0"/>
              <a:t> </a:t>
            </a:r>
            <a:r>
              <a:rPr lang="en-US" i="1" dirty="0" err="1"/>
              <a:t>wajar</a:t>
            </a:r>
            <a:r>
              <a:rPr lang="en-US" i="1" dirty="0"/>
              <a:t>. 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i="1" dirty="0" err="1"/>
              <a:t>Ijarah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Ijarah-lanjut</a:t>
            </a:r>
            <a:r>
              <a:rPr lang="en-US" i="1" dirty="0"/>
              <a:t> (lease and sublease), </a:t>
            </a:r>
            <a:r>
              <a:rPr lang="en-US" i="1" dirty="0" err="1"/>
              <a:t>pembayaran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sewa</a:t>
            </a:r>
            <a:r>
              <a:rPr lang="en-US" i="1" dirty="0"/>
              <a:t> </a:t>
            </a:r>
            <a:r>
              <a:rPr lang="en-US" i="1" dirty="0" err="1"/>
              <a:t>di</a:t>
            </a:r>
            <a:r>
              <a:rPr lang="en-US" i="1" dirty="0"/>
              <a:t> </a:t>
            </a:r>
            <a:r>
              <a:rPr lang="en-US" i="1" dirty="0" err="1"/>
              <a:t>muka</a:t>
            </a:r>
            <a:r>
              <a:rPr lang="en-US" i="1" dirty="0"/>
              <a:t>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aset</a:t>
            </a:r>
            <a:r>
              <a:rPr lang="en-US" i="1" dirty="0"/>
              <a:t> </a:t>
            </a:r>
            <a:r>
              <a:rPr lang="en-US" i="1" dirty="0" err="1"/>
              <a:t>Ijarah</a:t>
            </a:r>
            <a:r>
              <a:rPr lang="en-US" i="1" dirty="0"/>
              <a:t>. </a:t>
            </a:r>
          </a:p>
          <a:p>
            <a:endParaRPr lang="en-US" i="1" dirty="0"/>
          </a:p>
          <a:p>
            <a:endParaRPr lang="en-US" i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PT. </a:t>
            </a:r>
            <a:r>
              <a:rPr lang="en-US" dirty="0" err="1" smtClean="0"/>
              <a:t>Oypy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mengadakan</a:t>
            </a:r>
            <a:r>
              <a:rPr lang="en-US" dirty="0" smtClean="0"/>
              <a:t> </a:t>
            </a:r>
            <a:r>
              <a:rPr lang="en-US" dirty="0" err="1" smtClean="0"/>
              <a:t>kontrak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sedan </a:t>
            </a:r>
            <a:r>
              <a:rPr lang="en-US" dirty="0" err="1" smtClean="0"/>
              <a:t>dengan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r>
              <a:rPr lang="en-US" dirty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5 </a:t>
            </a:r>
            <a:r>
              <a:rPr lang="en-US" dirty="0" err="1" smtClean="0"/>
              <a:t>tahun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Bank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sedan </a:t>
            </a:r>
            <a:r>
              <a:rPr lang="en-US" dirty="0" err="1" smtClean="0"/>
              <a:t>ke</a:t>
            </a:r>
            <a:r>
              <a:rPr lang="en-US" dirty="0" smtClean="0"/>
              <a:t> dealer </a:t>
            </a:r>
            <a:r>
              <a:rPr lang="en-US" dirty="0" err="1" smtClean="0"/>
              <a:t>seharga</a:t>
            </a:r>
            <a:r>
              <a:rPr lang="en-US" dirty="0" smtClean="0"/>
              <a:t> Rp.300jt (on the road).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asabah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sewa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 err="1"/>
              <a:t>D</a:t>
            </a:r>
            <a:r>
              <a:rPr lang="en-US" dirty="0" err="1" smtClean="0"/>
              <a:t>alam</a:t>
            </a:r>
            <a:r>
              <a:rPr lang="en-US" dirty="0" smtClean="0"/>
              <a:t>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bank </a:t>
            </a:r>
            <a:r>
              <a:rPr lang="en-US" dirty="0" err="1" smtClean="0"/>
              <a:t>syariah</a:t>
            </a:r>
            <a:r>
              <a:rPr lang="en-US" dirty="0" smtClean="0"/>
              <a:t> </a:t>
            </a:r>
            <a:r>
              <a:rPr lang="en-US" dirty="0" err="1" smtClean="0"/>
              <a:t>menargetkan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euntungan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10%, </a:t>
            </a:r>
            <a:r>
              <a:rPr lang="en-US" dirty="0" err="1" smtClean="0"/>
              <a:t>perkiraan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perawatan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asuransi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10%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diakhir</a:t>
            </a:r>
            <a:r>
              <a:rPr lang="en-US" dirty="0" smtClean="0"/>
              <a:t> masa </a:t>
            </a:r>
            <a:r>
              <a:rPr lang="en-US" dirty="0" err="1" smtClean="0"/>
              <a:t>sewa</a:t>
            </a:r>
            <a:r>
              <a:rPr lang="en-US" dirty="0" smtClean="0"/>
              <a:t> </a:t>
            </a:r>
            <a:r>
              <a:rPr lang="en-US" dirty="0" err="1" smtClean="0"/>
              <a:t>rencananya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dihibahkan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penyewa</a:t>
            </a:r>
            <a:r>
              <a:rPr lang="en-US" dirty="0" smtClean="0"/>
              <a:t> (PT. </a:t>
            </a:r>
            <a:r>
              <a:rPr lang="en-US" dirty="0" err="1" smtClean="0"/>
              <a:t>Oypy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1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6129"/>
          </a:xfrm>
        </p:spPr>
        <p:txBody>
          <a:bodyPr/>
          <a:lstStyle/>
          <a:p>
            <a:r>
              <a:rPr lang="en-US" dirty="0" err="1" smtClean="0"/>
              <a:t>Jawaban</a:t>
            </a:r>
            <a:r>
              <a:rPr lang="en-US" dirty="0" smtClean="0"/>
              <a:t> :</a:t>
            </a:r>
            <a:br>
              <a:rPr lang="en-US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4000"/>
            <a:ext cx="8946541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Pembayaran</a:t>
            </a:r>
            <a:r>
              <a:rPr lang="en-US" sz="2800" dirty="0"/>
              <a:t> </a:t>
            </a:r>
            <a:r>
              <a:rPr lang="en-US" sz="2800" dirty="0" err="1"/>
              <a:t>sewa</a:t>
            </a:r>
            <a:r>
              <a:rPr lang="en-US" sz="2800" dirty="0"/>
              <a:t> per </a:t>
            </a:r>
            <a:r>
              <a:rPr lang="en-US" sz="2800" dirty="0" err="1"/>
              <a:t>bulan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: 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u="sng" dirty="0" err="1" smtClean="0"/>
              <a:t>Harga</a:t>
            </a:r>
            <a:r>
              <a:rPr lang="en-US" u="sng" dirty="0" smtClean="0"/>
              <a:t> </a:t>
            </a:r>
            <a:r>
              <a:rPr lang="en-US" u="sng" dirty="0" err="1" smtClean="0"/>
              <a:t>perolehan</a:t>
            </a:r>
            <a:r>
              <a:rPr lang="en-US" u="sng" dirty="0" smtClean="0"/>
              <a:t> + </a:t>
            </a:r>
            <a:r>
              <a:rPr lang="en-US" u="sng" dirty="0" err="1" smtClean="0"/>
              <a:t>Biaya</a:t>
            </a:r>
            <a:r>
              <a:rPr lang="en-US" u="sng" dirty="0" smtClean="0"/>
              <a:t> </a:t>
            </a:r>
            <a:r>
              <a:rPr lang="en-US" u="sng" dirty="0" err="1" smtClean="0"/>
              <a:t>perawatan</a:t>
            </a:r>
            <a:r>
              <a:rPr lang="en-US" u="sng" dirty="0" smtClean="0"/>
              <a:t> (10%) + Margin (10%)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	Masa </a:t>
            </a:r>
            <a:r>
              <a:rPr lang="en-US" dirty="0" err="1" smtClean="0"/>
              <a:t>sewa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   300jt + (300jt x 10%) + (300jt x 10%)  		360jt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= --------------------------------------------------  =  -----------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5 x 12 </a:t>
            </a:r>
            <a:r>
              <a:rPr lang="en-US" dirty="0" err="1" smtClean="0"/>
              <a:t>bln</a:t>
            </a:r>
            <a:r>
              <a:rPr lang="en-US" dirty="0" smtClean="0"/>
              <a:t>						60 </a:t>
            </a:r>
            <a:r>
              <a:rPr lang="en-US" dirty="0" err="1" smtClean="0"/>
              <a:t>bln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	= </a:t>
            </a:r>
            <a:r>
              <a:rPr lang="en-US" dirty="0" err="1" smtClean="0"/>
              <a:t>Rp</a:t>
            </a:r>
            <a:r>
              <a:rPr lang="en-US" dirty="0" smtClean="0"/>
              <a:t>. 6jt / </a:t>
            </a:r>
            <a:r>
              <a:rPr lang="en-US" dirty="0" err="1" smtClean="0"/>
              <a:t>bln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83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1726</TotalTime>
  <Words>1219</Words>
  <Application>Microsoft Macintosh PowerPoint</Application>
  <PresentationFormat>Widescreen</PresentationFormat>
  <Paragraphs>152</Paragraphs>
  <Slides>33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Calibri</vt:lpstr>
      <vt:lpstr>Century Gothic</vt:lpstr>
      <vt:lpstr>Times New Roman</vt:lpstr>
      <vt:lpstr>Wingdings</vt:lpstr>
      <vt:lpstr>Wingdings 3</vt:lpstr>
      <vt:lpstr>Arial</vt:lpstr>
      <vt:lpstr>Ion</vt:lpstr>
      <vt:lpstr>Document</vt:lpstr>
      <vt:lpstr>Penyaluran Dana Bank Syariah Transaksi Sewa  dan Produk Jasa Bank Syariah</vt:lpstr>
      <vt:lpstr>Penyaluran Dana / Pembiayaan Transaksi sewa  </vt:lpstr>
      <vt:lpstr>Definisi Ijarah</vt:lpstr>
      <vt:lpstr>Definisi</vt:lpstr>
      <vt:lpstr>Penjelasan</vt:lpstr>
      <vt:lpstr>Penjelasan</vt:lpstr>
      <vt:lpstr>Transaksi</vt:lpstr>
      <vt:lpstr>Contoh :</vt:lpstr>
      <vt:lpstr>Jawaban : </vt:lpstr>
      <vt:lpstr>Penyaluran Dana / Pembiayaan dengan akad sewa</vt:lpstr>
      <vt:lpstr>Definisi</vt:lpstr>
      <vt:lpstr>Penjelasan</vt:lpstr>
      <vt:lpstr>Pelayanan Jasa Bank Syariah</vt:lpstr>
      <vt:lpstr>JASA PERBANKAN </vt:lpstr>
      <vt:lpstr>PowerPoint Presentation</vt:lpstr>
      <vt:lpstr>Qardh (Data Talang)</vt:lpstr>
      <vt:lpstr>Syarat dan Rukun Qardh</vt:lpstr>
      <vt:lpstr>Fungsi Qardh</vt:lpstr>
      <vt:lpstr>PowerPoint Presentation</vt:lpstr>
      <vt:lpstr>Pinjaman yang diterima</vt:lpstr>
      <vt:lpstr>Definisi</vt:lpstr>
      <vt:lpstr>Penjelasan</vt:lpstr>
      <vt:lpstr>Pinjaman Yang Diberikan</vt:lpstr>
      <vt:lpstr>Definisi</vt:lpstr>
      <vt:lpstr>Akad Qardh</vt:lpstr>
      <vt:lpstr>Akad Qardh</vt:lpstr>
      <vt:lpstr>Penjelasan</vt:lpstr>
      <vt:lpstr>Penjelasan</vt:lpstr>
      <vt:lpstr>HAWALAH</vt:lpstr>
      <vt:lpstr>WAKALAH</vt:lpstr>
      <vt:lpstr>SHARF</vt:lpstr>
      <vt:lpstr>KAFALAH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AKAD SEWA</dc:title>
  <dc:creator>Microsoft Office User</dc:creator>
  <cp:lastModifiedBy>Microsoft Office User</cp:lastModifiedBy>
  <cp:revision>32</cp:revision>
  <dcterms:created xsi:type="dcterms:W3CDTF">2020-12-18T11:47:06Z</dcterms:created>
  <dcterms:modified xsi:type="dcterms:W3CDTF">2021-08-08T07:25:43Z</dcterms:modified>
</cp:coreProperties>
</file>