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80" r:id="rId3"/>
    <p:sldId id="281" r:id="rId4"/>
    <p:sldId id="282" r:id="rId5"/>
    <p:sldId id="279" r:id="rId6"/>
    <p:sldId id="276" r:id="rId7"/>
    <p:sldId id="272" r:id="rId8"/>
    <p:sldId id="277" r:id="rId9"/>
    <p:sldId id="278" r:id="rId10"/>
    <p:sldId id="273" r:id="rId11"/>
    <p:sldId id="274" r:id="rId12"/>
    <p:sldId id="275" r:id="rId13"/>
    <p:sldId id="257" r:id="rId14"/>
    <p:sldId id="258" r:id="rId15"/>
    <p:sldId id="263" r:id="rId16"/>
    <p:sldId id="266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534"/>
  </p:normalViewPr>
  <p:slideViewPr>
    <p:cSldViewPr snapToGrid="0">
      <p:cViewPr varScale="1">
        <p:scale>
          <a:sx n="79" d="100"/>
          <a:sy n="79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Agustus 2020</c:v>
                </c:pt>
                <c:pt idx="1">
                  <c:v>Agustus 2019</c:v>
                </c:pt>
                <c:pt idx="2">
                  <c:v>Agustus 2018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138.22</c:v>
                </c:pt>
                <c:pt idx="1">
                  <c:v>135.86000000000001</c:v>
                </c:pt>
                <c:pt idx="2">
                  <c:v>133.36000000000001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B-47A5-8343-40B40B6970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Pekerjaan Tersedia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Agustus 2020</c:v>
                </c:pt>
                <c:pt idx="1">
                  <c:v>Agustus 2019</c:v>
                </c:pt>
                <c:pt idx="2">
                  <c:v>Agustus 2018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128.44999999999999</c:v>
                </c:pt>
                <c:pt idx="1">
                  <c:v>128.76</c:v>
                </c:pt>
                <c:pt idx="2">
                  <c:v>126.29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FB-47A5-8343-40B40B6970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Persentase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6022883672886856E-17"/>
                  <c:y val="0.684071212809496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FB-47A5-8343-40B40B6970E4}"/>
                </c:ext>
              </c:extLst>
            </c:dLbl>
            <c:dLbl>
              <c:idx val="1"/>
              <c:layout>
                <c:manualLayout>
                  <c:x val="-1.0409153469154742E-16"/>
                  <c:y val="0.684071212809496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FB-47A5-8343-40B40B6970E4}"/>
                </c:ext>
              </c:extLst>
            </c:dLbl>
            <c:dLbl>
              <c:idx val="2"/>
              <c:layout>
                <c:manualLayout>
                  <c:x val="0"/>
                  <c:y val="0.674990621489016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5FB-47A5-8343-40B40B6970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Agustus 2020</c:v>
                </c:pt>
                <c:pt idx="1">
                  <c:v>Agustus 2019</c:v>
                </c:pt>
                <c:pt idx="2">
                  <c:v>Agustus 2018</c:v>
                </c:pt>
              </c:strCache>
            </c:strRef>
          </c:cat>
          <c:val>
            <c:numRef>
              <c:f>Sheet1!$D$2:$D$4</c:f>
              <c:numCache>
                <c:formatCode>0.0%</c:formatCode>
                <c:ptCount val="3"/>
                <c:pt idx="0">
                  <c:v>-7.0684416148169671E-2</c:v>
                </c:pt>
                <c:pt idx="1">
                  <c:v>-5.2259679081407495E-2</c:v>
                </c:pt>
                <c:pt idx="2">
                  <c:v>-5.3014397120575985E-2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FB-47A5-8343-40B40B6970E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76760088"/>
        <c:axId val="276762056"/>
      </c:barChart>
      <c:catAx>
        <c:axId val="276760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762056"/>
        <c:crosses val="autoZero"/>
        <c:auto val="1"/>
        <c:lblAlgn val="ctr"/>
        <c:lblOffset val="100"/>
        <c:noMultiLvlLbl val="0"/>
      </c:catAx>
      <c:valAx>
        <c:axId val="276762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676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17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92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51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6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57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872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5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03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20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49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44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94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C359-7150-4E4F-B750-37A8336E7D80}" type="datetimeFigureOut">
              <a:rPr lang="id-ID" smtClean="0"/>
              <a:t>21/07/22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94B6-2484-41B2-B3AA-E895AD4D91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41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4keindustries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Pendahuluan</a:t>
            </a:r>
            <a:r>
              <a:rPr lang="en-US" b="1" dirty="0"/>
              <a:t> </a:t>
            </a:r>
            <a:r>
              <a:rPr lang="en-US" b="1" dirty="0" err="1"/>
              <a:t>Technopreneur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95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596" y="69053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Quality Value Assessment of Student</a:t>
            </a:r>
            <a:endParaRPr lang="id-ID" sz="20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2596" y="176210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1. Students must do TASKS (</a:t>
            </a:r>
            <a:r>
              <a:rPr lang="en-US" sz="2000" dirty="0" err="1">
                <a:latin typeface="Comic Sans MS" pitchFamily="66" charset="0"/>
              </a:rPr>
              <a:t>Tugas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>
                <a:latin typeface="Comic Sans MS" pitchFamily="66" charset="0"/>
              </a:rPr>
              <a:t>Kuis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dan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Diskusi</a:t>
            </a:r>
            <a:r>
              <a:rPr lang="en-US" sz="2000" dirty="0">
                <a:latin typeface="Comic Sans MS" pitchFamily="66" charset="0"/>
              </a:rPr>
              <a:t>)</a:t>
            </a:r>
            <a:endParaRPr lang="id-ID" sz="20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2596" y="350513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2. Students must take the TEST (UTS and UAS)</a:t>
            </a:r>
            <a:endParaRPr lang="id-ID" sz="2000" dirty="0">
              <a:latin typeface="Comic Sans MS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786" y="4048124"/>
            <a:ext cx="7643866" cy="85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2333613"/>
            <a:ext cx="7643866" cy="931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1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596" y="357166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Quality Value Assessment of Student</a:t>
            </a:r>
            <a:endParaRPr lang="id-ID" sz="20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1158" y="100010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The system provides quality grade students</a:t>
            </a:r>
            <a:endParaRPr lang="id-ID" sz="2000" dirty="0">
              <a:latin typeface="Comic Sans MS" pitchFamily="66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1428736"/>
            <a:ext cx="7858180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357298"/>
            <a:ext cx="7858180" cy="4357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5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ie\Pictures\im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7533" y="890826"/>
            <a:ext cx="2250547" cy="4839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35760" y="973001"/>
            <a:ext cx="614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Welcome Student in The Opportunity Of </a:t>
            </a:r>
            <a:endParaRPr lang="en-US" sz="2000" dirty="0"/>
          </a:p>
          <a:p>
            <a:pPr algn="ctr"/>
            <a:r>
              <a:rPr lang="en-US" sz="2000" dirty="0" err="1">
                <a:latin typeface="Comic Sans MS" pitchFamily="66" charset="0"/>
              </a:rPr>
              <a:t>Technopreneurship</a:t>
            </a:r>
            <a:endParaRPr lang="id-ID" sz="2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9320" y="2094567"/>
            <a:ext cx="58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We will learn together about </a:t>
            </a:r>
            <a:r>
              <a:rPr lang="en-US" sz="2000" dirty="0" err="1">
                <a:latin typeface="Comic Sans MS" pitchFamily="66" charset="0"/>
              </a:rPr>
              <a:t>Technopreneur</a:t>
            </a:r>
            <a:r>
              <a:rPr lang="en-US" sz="2000" dirty="0">
                <a:latin typeface="Comic Sans MS" pitchFamily="66" charset="0"/>
              </a:rPr>
              <a:t> :</a:t>
            </a:r>
          </a:p>
          <a:p>
            <a:r>
              <a:rPr lang="en-US" sz="2000" dirty="0">
                <a:latin typeface="Comic Sans MS" pitchFamily="66" charset="0"/>
              </a:rPr>
              <a:t> </a:t>
            </a:r>
          </a:p>
          <a:p>
            <a:pPr marL="261938" indent="-261938">
              <a:buFont typeface="Wingdings" pitchFamily="2" charset="2"/>
              <a:buChar char="ü"/>
            </a:pPr>
            <a:r>
              <a:rPr lang="en-US" sz="2000" dirty="0">
                <a:latin typeface="Comic Sans MS" pitchFamily="66" charset="0"/>
              </a:rPr>
              <a:t>We need to know why we have to </a:t>
            </a:r>
            <a:r>
              <a:rPr lang="en-US" sz="2000" dirty="0" err="1">
                <a:latin typeface="Comic Sans MS" pitchFamily="66" charset="0"/>
              </a:rPr>
              <a:t>Technopreneur</a:t>
            </a:r>
            <a:endParaRPr lang="en-US" sz="2000" dirty="0">
              <a:latin typeface="Comic Sans MS" pitchFamily="66" charset="0"/>
            </a:endParaRPr>
          </a:p>
          <a:p>
            <a:pPr marL="261938" indent="-261938">
              <a:buFont typeface="Wingdings" pitchFamily="2" charset="2"/>
              <a:buChar char="ü"/>
            </a:pPr>
            <a:r>
              <a:rPr lang="en-US" sz="2000" dirty="0">
                <a:latin typeface="Comic Sans MS" pitchFamily="66" charset="0"/>
              </a:rPr>
              <a:t>We must know what to do before </a:t>
            </a:r>
            <a:r>
              <a:rPr lang="en-US" sz="2000" dirty="0" err="1">
                <a:latin typeface="Comic Sans MS" pitchFamily="66" charset="0"/>
              </a:rPr>
              <a:t>Technopreneur</a:t>
            </a:r>
            <a:endParaRPr lang="en-US" sz="2000" dirty="0">
              <a:latin typeface="Comic Sans MS" pitchFamily="66" charset="0"/>
            </a:endParaRPr>
          </a:p>
          <a:p>
            <a:pPr marL="261938" indent="-261938">
              <a:buFont typeface="Wingdings" pitchFamily="2" charset="2"/>
              <a:buChar char="ü"/>
            </a:pPr>
            <a:r>
              <a:rPr lang="en-US" sz="2000" dirty="0">
                <a:latin typeface="Comic Sans MS" pitchFamily="66" charset="0"/>
              </a:rPr>
              <a:t>We must know how to run </a:t>
            </a:r>
            <a:r>
              <a:rPr lang="en-US" sz="2000" dirty="0" err="1">
                <a:latin typeface="Comic Sans MS" pitchFamily="66" charset="0"/>
              </a:rPr>
              <a:t>Technopreneur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2175" y="467675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Note :</a:t>
            </a:r>
          </a:p>
          <a:p>
            <a:pPr algn="ctr"/>
            <a:r>
              <a:rPr lang="en-US" dirty="0">
                <a:latin typeface="Comic Sans MS" pitchFamily="66" charset="0"/>
              </a:rPr>
              <a:t>“ Do not ever think how to find the best value, But think how we can build the quality of our learning to be helpful”</a:t>
            </a:r>
          </a:p>
        </p:txBody>
      </p:sp>
    </p:spTree>
    <p:extLst>
      <p:ext uri="{BB962C8B-B14F-4D97-AF65-F5344CB8AC3E}">
        <p14:creationId xmlns:p14="http://schemas.microsoft.com/office/powerpoint/2010/main" val="138799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gelar</a:t>
            </a:r>
            <a:r>
              <a:rPr lang="en-US" dirty="0"/>
              <a:t> </a:t>
            </a:r>
            <a:r>
              <a:rPr lang="en-US" dirty="0" err="1"/>
              <a:t>sarjana</a:t>
            </a:r>
            <a:r>
              <a:rPr lang="en-US" dirty="0"/>
              <a:t>,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(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)?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wirausahawan</a:t>
            </a:r>
            <a:r>
              <a:rPr lang="en-US" dirty="0"/>
              <a:t>?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sambil</a:t>
            </a:r>
            <a:r>
              <a:rPr lang="en-US" dirty="0"/>
              <a:t> </a:t>
            </a:r>
            <a:r>
              <a:rPr lang="en-US" dirty="0" err="1"/>
              <a:t>berwirausaha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Hasil</a:t>
            </a:r>
            <a:r>
              <a:rPr lang="en-US" dirty="0"/>
              <a:t> survey : 	76% </a:t>
            </a:r>
            <a:r>
              <a:rPr lang="en-US" dirty="0" err="1"/>
              <a:t>melamar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4% </a:t>
            </a:r>
            <a:r>
              <a:rPr lang="en-US" dirty="0" err="1"/>
              <a:t>berwirausaha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20% </a:t>
            </a:r>
            <a:r>
              <a:rPr lang="en-US" dirty="0" err="1"/>
              <a:t>berwirausaha</a:t>
            </a:r>
            <a:r>
              <a:rPr lang="en-US" dirty="0"/>
              <a:t> sambal </a:t>
            </a:r>
            <a:r>
              <a:rPr lang="en-US" dirty="0" err="1"/>
              <a:t>berwirausaha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Artinya</a:t>
            </a:r>
            <a:r>
              <a:rPr lang="en-US" dirty="0"/>
              <a:t> : </a:t>
            </a:r>
            <a:r>
              <a:rPr lang="en-US" dirty="0" err="1"/>
              <a:t>melamar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heran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pengangguran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bertambah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00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080895"/>
              </p:ext>
            </p:extLst>
          </p:nvPr>
        </p:nvGraphicFramePr>
        <p:xfrm>
          <a:off x="1758407" y="1897881"/>
          <a:ext cx="8586597" cy="388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2513" y="1528549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Pengangguran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BPS</a:t>
            </a:r>
            <a:r>
              <a:rPr lang="id-ID" dirty="0"/>
              <a:t> (2020)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8991" y="6250675"/>
            <a:ext cx="522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Oknum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? </a:t>
            </a:r>
            <a:r>
              <a:rPr lang="en-US" dirty="0" err="1"/>
              <a:t>Orantua</a:t>
            </a:r>
            <a:r>
              <a:rPr lang="en-US" dirty="0"/>
              <a:t>? </a:t>
            </a:r>
            <a:r>
              <a:rPr lang="en-US" dirty="0" err="1"/>
              <a:t>Pemerintah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10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2667"/>
            <a:ext cx="8946541" cy="139996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Thomas </a:t>
            </a:r>
            <a:r>
              <a:rPr lang="en-US" b="1" dirty="0" err="1"/>
              <a:t>W.Zimmerer</a:t>
            </a:r>
            <a:r>
              <a:rPr lang="en-US" b="1" dirty="0"/>
              <a:t> (1996)</a:t>
            </a:r>
            <a:r>
              <a:rPr lang="en-US" dirty="0"/>
              <a:t>, ”Entrepreneurship is the result of a disciplined, systematic process of applying </a:t>
            </a:r>
            <a:r>
              <a:rPr lang="en-US" i="1" u="sng" dirty="0"/>
              <a:t>creativity</a:t>
            </a:r>
            <a:r>
              <a:rPr lang="en-US" dirty="0"/>
              <a:t> and </a:t>
            </a:r>
            <a:r>
              <a:rPr lang="en-US" i="1" u="sng" dirty="0"/>
              <a:t>innovations</a:t>
            </a:r>
            <a:r>
              <a:rPr lang="en-US" dirty="0"/>
              <a:t> to </a:t>
            </a:r>
            <a:r>
              <a:rPr lang="en-US" i="1" u="sng" dirty="0"/>
              <a:t>needs</a:t>
            </a:r>
            <a:r>
              <a:rPr lang="en-US" dirty="0"/>
              <a:t> and </a:t>
            </a:r>
            <a:r>
              <a:rPr lang="en-US" i="1" u="sng" dirty="0"/>
              <a:t>opportunities</a:t>
            </a:r>
            <a:r>
              <a:rPr lang="en-US" dirty="0"/>
              <a:t> in the marketplace”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299" y="3357348"/>
            <a:ext cx="1460310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Creativity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228299" y="4231098"/>
            <a:ext cx="1460310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Innovations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195850" y="3352304"/>
            <a:ext cx="27136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Thinking new thing”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5849" y="4231390"/>
            <a:ext cx="2713631" cy="47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“Doing new thing”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6416720" y="3352303"/>
            <a:ext cx="3633133" cy="135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“Look at old and think something new or different”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03311" y="4908438"/>
            <a:ext cx="8946541" cy="1399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Peter F. Drucker</a:t>
            </a:r>
            <a:r>
              <a:rPr lang="en-US" dirty="0"/>
              <a:t>, ”</a:t>
            </a:r>
            <a:r>
              <a:rPr lang="en-US" dirty="0" err="1"/>
              <a:t>Kewirausahan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” 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02257" y="3591140"/>
            <a:ext cx="5072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702257" y="4494166"/>
            <a:ext cx="5072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 flipV="1">
            <a:off x="5909480" y="4030536"/>
            <a:ext cx="507240" cy="463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926543" y="3583824"/>
            <a:ext cx="490177" cy="446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Technopreneurship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091821" y="173326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683457" y="173326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868305" y="288813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6418997" y="288813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683457" y="404300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Competency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8275093" y="4043006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Commitment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6604378" y="5223340"/>
            <a:ext cx="2197289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Intellectual Capital</a:t>
            </a:r>
            <a:endParaRPr lang="id-ID" dirty="0"/>
          </a:p>
        </p:txBody>
      </p:sp>
      <p:cxnSp>
        <p:nvCxnSpPr>
          <p:cNvPr id="14" name="Elbow Connector 13"/>
          <p:cNvCxnSpPr>
            <a:stCxn id="4" idx="2"/>
            <a:endCxn id="5" idx="2"/>
          </p:cNvCxnSpPr>
          <p:nvPr/>
        </p:nvCxnSpPr>
        <p:spPr>
          <a:xfrm rot="16200000" flipH="1">
            <a:off x="3986284" y="592540"/>
            <a:ext cx="12700" cy="359163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3966949" y="2631896"/>
            <a:ext cx="1" cy="25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2"/>
          </p:cNvCxnSpPr>
          <p:nvPr/>
        </p:nvCxnSpPr>
        <p:spPr>
          <a:xfrm rot="16200000" flipH="1">
            <a:off x="5742296" y="1767882"/>
            <a:ext cx="12700" cy="355069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23434" y="3757784"/>
            <a:ext cx="1" cy="25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696673" y="2908630"/>
            <a:ext cx="12700" cy="359163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36394" y="4920690"/>
            <a:ext cx="1" cy="25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23418" y="18940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5558958" y="307334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7474329" y="420381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3823418" y="230424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5558958" y="341392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7474329" y="457314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7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/>
      <p:bldP spid="22" grpId="0"/>
      <p:bldP spid="23" grpId="0"/>
      <p:bldP spid="24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Tujuan&amp;Manfaat Etika </a:t>
            </a:r>
            <a:r>
              <a:rPr lang="en-US" dirty="0" err="1"/>
              <a:t>Wirausaha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952500" y="2146300"/>
            <a:ext cx="2667000" cy="9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Sikap&amp;Perilaku</a:t>
            </a:r>
            <a:r>
              <a:rPr lang="id-ID" dirty="0"/>
              <a:t> </a:t>
            </a:r>
          </a:p>
          <a:p>
            <a:pPr algn="ctr"/>
            <a:r>
              <a:rPr lang="id-ID" sz="1200" dirty="0"/>
              <a:t>(ikut norma yang berlaku)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52500" y="3129261"/>
            <a:ext cx="2667000" cy="9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Penampilan</a:t>
            </a:r>
          </a:p>
          <a:p>
            <a:pPr algn="ctr"/>
            <a:r>
              <a:rPr lang="id-ID" sz="1200" dirty="0"/>
              <a:t>(apik, sopan dan sesuai situasi)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2500" y="4112222"/>
            <a:ext cx="2667000" cy="9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Berbicara</a:t>
            </a:r>
          </a:p>
          <a:p>
            <a:pPr algn="ctr"/>
            <a:r>
              <a:rPr lang="id-ID" sz="1200" dirty="0"/>
              <a:t>(sopan, tatakrama, tidak menyinggung dan mencela)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500" y="5095183"/>
            <a:ext cx="2667000" cy="90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Gerak-gerik</a:t>
            </a:r>
          </a:p>
          <a:p>
            <a:pPr algn="ctr"/>
            <a:r>
              <a:rPr lang="id-ID" sz="1200" dirty="0"/>
              <a:t>(menyenangkan,hindari yang mencurigakan)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7400" y="2146300"/>
            <a:ext cx="2832100" cy="323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id-ID" sz="1200" dirty="0"/>
              <a:t>Jujur dalam bertindak dan bersikap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Rajin, tepat waktu dan tidak pemalas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Selalu murah senyum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Lemah lembut dan ramah-tamah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Sopan santun dan hormat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Selalu ceria dan pandai bergaul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Fleksibel dan suka menolong pelanggan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Serius dan memiliki rasa tanggung jawab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1200" dirty="0"/>
              <a:t>Rasa memiliki perusahaan yang tinggi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012157" y="3823680"/>
            <a:ext cx="3861806" cy="495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Etika Wirausaha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6152937" y="3823681"/>
            <a:ext cx="3861806" cy="495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/>
              <a:t>Tujuan dan Manfaat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8407400" y="2146300"/>
            <a:ext cx="2667000" cy="6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Untuk Persahabatan dan Pergaulan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8407400" y="2932264"/>
            <a:ext cx="2667000" cy="6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Menyenangkan Orang Lain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8407400" y="3749078"/>
            <a:ext cx="2667000" cy="6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Membujuk Pelanggan</a:t>
            </a:r>
            <a:endParaRPr lang="en-US" sz="1050" dirty="0"/>
          </a:p>
        </p:txBody>
      </p:sp>
      <p:sp>
        <p:nvSpPr>
          <p:cNvPr id="18" name="Rectangle 17"/>
          <p:cNvSpPr/>
          <p:nvPr/>
        </p:nvSpPr>
        <p:spPr>
          <a:xfrm>
            <a:off x="8407400" y="4565892"/>
            <a:ext cx="2667000" cy="6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Mempertahankan Pelanggan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8407400" y="5382706"/>
            <a:ext cx="2667000" cy="6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Membina dan menjaga hubungan</a:t>
            </a:r>
            <a:endParaRPr lang="en-US" sz="105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1001" y="5548853"/>
            <a:ext cx="36448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0"/>
            <a:endCxn id="8" idx="0"/>
          </p:cNvCxnSpPr>
          <p:nvPr/>
        </p:nvCxnSpPr>
        <p:spPr>
          <a:xfrm rot="5400000" flipH="1" flipV="1">
            <a:off x="4149725" y="282575"/>
            <a:ext cx="12700" cy="372745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323B-6FB7-ABF6-B119-A5FF573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CD96-4268-D14A-6CC1-CACC5FFC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en-US" dirty="0" err="1">
                <a:ea typeface="ＭＳ Ｐゴシック" panose="020B0600070205080204" pitchFamily="34" charset="-128"/>
              </a:rPr>
              <a:t>Agrie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Wahyudi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Kharisman</a:t>
            </a:r>
            <a:r>
              <a:rPr lang="en-US" altLang="en-US" dirty="0">
                <a:ea typeface="ＭＳ Ｐゴシック" panose="020B0600070205080204" pitchFamily="34" charset="-128"/>
              </a:rPr>
              <a:t> S.E., M.M.</a:t>
            </a: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  <a:p>
            <a:pPr algn="ctr"/>
            <a:endParaRPr lang="en-US" altLang="en-US" dirty="0">
              <a:ea typeface="ＭＳ Ｐゴシック" panose="020B0600070205080204" pitchFamily="34" charset="-128"/>
              <a:hlinkClick r:id="rId2"/>
            </a:endParaRPr>
          </a:p>
          <a:p>
            <a:pPr algn="ctr"/>
            <a:r>
              <a:rPr lang="en-US" altLang="en-US" dirty="0">
                <a:ea typeface="ＭＳ Ｐゴシック" panose="020B0600070205080204" pitchFamily="34" charset="-128"/>
                <a:hlinkClick r:id="rId2"/>
              </a:rPr>
              <a:t>Wk.agrie@gmail.com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400" dirty="0">
                <a:ea typeface="ＭＳ Ｐゴシック" panose="020B0600070205080204" pitchFamily="34" charset="-128"/>
              </a:rPr>
              <a:t>081977422400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2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E36D-0873-5764-B93B-D32BA146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ACEF9"/>
                </a:solidFill>
              </a:rPr>
              <a:t>Riwayat Pendidikan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D2CD-7843-8A3F-5CF1-7D9F80A0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trike="sngStrike" dirty="0"/>
              <a:t>Program </a:t>
            </a:r>
            <a:r>
              <a:rPr lang="en-US" strike="sngStrike" dirty="0" err="1"/>
              <a:t>Sarjana</a:t>
            </a:r>
            <a:r>
              <a:rPr lang="en-US" strike="sngStrike" dirty="0"/>
              <a:t> </a:t>
            </a:r>
            <a:r>
              <a:rPr lang="en-US" strike="sngStrike" dirty="0" err="1"/>
              <a:t>Fakultas</a:t>
            </a:r>
            <a:r>
              <a:rPr lang="en-US" strike="sngStrike" dirty="0"/>
              <a:t> </a:t>
            </a:r>
            <a:r>
              <a:rPr lang="en-US" strike="sngStrike" dirty="0" err="1"/>
              <a:t>Psikologi</a:t>
            </a:r>
            <a:r>
              <a:rPr lang="en-US" strike="sngStrike" dirty="0"/>
              <a:t> Universitas </a:t>
            </a:r>
            <a:r>
              <a:rPr lang="en-US" strike="sngStrike" dirty="0" err="1"/>
              <a:t>Padjadjaran</a:t>
            </a:r>
            <a:r>
              <a:rPr lang="en-US" strike="sngStrike" dirty="0"/>
              <a:t> Bandung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 Diploma I LPK EGA KINETA Bandung.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Program </a:t>
            </a:r>
            <a:r>
              <a:rPr lang="en-US" dirty="0" err="1"/>
              <a:t>Sarjana</a:t>
            </a:r>
            <a:r>
              <a:rPr lang="en-US" dirty="0"/>
              <a:t> </a:t>
            </a:r>
            <a:r>
              <a:rPr lang="en-US" dirty="0" err="1"/>
              <a:t>Fakultas</a:t>
            </a:r>
            <a:r>
              <a:rPr lang="en-US" dirty="0"/>
              <a:t> Ekonomi Universitas </a:t>
            </a:r>
            <a:r>
              <a:rPr lang="en-US" dirty="0" err="1"/>
              <a:t>Padjadjaran</a:t>
            </a:r>
            <a:r>
              <a:rPr lang="en-US" dirty="0"/>
              <a:t> Bandung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 Magister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Universitas </a:t>
            </a:r>
            <a:r>
              <a:rPr lang="en-US" dirty="0" err="1"/>
              <a:t>Padjadjaran</a:t>
            </a:r>
            <a:r>
              <a:rPr lang="en-US" dirty="0"/>
              <a:t> Bandung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8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7412-4BAD-6533-C6D2-A0CEB31F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5ACEF9"/>
                </a:solidFill>
              </a:rPr>
              <a:t>Pengalaman</a:t>
            </a:r>
            <a:r>
              <a:rPr lang="en-US" dirty="0">
                <a:solidFill>
                  <a:srgbClr val="5ACEF9"/>
                </a:solidFill>
              </a:rPr>
              <a:t> </a:t>
            </a:r>
            <a:r>
              <a:rPr lang="en-US">
                <a:solidFill>
                  <a:srgbClr val="5ACEF9"/>
                </a:solidFill>
              </a:rPr>
              <a:t>bekerja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736-094F-2F95-5396-8477A69C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Bekerja</a:t>
            </a:r>
            <a:r>
              <a:rPr lang="en-US" altLang="en-US" dirty="0">
                <a:ea typeface="ＭＳ Ｐゴシック" panose="020B0600070205080204" pitchFamily="34" charset="-128"/>
              </a:rPr>
              <a:t> di </a:t>
            </a:r>
            <a:r>
              <a:rPr lang="en-US" altLang="en-US" dirty="0" err="1">
                <a:ea typeface="ＭＳ Ｐゴシック" panose="020B0600070205080204" pitchFamily="34" charset="-128"/>
              </a:rPr>
              <a:t>akuntan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publik</a:t>
            </a:r>
            <a:r>
              <a:rPr lang="en-US" altLang="en-US" dirty="0">
                <a:ea typeface="ＭＳ Ｐゴシック" panose="020B0600070205080204" pitchFamily="34" charset="-128"/>
              </a:rPr>
              <a:t> DR. H.E.R. </a:t>
            </a:r>
            <a:r>
              <a:rPr lang="en-US" altLang="en-US" dirty="0" err="1">
                <a:ea typeface="ＭＳ Ｐゴシック" panose="020B0600070205080204" pitchFamily="34" charset="-128"/>
              </a:rPr>
              <a:t>Suhardjadinata</a:t>
            </a:r>
            <a:r>
              <a:rPr lang="en-US" altLang="en-US" dirty="0">
                <a:ea typeface="ＭＳ Ｐゴシック" panose="020B0600070205080204" pitchFamily="34" charset="-128"/>
              </a:rPr>
              <a:t>, Ak., MM </a:t>
            </a:r>
            <a:r>
              <a:rPr lang="en-US" altLang="en-US" dirty="0" err="1">
                <a:ea typeface="ＭＳ Ｐゴシック" panose="020B0600070205080204" pitchFamily="34" charset="-128"/>
              </a:rPr>
              <a:t>sebagai</a:t>
            </a:r>
            <a:r>
              <a:rPr lang="en-US" altLang="en-US" dirty="0">
                <a:ea typeface="ＭＳ Ｐゴシック" panose="020B0600070205080204" pitchFamily="34" charset="-128"/>
              </a:rPr>
              <a:t> staff auditor junior, </a:t>
            </a:r>
            <a:r>
              <a:rPr lang="en-US" altLang="en-US" dirty="0" err="1">
                <a:ea typeface="ＭＳ Ｐゴシック" panose="020B0600070205080204" pitchFamily="34" charset="-128"/>
              </a:rPr>
              <a:t>tahun</a:t>
            </a:r>
            <a:r>
              <a:rPr lang="en-US" altLang="en-US" dirty="0">
                <a:ea typeface="ＭＳ Ｐゴシック" panose="020B0600070205080204" pitchFamily="34" charset="-128"/>
              </a:rPr>
              <a:t> 2009 </a:t>
            </a:r>
            <a:r>
              <a:rPr lang="en-US" altLang="en-US" dirty="0" err="1">
                <a:ea typeface="ＭＳ Ｐゴシック" panose="020B0600070205080204" pitchFamily="34" charset="-128"/>
              </a:rPr>
              <a:t>sampai</a:t>
            </a:r>
            <a:r>
              <a:rPr lang="en-US" altLang="en-US" dirty="0">
                <a:ea typeface="ＭＳ Ｐゴシック" panose="020B0600070205080204" pitchFamily="34" charset="-128"/>
              </a:rPr>
              <a:t> 2010 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Bekerja</a:t>
            </a:r>
            <a:r>
              <a:rPr lang="en-US" altLang="en-US" dirty="0">
                <a:ea typeface="ＭＳ Ｐゴシック" panose="020B0600070205080204" pitchFamily="34" charset="-128"/>
              </a:rPr>
              <a:t> di Bank Syariah </a:t>
            </a:r>
            <a:r>
              <a:rPr lang="en-US" altLang="en-US" dirty="0" err="1">
                <a:ea typeface="ＭＳ Ｐゴシック" panose="020B0600070205080204" pitchFamily="34" charset="-128"/>
              </a:rPr>
              <a:t>Mandiri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sebagai</a:t>
            </a:r>
            <a:r>
              <a:rPr lang="en-US" altLang="en-US" dirty="0">
                <a:ea typeface="ＭＳ Ｐゴシック" panose="020B0600070205080204" pitchFamily="34" charset="-128"/>
              </a:rPr>
              <a:t> staff operation dan priority Banking Officer, </a:t>
            </a:r>
            <a:r>
              <a:rPr lang="en-US" altLang="en-US" dirty="0" err="1">
                <a:ea typeface="ＭＳ Ｐゴシック" panose="020B0600070205080204" pitchFamily="34" charset="-128"/>
              </a:rPr>
              <a:t>Tahun</a:t>
            </a:r>
            <a:r>
              <a:rPr lang="en-US" altLang="en-US" dirty="0">
                <a:ea typeface="ＭＳ Ｐゴシック" panose="020B0600070205080204" pitchFamily="34" charset="-128"/>
              </a:rPr>
              <a:t> 2010 </a:t>
            </a:r>
            <a:r>
              <a:rPr lang="en-US" altLang="en-US" dirty="0" err="1">
                <a:ea typeface="ＭＳ Ｐゴシック" panose="020B0600070205080204" pitchFamily="34" charset="-128"/>
              </a:rPr>
              <a:t>sampai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oktober</a:t>
            </a:r>
            <a:r>
              <a:rPr lang="en-US" altLang="en-US" dirty="0">
                <a:ea typeface="ＭＳ Ｐゴシック" panose="020B0600070205080204" pitchFamily="34" charset="-128"/>
              </a:rPr>
              <a:t> 2012 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Bekerja</a:t>
            </a:r>
            <a:r>
              <a:rPr lang="en-US" altLang="en-US" dirty="0">
                <a:ea typeface="ＭＳ Ｐゴシック" panose="020B0600070205080204" pitchFamily="34" charset="-128"/>
              </a:rPr>
              <a:t> di Bank </a:t>
            </a:r>
            <a:r>
              <a:rPr lang="en-US" altLang="en-US" dirty="0" err="1">
                <a:ea typeface="ＭＳ Ｐゴシック" panose="020B0600070205080204" pitchFamily="34" charset="-128"/>
              </a:rPr>
              <a:t>Saudara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sebagai</a:t>
            </a:r>
            <a:r>
              <a:rPr lang="en-US" altLang="en-US" dirty="0">
                <a:ea typeface="ＭＳ Ｐゴシック" panose="020B0600070205080204" pitchFamily="34" charset="-128"/>
              </a:rPr>
              <a:t> Personal Banking, </a:t>
            </a:r>
            <a:r>
              <a:rPr lang="en-US" altLang="en-US" dirty="0" err="1">
                <a:ea typeface="ＭＳ Ｐゴシック" panose="020B0600070205080204" pitchFamily="34" charset="-128"/>
              </a:rPr>
              <a:t>tahun</a:t>
            </a:r>
            <a:r>
              <a:rPr lang="en-US" altLang="en-US" dirty="0">
                <a:ea typeface="ＭＳ Ｐゴシック" panose="020B0600070205080204" pitchFamily="34" charset="-128"/>
              </a:rPr>
              <a:t> 2012 </a:t>
            </a:r>
            <a:r>
              <a:rPr lang="en-US" altLang="en-US" dirty="0" err="1">
                <a:ea typeface="ＭＳ Ｐゴシック" panose="020B0600070205080204" pitchFamily="34" charset="-128"/>
              </a:rPr>
              <a:t>sampai</a:t>
            </a:r>
            <a:r>
              <a:rPr lang="en-US" altLang="en-US" dirty="0">
                <a:ea typeface="ＭＳ Ｐゴシック" panose="020B0600070205080204" pitchFamily="34" charset="-128"/>
              </a:rPr>
              <a:t> 2013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Bekerja</a:t>
            </a:r>
            <a:r>
              <a:rPr lang="en-US" altLang="en-US" dirty="0">
                <a:ea typeface="ＭＳ Ｐゴシック" panose="020B0600070205080204" pitchFamily="34" charset="-128"/>
              </a:rPr>
              <a:t> di PT. </a:t>
            </a:r>
            <a:r>
              <a:rPr lang="en-US" altLang="en-US" dirty="0" err="1">
                <a:ea typeface="ＭＳ Ｐゴシック" panose="020B0600070205080204" pitchFamily="34" charset="-128"/>
              </a:rPr>
              <a:t>Bentoel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Tbk</a:t>
            </a:r>
            <a:r>
              <a:rPr lang="en-US" altLang="en-US" dirty="0">
                <a:ea typeface="ＭＳ Ｐゴシック" panose="020B0600070205080204" pitchFamily="34" charset="-128"/>
              </a:rPr>
              <a:t> ( British American Tobacco) 2013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Bekerja</a:t>
            </a:r>
            <a:r>
              <a:rPr lang="en-US" altLang="en-US" dirty="0">
                <a:ea typeface="ＭＳ Ｐゴシック" panose="020B0600070205080204" pitchFamily="34" charset="-128"/>
              </a:rPr>
              <a:t> di Bank Rakyat Indonesia </a:t>
            </a:r>
            <a:r>
              <a:rPr lang="en-US" altLang="en-US" dirty="0" err="1">
                <a:ea typeface="ＭＳ Ｐゴシック" panose="020B0600070205080204" pitchFamily="34" charset="-128"/>
              </a:rPr>
              <a:t>sebagai</a:t>
            </a:r>
            <a:r>
              <a:rPr lang="en-US" altLang="en-US" dirty="0">
                <a:ea typeface="ＭＳ Ｐゴシック" panose="020B0600070205080204" pitchFamily="34" charset="-128"/>
              </a:rPr>
              <a:t> Account Officer, </a:t>
            </a:r>
            <a:r>
              <a:rPr lang="en-US" altLang="en-US" dirty="0" err="1">
                <a:ea typeface="ＭＳ Ｐゴシック" panose="020B0600070205080204" pitchFamily="34" charset="-128"/>
              </a:rPr>
              <a:t>tahun</a:t>
            </a:r>
            <a:r>
              <a:rPr lang="en-US" altLang="en-US" dirty="0">
                <a:ea typeface="ＭＳ Ｐゴシック" panose="020B0600070205080204" pitchFamily="34" charset="-128"/>
              </a:rPr>
              <a:t> 2013 </a:t>
            </a:r>
            <a:r>
              <a:rPr lang="en-US" altLang="en-US" dirty="0" err="1">
                <a:ea typeface="ＭＳ Ｐゴシック" panose="020B0600070205080204" pitchFamily="34" charset="-128"/>
              </a:rPr>
              <a:t>sampai</a:t>
            </a:r>
            <a:r>
              <a:rPr lang="en-US" altLang="en-US" dirty="0">
                <a:ea typeface="ＭＳ Ｐゴシック" panose="020B0600070205080204" pitchFamily="34" charset="-128"/>
              </a:rPr>
              <a:t>  2015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Berusaha</a:t>
            </a:r>
            <a:r>
              <a:rPr lang="en-US" altLang="en-US" dirty="0">
                <a:ea typeface="ＭＳ Ｐゴシック" panose="020B0600070205080204" pitchFamily="34" charset="-128"/>
              </a:rPr>
              <a:t> 2015 </a:t>
            </a:r>
            <a:r>
              <a:rPr lang="en-US" altLang="en-US" dirty="0" err="1">
                <a:ea typeface="ＭＳ Ｐゴシック" panose="020B0600070205080204" pitchFamily="34" charset="-128"/>
              </a:rPr>
              <a:t>sampai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sekarang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4949" y="69530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mic Sans MS" pitchFamily="66" charset="0"/>
              </a:rPr>
              <a:t>Rencana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Perkuliahan</a:t>
            </a:r>
            <a:endParaRPr lang="id-ID" sz="2000" dirty="0">
              <a:latin typeface="Comic Sans MS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91124"/>
              </p:ext>
            </p:extLst>
          </p:nvPr>
        </p:nvGraphicFramePr>
        <p:xfrm>
          <a:off x="1373504" y="1527810"/>
          <a:ext cx="9613900" cy="50501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1691417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57233956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43613435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94798422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6611091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50986830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65116518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799067468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Meet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Hari 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Tanggal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Metode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Tanggal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Alternatif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Tanggal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Alternatif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Tanggal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Alternatif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Materi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175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 July 2022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Luring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Introduction dan Aturan Perkuliahan Matkul Technopreneur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7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16 July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Pengantar Technopreneur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8676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22 July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 u="none" strike="noStrike">
                          <a:effectLst/>
                        </a:rPr>
                        <a:t>Menggali Ide Bisnis dan Prinsip Dasar Bisnis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6012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23 July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Modal Dasar Bisnis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19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29 July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Prospek Bisnis Online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3019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 July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Luring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Studi Kelayakan Usaha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597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UTS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 err="1">
                          <a:effectLst/>
                        </a:rPr>
                        <a:t>Jum'at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05 August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Luring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06 August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12 August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effectLst/>
                        </a:rPr>
                        <a:t> 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u="none" strike="noStrike" dirty="0" err="1">
                          <a:effectLst/>
                        </a:rPr>
                        <a:t>Ujian</a:t>
                      </a:r>
                      <a:r>
                        <a:rPr lang="en-US" sz="1400" b="1" i="1" u="none" strike="noStrike" dirty="0">
                          <a:effectLst/>
                        </a:rPr>
                        <a:t> Tengah Semester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8476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06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Luring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Analisis Model Bisnis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454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Sistematika Penulisan Business Plan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8365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Manajemen Pemasaran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3559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19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26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Operasional Bisnis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222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Sabtu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Daring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26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Manajemen Sumberdaya Manusia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892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Jum'at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26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</a:rPr>
                        <a:t>Luring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27 August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02 September 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Analisis Biaya dan Keuangan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68087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UAS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effectLst/>
                        </a:rPr>
                        <a:t>Sabtu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27 August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effectLst/>
                        </a:rPr>
                        <a:t>Luring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02 September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03 September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effectLst/>
                        </a:rPr>
                        <a:t>09 September 2022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u="none" strike="noStrike" dirty="0" err="1">
                          <a:effectLst/>
                        </a:rPr>
                        <a:t>Ujian</a:t>
                      </a:r>
                      <a:r>
                        <a:rPr lang="en-US" sz="1400" b="1" i="1" u="none" strike="noStrike" dirty="0">
                          <a:effectLst/>
                        </a:rPr>
                        <a:t> </a:t>
                      </a:r>
                      <a:r>
                        <a:rPr lang="en-US" sz="1400" b="1" i="1" u="none" strike="noStrike" dirty="0" err="1">
                          <a:effectLst/>
                        </a:rPr>
                        <a:t>Akhir</a:t>
                      </a:r>
                      <a:r>
                        <a:rPr lang="en-US" sz="1400" b="1" i="1" u="none" strike="noStrike" dirty="0">
                          <a:effectLst/>
                        </a:rPr>
                        <a:t> Semester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655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798320"/>
            <a:ext cx="6720840" cy="3780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2453640" y="78674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Students must do </a:t>
            </a:r>
            <a:r>
              <a:rPr lang="en-US" sz="2000" dirty="0" err="1">
                <a:latin typeface="Comic Sans MS" pitchFamily="66" charset="0"/>
              </a:rPr>
              <a:t>acces</a:t>
            </a:r>
            <a:r>
              <a:rPr lang="en-US" sz="2000" dirty="0">
                <a:latin typeface="Comic Sans MS" pitchFamily="66" charset="0"/>
              </a:rPr>
              <a:t> web : kuliahonline.usbypkp.ac.id</a:t>
            </a:r>
            <a:endParaRPr lang="id-ID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7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2596" y="60759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ic Sans MS" pitchFamily="66" charset="0"/>
              </a:rPr>
              <a:t>Quality Value Assessment of Student</a:t>
            </a:r>
            <a:endParaRPr lang="id-ID" sz="20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2596" y="1259188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Rules Of The Lecture</a:t>
            </a:r>
            <a:endParaRPr lang="id-ID" sz="2000" dirty="0">
              <a:latin typeface="Comic Sans MS" pitchFamily="66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9011" y="1931656"/>
            <a:ext cx="7858180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88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301607"/>
            <a:ext cx="5364480" cy="318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615215" y="651670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Students must do </a:t>
            </a:r>
            <a:r>
              <a:rPr lang="en-US" sz="2000" dirty="0" err="1">
                <a:latin typeface="Comic Sans MS" pitchFamily="66" charset="0"/>
              </a:rPr>
              <a:t>Tugas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>
                <a:latin typeface="Comic Sans MS" pitchFamily="66" charset="0"/>
              </a:rPr>
              <a:t>Kuis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 err="1">
                <a:latin typeface="Comic Sans MS" pitchFamily="66" charset="0"/>
              </a:rPr>
              <a:t>Diskusi</a:t>
            </a:r>
            <a:endParaRPr lang="id-ID" sz="20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2960" y="4101787"/>
            <a:ext cx="1432560" cy="11125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687" y="5547360"/>
            <a:ext cx="1631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mic Sans MS" pitchFamily="66" charset="0"/>
              </a:rPr>
              <a:t>Tugas</a:t>
            </a:r>
            <a:r>
              <a:rPr lang="en-US" sz="2000" dirty="0">
                <a:latin typeface="Comic Sans MS" pitchFamily="66" charset="0"/>
              </a:rPr>
              <a:t>, </a:t>
            </a:r>
          </a:p>
          <a:p>
            <a:pPr algn="ctr"/>
            <a:r>
              <a:rPr lang="en-US" sz="2000" dirty="0" err="1">
                <a:latin typeface="Comic Sans MS" pitchFamily="66" charset="0"/>
              </a:rPr>
              <a:t>Kuis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dan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2000" dirty="0" err="1">
                <a:latin typeface="Comic Sans MS" pitchFamily="66" charset="0"/>
              </a:rPr>
              <a:t>Diskusi</a:t>
            </a:r>
            <a:endParaRPr lang="id-ID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10" y="1649779"/>
            <a:ext cx="163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mic Sans MS" pitchFamily="66" charset="0"/>
              </a:rPr>
              <a:t>Materi</a:t>
            </a:r>
            <a:endParaRPr lang="id-ID" sz="2000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104675" y="2049889"/>
            <a:ext cx="815565" cy="118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977252" y="5214307"/>
            <a:ext cx="333388" cy="33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2253723"/>
            <a:ext cx="5429674" cy="3232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ight Arrow 21"/>
          <p:cNvSpPr/>
          <p:nvPr/>
        </p:nvSpPr>
        <p:spPr>
          <a:xfrm>
            <a:off x="5547360" y="3610720"/>
            <a:ext cx="853440" cy="56610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00212" y="2298832"/>
            <a:ext cx="1239943" cy="8048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92817" y="1638253"/>
            <a:ext cx="163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Deadline</a:t>
            </a:r>
            <a:endParaRPr lang="id-ID" sz="2000" dirty="0"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2608382" y="2038363"/>
            <a:ext cx="7395" cy="39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2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301607"/>
            <a:ext cx="5364480" cy="318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Oval 5"/>
          <p:cNvSpPr/>
          <p:nvPr/>
        </p:nvSpPr>
        <p:spPr>
          <a:xfrm>
            <a:off x="822960" y="4101787"/>
            <a:ext cx="1432560" cy="11125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687" y="5547360"/>
            <a:ext cx="1631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mic Sans MS" pitchFamily="66" charset="0"/>
              </a:rPr>
              <a:t>Tugas</a:t>
            </a:r>
            <a:r>
              <a:rPr lang="en-US" sz="2000" dirty="0">
                <a:latin typeface="Comic Sans MS" pitchFamily="66" charset="0"/>
              </a:rPr>
              <a:t>, </a:t>
            </a:r>
          </a:p>
          <a:p>
            <a:pPr algn="ctr"/>
            <a:r>
              <a:rPr lang="en-US" sz="2000" dirty="0" err="1">
                <a:latin typeface="Comic Sans MS" pitchFamily="66" charset="0"/>
              </a:rPr>
              <a:t>Kuis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dan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2000" dirty="0" err="1">
                <a:latin typeface="Comic Sans MS" pitchFamily="66" charset="0"/>
              </a:rPr>
              <a:t>Diskusi</a:t>
            </a:r>
            <a:endParaRPr lang="id-ID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110" y="1649779"/>
            <a:ext cx="163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mic Sans MS" pitchFamily="66" charset="0"/>
              </a:rPr>
              <a:t>Materi</a:t>
            </a:r>
            <a:endParaRPr lang="id-ID" sz="2000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1104675" y="2049889"/>
            <a:ext cx="815565" cy="118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977252" y="5214307"/>
            <a:ext cx="333388" cy="33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89" y="2253724"/>
            <a:ext cx="5451025" cy="3232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ight Arrow 21"/>
          <p:cNvSpPr/>
          <p:nvPr/>
        </p:nvSpPr>
        <p:spPr>
          <a:xfrm>
            <a:off x="5547360" y="3610720"/>
            <a:ext cx="853440" cy="56610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00212" y="2298832"/>
            <a:ext cx="1239943" cy="80484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92817" y="1638253"/>
            <a:ext cx="1631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Deadline</a:t>
            </a:r>
            <a:endParaRPr lang="id-ID" sz="2000" dirty="0"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608382" y="2038363"/>
            <a:ext cx="7395" cy="39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5215" y="651670"/>
            <a:ext cx="829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</a:rPr>
              <a:t>Students must do </a:t>
            </a:r>
            <a:r>
              <a:rPr lang="en-US" sz="2000" dirty="0" err="1">
                <a:latin typeface="Comic Sans MS" pitchFamily="66" charset="0"/>
              </a:rPr>
              <a:t>Tugas</a:t>
            </a:r>
            <a:r>
              <a:rPr lang="en-US" sz="2000" dirty="0">
                <a:latin typeface="Comic Sans MS" pitchFamily="66" charset="0"/>
              </a:rPr>
              <a:t>, </a:t>
            </a:r>
            <a:r>
              <a:rPr lang="en-US" sz="2000" dirty="0" err="1">
                <a:latin typeface="Comic Sans MS" pitchFamily="66" charset="0"/>
              </a:rPr>
              <a:t>Kuis</a:t>
            </a:r>
            <a:r>
              <a:rPr lang="en-US" sz="2000" dirty="0">
                <a:latin typeface="Comic Sans MS" pitchFamily="66" charset="0"/>
              </a:rPr>
              <a:t> and </a:t>
            </a:r>
            <a:r>
              <a:rPr lang="en-US" sz="2000" dirty="0" err="1">
                <a:latin typeface="Comic Sans MS" pitchFamily="66" charset="0"/>
              </a:rPr>
              <a:t>Diskusi</a:t>
            </a:r>
            <a:endParaRPr lang="id-ID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4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812</Words>
  <Application>Microsoft Macintosh PowerPoint</Application>
  <PresentationFormat>Widescreen</PresentationFormat>
  <Paragraphs>234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Wingdings</vt:lpstr>
      <vt:lpstr>Wingdings 3</vt:lpstr>
      <vt:lpstr>Office Theme</vt:lpstr>
      <vt:lpstr>Pendahuluan Technopreneur</vt:lpstr>
      <vt:lpstr>PowerPoint Presentation</vt:lpstr>
      <vt:lpstr>Riwayat Pendidikan</vt:lpstr>
      <vt:lpstr>Pengalaman bekerja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Pendahuluan</vt:lpstr>
      <vt:lpstr>Latar Belakang</vt:lpstr>
      <vt:lpstr>Pengertian Kewirausahaan</vt:lpstr>
      <vt:lpstr>Kompetensi Technopreneurship</vt:lpstr>
      <vt:lpstr>Tujuan&amp;Manfaat Etika Wirausaha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Mini Bank FE</dc:creator>
  <cp:lastModifiedBy>Microsoft Office User</cp:lastModifiedBy>
  <cp:revision>66</cp:revision>
  <dcterms:created xsi:type="dcterms:W3CDTF">2021-07-15T02:55:10Z</dcterms:created>
  <dcterms:modified xsi:type="dcterms:W3CDTF">2022-07-21T09:33:57Z</dcterms:modified>
</cp:coreProperties>
</file>