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 spd="med">
    <p:zoom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485A7B9-F24A-446E-B369-F868E546428E}" type="datetimeFigureOut">
              <a:rPr lang="id-ID" smtClean="0"/>
              <a:pPr/>
              <a:t>15/02/2023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2A06F05F-EE43-4521-8426-2EA3E228D30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  <p:sndAc>
      <p:stSnd>
        <p:snd r:embed="rId13" name="arrow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762000"/>
            <a:ext cx="8077200" cy="5486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id-ID" sz="3200" dirty="0" smtClean="0">
              <a:solidFill>
                <a:srgbClr val="FF0000"/>
              </a:solidFill>
            </a:endParaRPr>
          </a:p>
          <a:p>
            <a:pPr algn="ctr"/>
            <a:endParaRPr lang="id-ID" sz="3200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i="1" dirty="0" err="1" smtClean="0">
                <a:solidFill>
                  <a:schemeClr val="tx1"/>
                </a:solidFill>
              </a:rPr>
              <a:t>Assalamu’laikum</a:t>
            </a:r>
            <a:r>
              <a:rPr lang="en-US" sz="3200" b="1" i="1" dirty="0" smtClean="0">
                <a:solidFill>
                  <a:schemeClr val="tx1"/>
                </a:solidFill>
              </a:rPr>
              <a:t> </a:t>
            </a:r>
            <a:r>
              <a:rPr lang="en-US" sz="3200" b="1" i="1" dirty="0" err="1" smtClean="0">
                <a:solidFill>
                  <a:schemeClr val="tx1"/>
                </a:solidFill>
              </a:rPr>
              <a:t>wr</a:t>
            </a:r>
            <a:r>
              <a:rPr lang="en-US" sz="3200" b="1" i="1" dirty="0" smtClean="0">
                <a:solidFill>
                  <a:schemeClr val="tx1"/>
                </a:solidFill>
              </a:rPr>
              <a:t>. </a:t>
            </a:r>
            <a:r>
              <a:rPr lang="en-US" sz="3200" b="1" i="1" dirty="0" err="1" smtClean="0">
                <a:solidFill>
                  <a:schemeClr val="tx1"/>
                </a:solidFill>
              </a:rPr>
              <a:t>Wb</a:t>
            </a:r>
            <a:r>
              <a:rPr lang="id-ID" sz="3200" b="1" i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id-ID" sz="3200" dirty="0" smtClean="0">
              <a:solidFill>
                <a:schemeClr val="tx1"/>
              </a:solidFill>
            </a:endParaRPr>
          </a:p>
          <a:p>
            <a:pPr algn="ctr"/>
            <a:r>
              <a:rPr lang="id-ID" sz="3200" b="1" dirty="0" smtClean="0">
                <a:solidFill>
                  <a:schemeClr val="tx1"/>
                </a:solidFill>
              </a:rPr>
              <a:t>SELAMAT PAGI DAN SALAM SEJAHTERA BAGI KITA SEMUA</a:t>
            </a:r>
            <a:endParaRPr lang="en-US" sz="3200" b="1" dirty="0" smtClean="0">
              <a:solidFill>
                <a:schemeClr val="tx1"/>
              </a:solidFill>
            </a:endParaRPr>
          </a:p>
          <a:p>
            <a:endParaRPr lang="id-ID" b="1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/>
              <a:t>Mengapa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? </a:t>
            </a:r>
            <a:r>
              <a:rPr lang="en-US" sz="2400" dirty="0" err="1" smtClean="0"/>
              <a:t>Ingat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SWOT </a:t>
            </a:r>
            <a:r>
              <a:rPr lang="en-US" sz="2800" dirty="0" smtClean="0"/>
              <a:t>!</a:t>
            </a:r>
            <a:endParaRPr lang="id-ID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305800" cy="4267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algn="l"/>
            <a:endParaRPr lang="id-ID" dirty="0" smtClean="0"/>
          </a:p>
          <a:p>
            <a:pPr lvl="0" algn="l"/>
            <a:r>
              <a:rPr lang="en-US" b="1" i="1" dirty="0" smtClean="0">
                <a:solidFill>
                  <a:srgbClr val="7030A0"/>
                </a:solidFill>
              </a:rPr>
              <a:t>Opportunities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peluang</a:t>
            </a:r>
            <a:r>
              <a:rPr lang="en-US" b="1" dirty="0" smtClean="0">
                <a:solidFill>
                  <a:srgbClr val="7030A0"/>
                </a:solidFill>
              </a:rPr>
              <a:t>) </a:t>
            </a:r>
            <a:endParaRPr lang="id-ID" dirty="0" smtClean="0">
              <a:solidFill>
                <a:srgbClr val="7030A0"/>
              </a:solidFill>
            </a:endParaRPr>
          </a:p>
          <a:p>
            <a:pPr algn="l"/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1970-an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. lain.</a:t>
            </a:r>
          </a:p>
          <a:p>
            <a:pPr algn="l"/>
            <a:endParaRPr lang="id-ID" dirty="0" smtClean="0"/>
          </a:p>
          <a:p>
            <a:pPr lvl="0" algn="l"/>
            <a:r>
              <a:rPr lang="en-US" b="1" i="1" dirty="0" smtClean="0">
                <a:solidFill>
                  <a:srgbClr val="7030A0"/>
                </a:solidFill>
              </a:rPr>
              <a:t>Threats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ancaman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id-ID" dirty="0" smtClean="0">
              <a:solidFill>
                <a:srgbClr val="7030A0"/>
              </a:solidFill>
            </a:endParaRPr>
          </a:p>
          <a:p>
            <a:pPr algn="l"/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resesi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bantuan-bantuan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</a:t>
            </a:r>
          </a:p>
          <a:p>
            <a:pPr algn="l"/>
            <a:endParaRPr lang="id-ID" dirty="0" smtClean="0"/>
          </a:p>
          <a:p>
            <a:pPr lvl="0" algn="l"/>
            <a:r>
              <a:rPr lang="en-US" b="1" i="1" dirty="0" smtClean="0">
                <a:solidFill>
                  <a:srgbClr val="7030A0"/>
                </a:solidFill>
              </a:rPr>
              <a:t>Constraints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pembatas</a:t>
            </a:r>
            <a:r>
              <a:rPr lang="en-US" b="1" dirty="0" smtClean="0">
                <a:solidFill>
                  <a:srgbClr val="7030A0"/>
                </a:solidFill>
              </a:rPr>
              <a:t>/</a:t>
            </a:r>
            <a:r>
              <a:rPr lang="en-US" b="1" dirty="0" err="1" smtClean="0">
                <a:solidFill>
                  <a:srgbClr val="7030A0"/>
                </a:solidFill>
              </a:rPr>
              <a:t>kendala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id-ID" dirty="0" smtClean="0">
              <a:solidFill>
                <a:srgbClr val="7030A0"/>
              </a:solidFill>
            </a:endParaRPr>
          </a:p>
          <a:p>
            <a:pPr algn="l"/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peraturan-peraturan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</a:t>
            </a:r>
            <a:r>
              <a:rPr lang="en-US" dirty="0" err="1" smtClean="0"/>
              <a:t>norma-norma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keberdaan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457200"/>
            <a:ext cx="7772400" cy="990600"/>
          </a:xfrm>
        </p:spPr>
        <p:txBody>
          <a:bodyPr anchor="ctr">
            <a:noAutofit/>
          </a:bodyPr>
          <a:lstStyle/>
          <a:p>
            <a:pPr algn="ctr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400" dirty="0" err="1" smtClean="0">
                <a:solidFill>
                  <a:schemeClr val="tx1"/>
                </a:solidFill>
              </a:rPr>
              <a:t>Kesimpulan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Hasil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Eksternal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/>
              <a:t>:</a:t>
            </a:r>
            <a:r>
              <a:rPr lang="id-ID" sz="2200" dirty="0" smtClean="0"/>
              <a:t/>
            </a:r>
            <a:br>
              <a:rPr lang="id-ID" sz="2200" dirty="0" smtClean="0"/>
            </a:br>
            <a:endParaRPr lang="id-ID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8077200" cy="4800600"/>
          </a:xfrm>
        </p:spPr>
        <p:txBody>
          <a:bodyPr>
            <a:normAutofit/>
          </a:bodyPr>
          <a:lstStyle/>
          <a:p>
            <a:pPr lvl="0" algn="l"/>
            <a:r>
              <a:rPr lang="en-US" sz="2800" b="1" u="sng" dirty="0" err="1" smtClean="0">
                <a:solidFill>
                  <a:srgbClr val="7030A0"/>
                </a:solidFill>
              </a:rPr>
              <a:t>Komponen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</a:rPr>
              <a:t>lingkungan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</a:rPr>
              <a:t>eksternal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Ekonomi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Teknologi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Politik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Budaya</a:t>
            </a:r>
            <a:endParaRPr lang="id-ID" sz="2800" dirty="0" smtClean="0"/>
          </a:p>
          <a:p>
            <a:pPr algn="l"/>
            <a:r>
              <a:rPr lang="en-US" sz="2800" dirty="0" smtClean="0"/>
              <a:t> </a:t>
            </a:r>
            <a:endParaRPr lang="id-ID" sz="2800" dirty="0" smtClean="0"/>
          </a:p>
          <a:p>
            <a:pPr lvl="0" algn="l"/>
            <a:r>
              <a:rPr lang="en-US" sz="2800" b="1" u="sng" dirty="0" err="1" smtClean="0">
                <a:solidFill>
                  <a:srgbClr val="7030A0"/>
                </a:solidFill>
              </a:rPr>
              <a:t>Hasil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</a:rPr>
              <a:t>analisis</a:t>
            </a:r>
            <a:r>
              <a:rPr lang="en-US" sz="2800" b="1" u="sng" dirty="0" smtClean="0">
                <a:solidFill>
                  <a:srgbClr val="7030A0"/>
                </a:solidFill>
              </a:rPr>
              <a:t> </a:t>
            </a:r>
            <a:r>
              <a:rPr lang="en-US" sz="2800" b="1" u="sng" dirty="0" err="1" smtClean="0">
                <a:solidFill>
                  <a:srgbClr val="7030A0"/>
                </a:solidFill>
              </a:rPr>
              <a:t>diperoleh</a:t>
            </a:r>
            <a:r>
              <a:rPr lang="en-US" sz="2800" dirty="0" smtClean="0">
                <a:solidFill>
                  <a:srgbClr val="7030A0"/>
                </a:solidFill>
              </a:rPr>
              <a:t> :</a:t>
            </a:r>
            <a:endParaRPr lang="id-ID" sz="2800" dirty="0" smtClean="0">
              <a:solidFill>
                <a:srgbClr val="7030A0"/>
              </a:solidFill>
            </a:endParaRPr>
          </a:p>
          <a:p>
            <a:pPr lvl="0" algn="l"/>
            <a:r>
              <a:rPr lang="en-US" sz="2800" dirty="0" err="1" smtClean="0"/>
              <a:t>Peluang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Ancaman</a:t>
            </a:r>
            <a:endParaRPr lang="id-ID" sz="2800" dirty="0" smtClean="0"/>
          </a:p>
          <a:p>
            <a:pPr lvl="0" algn="l"/>
            <a:r>
              <a:rPr lang="en-US" sz="2800" dirty="0" err="1" smtClean="0"/>
              <a:t>Kendala</a:t>
            </a: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153400" cy="99060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27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Strategi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Mengendalikannya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Eksternal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77200" cy="4724400"/>
          </a:xfrm>
        </p:spPr>
        <p:txBody>
          <a:bodyPr>
            <a:normAutofit lnSpcReduction="10000"/>
          </a:bodyPr>
          <a:lstStyle/>
          <a:p>
            <a:pPr marL="285750" lvl="1" indent="-285750" algn="just">
              <a:buFont typeface="+mj-lt"/>
              <a:buAutoNum type="arabicPeriod"/>
            </a:pPr>
            <a:r>
              <a:rPr lang="en-US" sz="1800" b="1" u="sng" dirty="0" err="1" smtClean="0"/>
              <a:t>Mengubah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lingkungan</a:t>
            </a:r>
            <a:r>
              <a:rPr lang="en-US" sz="1800" b="1" u="sng" dirty="0" smtClean="0"/>
              <a:t> </a:t>
            </a:r>
            <a:r>
              <a:rPr lang="id-ID" sz="1800" b="1" u="sng" dirty="0" smtClean="0"/>
              <a:t>in</a:t>
            </a:r>
            <a:r>
              <a:rPr lang="en-US" sz="1800" b="1" u="sng" dirty="0" err="1" smtClean="0"/>
              <a:t>ternal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tuntutan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</a:t>
            </a:r>
            <a:r>
              <a:rPr lang="en-US" sz="1800" dirty="0" err="1" smtClean="0"/>
              <a:t>eksternal</a:t>
            </a:r>
            <a:r>
              <a:rPr lang="en-US" sz="1800" dirty="0" smtClean="0"/>
              <a:t>, yang </a:t>
            </a:r>
            <a:r>
              <a:rPr lang="en-US" sz="1800" dirty="0" err="1" smtClean="0"/>
              <a:t>disebut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b="1" u="sng" dirty="0" err="1" smtClean="0"/>
              <a:t>strategi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adaptasi</a:t>
            </a:r>
            <a:r>
              <a:rPr lang="en-US" sz="1800" dirty="0" smtClean="0"/>
              <a:t>.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 smtClean="0"/>
              <a:t>macam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beradaptasi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,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lain </a:t>
            </a:r>
            <a:r>
              <a:rPr lang="en-US" sz="1800" dirty="0" err="1" smtClean="0"/>
              <a:t>mengubah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pembatas</a:t>
            </a:r>
            <a:r>
              <a:rPr lang="en-US" sz="1800" dirty="0" smtClean="0"/>
              <a:t> </a:t>
            </a:r>
            <a:r>
              <a:rPr lang="en-US" sz="1800" i="1" dirty="0" smtClean="0"/>
              <a:t>(boundary)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peredam</a:t>
            </a:r>
            <a:r>
              <a:rPr lang="en-US" sz="1800" dirty="0" smtClean="0"/>
              <a:t> </a:t>
            </a:r>
            <a:r>
              <a:rPr lang="en-US" sz="1800" i="1" dirty="0" smtClean="0"/>
              <a:t>(buffer)</a:t>
            </a:r>
            <a:r>
              <a:rPr lang="en-US" sz="1800" dirty="0" smtClean="0"/>
              <a:t>,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diferensiasi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integrasi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 err="1" smtClean="0"/>
              <a:t>perencanaan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koordinasi</a:t>
            </a:r>
            <a:r>
              <a:rPr lang="en-US" sz="1800" dirty="0" smtClean="0"/>
              <a:t>, </a:t>
            </a:r>
            <a:r>
              <a:rPr lang="en-US" sz="1800" dirty="0" err="1" smtClean="0"/>
              <a:t>dll</a:t>
            </a:r>
            <a:r>
              <a:rPr lang="en-US" sz="1800" dirty="0" smtClean="0"/>
              <a:t>.</a:t>
            </a:r>
          </a:p>
          <a:p>
            <a:pPr marL="285750" lvl="1" indent="-285750" algn="just">
              <a:buFont typeface="+mj-lt"/>
              <a:buAutoNum type="arabicPeriod"/>
            </a:pPr>
            <a:r>
              <a:rPr lang="en-US" sz="1800" b="1" u="sng" dirty="0" err="1" smtClean="0"/>
              <a:t>Menguasai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dan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mengendalikan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lingkungan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eksternal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tingkat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relatif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mengubah</a:t>
            </a:r>
            <a:r>
              <a:rPr lang="en-US" sz="1800" dirty="0" smtClean="0"/>
              <a:t> </a:t>
            </a:r>
            <a:r>
              <a:rPr lang="en-US" sz="1800" dirty="0" err="1" smtClean="0"/>
              <a:t>kearah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menguntungkan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,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 </a:t>
            </a:r>
            <a:r>
              <a:rPr lang="en-US" sz="1800" dirty="0" err="1" smtClean="0"/>
              <a:t>diperoleh</a:t>
            </a:r>
            <a:r>
              <a:rPr lang="en-US" sz="1800" dirty="0" smtClean="0"/>
              <a:t> </a:t>
            </a:r>
            <a:r>
              <a:rPr lang="en-US" sz="1800" dirty="0" err="1" smtClean="0"/>
              <a:t>kemungkinan</a:t>
            </a:r>
            <a:r>
              <a:rPr lang="en-US" sz="1800" dirty="0" smtClean="0"/>
              <a:t> </a:t>
            </a:r>
            <a:r>
              <a:rPr lang="en-US" sz="1800" dirty="0" err="1" smtClean="0"/>
              <a:t>performansi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stabil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tumbuh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berkembang</a:t>
            </a:r>
            <a:r>
              <a:rPr lang="en-US" sz="1800" dirty="0" smtClean="0"/>
              <a:t>. </a:t>
            </a:r>
            <a:r>
              <a:rPr lang="en-US" sz="1800" dirty="0" err="1" smtClean="0"/>
              <a:t>Strategi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ditempuh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2 </a:t>
            </a:r>
            <a:r>
              <a:rPr lang="en-US" sz="1800" dirty="0" err="1" smtClean="0"/>
              <a:t>cara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:</a:t>
            </a:r>
          </a:p>
          <a:p>
            <a:pPr marL="800100" lvl="1" indent="-342900" algn="just">
              <a:buFont typeface="+mj-lt"/>
              <a:buAutoNum type="arabicPeriod"/>
            </a:pPr>
            <a:endParaRPr lang="id-ID" sz="1400" dirty="0" smtClean="0"/>
          </a:p>
          <a:p>
            <a:pPr lvl="0" algn="just"/>
            <a:r>
              <a:rPr lang="en-US" sz="1400" dirty="0" err="1" smtClean="0">
                <a:solidFill>
                  <a:srgbClr val="002060"/>
                </a:solidFill>
              </a:rPr>
              <a:t>Menciptakan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hubungan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baik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elemen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lingkungan</a:t>
            </a:r>
            <a:r>
              <a:rPr lang="en-US" sz="1400" dirty="0" smtClean="0">
                <a:solidFill>
                  <a:srgbClr val="002060"/>
                </a:solidFill>
              </a:rPr>
              <a:t> yang paling </a:t>
            </a:r>
            <a:r>
              <a:rPr lang="en-US" sz="1400" dirty="0" err="1" smtClean="0">
                <a:solidFill>
                  <a:srgbClr val="002060"/>
                </a:solidFill>
              </a:rPr>
              <a:t>penting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melalui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antara</a:t>
            </a:r>
            <a:r>
              <a:rPr lang="en-US" sz="1400" dirty="0" smtClean="0">
                <a:solidFill>
                  <a:srgbClr val="002060"/>
                </a:solidFill>
              </a:rPr>
              <a:t> lain </a:t>
            </a:r>
            <a:r>
              <a:rPr lang="en-US" sz="1400" dirty="0" err="1" smtClean="0">
                <a:solidFill>
                  <a:srgbClr val="002060"/>
                </a:solidFill>
              </a:rPr>
              <a:t>melakukan</a:t>
            </a:r>
            <a:r>
              <a:rPr lang="en-US" sz="1400" dirty="0" smtClean="0">
                <a:solidFill>
                  <a:srgbClr val="002060"/>
                </a:solidFill>
              </a:rPr>
              <a:t> : merger, </a:t>
            </a:r>
            <a:r>
              <a:rPr lang="en-US" sz="1400" dirty="0" err="1" smtClean="0">
                <a:solidFill>
                  <a:srgbClr val="002060"/>
                </a:solidFill>
              </a:rPr>
              <a:t>kontrak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kerja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sama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(joint venture)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dll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id-ID" sz="1400" dirty="0" smtClean="0">
              <a:solidFill>
                <a:srgbClr val="002060"/>
              </a:solidFill>
            </a:endParaRPr>
          </a:p>
          <a:p>
            <a:pPr lvl="0" algn="just"/>
            <a:r>
              <a:rPr lang="en-US" sz="1400" dirty="0" err="1" smtClean="0">
                <a:solidFill>
                  <a:srgbClr val="002060"/>
                </a:solidFill>
              </a:rPr>
              <a:t>Membentuk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lingkungan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mengubah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ancaman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hambatan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menjadi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peluang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melakukan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tindakan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mengubah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bidang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kegiatan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meningkatkan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kegiatan</a:t>
            </a:r>
            <a:r>
              <a:rPr lang="en-US" sz="1400" dirty="0" smtClean="0">
                <a:solidFill>
                  <a:srgbClr val="002060"/>
                </a:solidFill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</a:rPr>
              <a:t>politik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memperluas</a:t>
            </a:r>
            <a:r>
              <a:rPr lang="en-US" sz="1400" dirty="0" smtClean="0">
                <a:solidFill>
                  <a:srgbClr val="002060"/>
                </a:solidFill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</a:rPr>
              <a:t>jaringan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hubungan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politik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pemerintah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khususnya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pembuat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peraturan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id-ID" sz="1400" dirty="0" smtClean="0">
              <a:solidFill>
                <a:srgbClr val="002060"/>
              </a:solidFill>
            </a:endParaRPr>
          </a:p>
          <a:p>
            <a:pPr algn="just"/>
            <a:endParaRPr lang="id-ID" sz="1400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85176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Lingkungan</a:t>
            </a:r>
            <a:r>
              <a:rPr lang="en-US" dirty="0" smtClean="0"/>
              <a:t> Internal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772400" cy="40386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 err="1" smtClean="0">
                <a:solidFill>
                  <a:srgbClr val="FF0000"/>
                </a:solidFill>
              </a:rPr>
              <a:t>Yaitu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lingkungan</a:t>
            </a:r>
            <a:r>
              <a:rPr lang="en-US" sz="2400" dirty="0" smtClean="0">
                <a:solidFill>
                  <a:srgbClr val="FF0000"/>
                </a:solidFill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berada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perusahaan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berupa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sumber-sumber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(resources)</a:t>
            </a:r>
            <a:r>
              <a:rPr lang="en-US" sz="2400" dirty="0" smtClean="0">
                <a:solidFill>
                  <a:srgbClr val="FF0000"/>
                </a:solidFill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dimiliki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organisasi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id-ID" sz="2400" dirty="0" smtClean="0">
              <a:solidFill>
                <a:srgbClr val="FF0000"/>
              </a:solidFill>
            </a:endParaRPr>
          </a:p>
          <a:p>
            <a:pPr lvl="0" algn="l"/>
            <a:r>
              <a:rPr lang="en-US" sz="2400" dirty="0" err="1" smtClean="0">
                <a:solidFill>
                  <a:srgbClr val="FF0000"/>
                </a:solidFill>
              </a:rPr>
              <a:t>Lingkungan</a:t>
            </a:r>
            <a:r>
              <a:rPr lang="en-US" sz="2400" dirty="0" smtClean="0">
                <a:solidFill>
                  <a:srgbClr val="FF0000"/>
                </a:solidFill>
              </a:rPr>
              <a:t> internal (</a:t>
            </a:r>
            <a:r>
              <a:rPr lang="en-US" sz="2400" dirty="0" err="1" smtClean="0">
                <a:solidFill>
                  <a:srgbClr val="FF0000"/>
                </a:solidFill>
              </a:rPr>
              <a:t>sumber-sumber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organisasi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err="1" smtClean="0">
                <a:solidFill>
                  <a:srgbClr val="FF0000"/>
                </a:solidFill>
              </a:rPr>
              <a:t>menentukan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apa</a:t>
            </a:r>
            <a:r>
              <a:rPr lang="en-US" sz="2400" dirty="0" smtClean="0">
                <a:solidFill>
                  <a:srgbClr val="FF0000"/>
                </a:solidFill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organisasi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lakukan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(what the organization can do ?)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sedangkan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lingkungan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eksternal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memberikan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peluang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ancaman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kendala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bagi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aktivitas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tindakan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organisasi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id-ID" sz="2400" dirty="0" smtClean="0">
              <a:solidFill>
                <a:srgbClr val="FF0000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961376" cy="1371600"/>
          </a:xfrm>
        </p:spPr>
        <p:txBody>
          <a:bodyPr>
            <a:noAutofit/>
          </a:bodyPr>
          <a:lstStyle/>
          <a:p>
            <a:pPr lvl="0"/>
            <a:r>
              <a:rPr lang="en-US" sz="2400" dirty="0" err="1" smtClean="0"/>
              <a:t>Lingkungan</a:t>
            </a:r>
            <a:r>
              <a:rPr lang="en-US" sz="2400" dirty="0" smtClean="0"/>
              <a:t> internal (</a:t>
            </a:r>
            <a:r>
              <a:rPr lang="en-US" sz="2400" dirty="0" err="1" smtClean="0"/>
              <a:t>sumber-sumber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) :</a:t>
            </a:r>
            <a:r>
              <a:rPr lang="id-ID" sz="2400" dirty="0" smtClean="0"/>
              <a:t/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551180" lvl="0" indent="-514350" algn="l">
              <a:buFont typeface="+mj-lt"/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</a:rPr>
              <a:t>Sumber-sumber</a:t>
            </a:r>
            <a:r>
              <a:rPr lang="en-US" sz="3600" dirty="0" smtClean="0">
                <a:solidFill>
                  <a:schemeClr val="tx1"/>
                </a:solidFill>
              </a:rPr>
              <a:t> financial </a:t>
            </a:r>
            <a:r>
              <a:rPr lang="en-US" sz="3600" i="1" dirty="0" smtClean="0">
                <a:solidFill>
                  <a:schemeClr val="tx1"/>
                </a:solidFill>
              </a:rPr>
              <a:t>(financial resources),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endParaRPr lang="id-ID" sz="3600" dirty="0" smtClean="0">
              <a:solidFill>
                <a:schemeClr val="tx1"/>
              </a:solidFill>
            </a:endParaRPr>
          </a:p>
          <a:p>
            <a:pPr marL="551180" lvl="0" indent="-514350" algn="l">
              <a:buFont typeface="+mj-lt"/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</a:rPr>
              <a:t>Sumber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phisik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(</a:t>
            </a:r>
            <a:r>
              <a:rPr lang="en-US" sz="3600" i="1" dirty="0" err="1" smtClean="0">
                <a:solidFill>
                  <a:schemeClr val="tx1"/>
                </a:solidFill>
              </a:rPr>
              <a:t>fhysical</a:t>
            </a:r>
            <a:r>
              <a:rPr lang="en-US" sz="3600" i="1" dirty="0" smtClean="0">
                <a:solidFill>
                  <a:schemeClr val="tx1"/>
                </a:solidFill>
              </a:rPr>
              <a:t> resources),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endParaRPr lang="id-ID" sz="3600" dirty="0" smtClean="0">
              <a:solidFill>
                <a:schemeClr val="tx1"/>
              </a:solidFill>
            </a:endParaRPr>
          </a:p>
          <a:p>
            <a:pPr marL="551180" lvl="0" indent="-514350" algn="l">
              <a:buFont typeface="+mj-lt"/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</a:rPr>
              <a:t>Sumber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daya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manusia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(human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resources) </a:t>
            </a:r>
            <a:endParaRPr lang="id-ID" sz="3600" dirty="0" smtClean="0">
              <a:solidFill>
                <a:schemeClr val="tx1"/>
              </a:solidFill>
            </a:endParaRPr>
          </a:p>
          <a:p>
            <a:pPr marL="551180" lvl="0" indent="-514350" algn="l">
              <a:buFont typeface="+mj-lt"/>
              <a:buAutoNum type="arabicPeriod"/>
            </a:pPr>
            <a:r>
              <a:rPr lang="en-US" sz="3600" dirty="0" err="1" smtClean="0">
                <a:solidFill>
                  <a:schemeClr val="tx1"/>
                </a:solidFill>
              </a:rPr>
              <a:t>Sumber-sumber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sistem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dan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teknologi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(system and technological resources). </a:t>
            </a:r>
            <a:endParaRPr lang="id-ID" sz="3600" dirty="0" smtClean="0">
              <a:solidFill>
                <a:schemeClr val="tx1"/>
              </a:solidFill>
            </a:endParaRPr>
          </a:p>
          <a:p>
            <a:pPr marL="551180" lvl="0" indent="-514350" algn="just">
              <a:buFont typeface="+mj-lt"/>
              <a:buAutoNum type="arabicPeriod"/>
            </a:pPr>
            <a:endParaRPr lang="id-ID" sz="2800" dirty="0" smtClean="0"/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961376" cy="1066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/>
              <a:t>Sumber-sumber</a:t>
            </a:r>
            <a:r>
              <a:rPr lang="en-US" sz="2400" dirty="0" smtClean="0"/>
              <a:t> financial </a:t>
            </a:r>
            <a:r>
              <a:rPr lang="en-US" sz="2400" i="1" dirty="0" smtClean="0"/>
              <a:t>(financial resources)</a:t>
            </a:r>
            <a:r>
              <a:rPr lang="id-ID" sz="2400" dirty="0" smtClean="0"/>
              <a:t/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95300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aktivitas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penting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dihubungkan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sumber-sumber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finansial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dirty="0" smtClean="0">
                <a:solidFill>
                  <a:schemeClr val="tx1"/>
                </a:solidFill>
              </a:rPr>
              <a:t>Acquisition of financial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kontinu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perhatian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manajer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pengadaan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sumber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dana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membiayai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aktivitas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dirty="0" smtClean="0">
                <a:solidFill>
                  <a:schemeClr val="tx1"/>
                </a:solidFill>
              </a:rPr>
              <a:t>Allocation of financial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Hal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penganggaran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pengalokasian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sumber-sumber</a:t>
            </a:r>
            <a:r>
              <a:rPr lang="en-US" dirty="0" smtClean="0">
                <a:solidFill>
                  <a:schemeClr val="tx1"/>
                </a:solidFill>
              </a:rPr>
              <a:t> financial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tiap-tiap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aktivitas</a:t>
            </a:r>
            <a:r>
              <a:rPr lang="en-US" dirty="0" smtClean="0">
                <a:solidFill>
                  <a:schemeClr val="tx1"/>
                </a:solidFill>
              </a:rPr>
              <a:t> unit </a:t>
            </a:r>
            <a:r>
              <a:rPr lang="en-US" dirty="0" err="1" smtClean="0">
                <a:solidFill>
                  <a:schemeClr val="tx1"/>
                </a:solidFill>
              </a:rPr>
              <a:t>khusus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departemen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berdasarkan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kriteria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tertentu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dirty="0" smtClean="0">
                <a:solidFill>
                  <a:schemeClr val="tx1"/>
                </a:solidFill>
              </a:rPr>
              <a:t>Controlling financial resources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bagaimana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efektif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daya</a:t>
            </a:r>
            <a:r>
              <a:rPr lang="en-US" dirty="0" smtClean="0">
                <a:solidFill>
                  <a:schemeClr val="tx1"/>
                </a:solidFill>
              </a:rPr>
              <a:t> financial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berguna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mencapai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jangka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pendek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jangka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533400"/>
            <a:ext cx="7772400" cy="1066800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/>
              <a:t>Lingkungan</a:t>
            </a:r>
            <a:r>
              <a:rPr lang="en-US" sz="2000" dirty="0" smtClean="0"/>
              <a:t> Internal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Aspek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i="1" dirty="0" smtClean="0"/>
              <a:t>(</a:t>
            </a:r>
            <a:r>
              <a:rPr lang="en-US" sz="2000" i="1" dirty="0" err="1" smtClean="0"/>
              <a:t>fhysical</a:t>
            </a:r>
            <a:r>
              <a:rPr lang="en-US" sz="2000" i="1" dirty="0" smtClean="0"/>
              <a:t> resources)</a:t>
            </a:r>
            <a:r>
              <a:rPr lang="id-ID" sz="2000" dirty="0" smtClean="0"/>
              <a:t/>
            </a:r>
            <a:br>
              <a:rPr lang="id-ID" sz="2000" dirty="0" smtClean="0"/>
            </a:b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fisik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algn="just"/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u="sng" dirty="0" err="1" smtClean="0">
                <a:solidFill>
                  <a:schemeClr val="tx1"/>
                </a:solidFill>
              </a:rPr>
              <a:t>Physycal</a:t>
            </a:r>
            <a:r>
              <a:rPr lang="en-US" b="1" i="1" u="sng" dirty="0" smtClean="0">
                <a:solidFill>
                  <a:schemeClr val="tx1"/>
                </a:solidFill>
              </a:rPr>
              <a:t> plant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Berhubungan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eksistensi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ketepatgunaan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pabrik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fasilitas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riset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pengujian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gudang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bangunan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kantor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perlengkapan</a:t>
            </a:r>
            <a:r>
              <a:rPr lang="en-US" dirty="0" smtClean="0">
                <a:solidFill>
                  <a:schemeClr val="tx1"/>
                </a:solidFill>
              </a:rPr>
              <a:t> lain.</a:t>
            </a:r>
          </a:p>
          <a:p>
            <a:pPr algn="just"/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u="sng" dirty="0" smtClean="0">
                <a:solidFill>
                  <a:schemeClr val="tx1"/>
                </a:solidFill>
              </a:rPr>
              <a:t>Location of the </a:t>
            </a:r>
            <a:r>
              <a:rPr lang="en-US" b="1" i="1" u="sng" dirty="0" err="1" smtClean="0">
                <a:solidFill>
                  <a:schemeClr val="tx1"/>
                </a:solidFill>
              </a:rPr>
              <a:t>phisical</a:t>
            </a:r>
            <a:r>
              <a:rPr lang="en-US" b="1" i="1" u="sng" dirty="0" smtClean="0">
                <a:solidFill>
                  <a:schemeClr val="tx1"/>
                </a:solidFill>
              </a:rPr>
              <a:t> plant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Mewujudkan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ketepatgunaan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kehasilgunaan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bangunan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fisik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pabrik</a:t>
            </a:r>
            <a:r>
              <a:rPr lang="en-US" dirty="0" smtClean="0">
                <a:solidFill>
                  <a:schemeClr val="tx1"/>
                </a:solidFill>
              </a:rPr>
              <a:t>. Hal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kedekatan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pelanggan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pemasok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dsb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id-ID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i="1" u="sng" dirty="0" smtClean="0">
                <a:solidFill>
                  <a:schemeClr val="tx1"/>
                </a:solidFill>
              </a:rPr>
              <a:t>Raw material reserve</a:t>
            </a:r>
            <a:endParaRPr lang="id-ID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Yaitu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kepemilikan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sumber-sumber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bahan-bahan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mentah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id-ID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85800"/>
            <a:ext cx="7772400" cy="1143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Lingkungan</a:t>
            </a:r>
            <a:r>
              <a:rPr lang="en-US" sz="2000" dirty="0" smtClean="0"/>
              <a:t> Internal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Aspek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Daya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i="1" dirty="0" smtClean="0"/>
              <a:t>(human resources)</a:t>
            </a:r>
            <a:r>
              <a:rPr lang="id-ID" sz="2000" dirty="0" smtClean="0"/>
              <a:t/>
            </a:r>
            <a:br>
              <a:rPr lang="id-ID" sz="2000" dirty="0" smtClean="0"/>
            </a:b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Secara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sederhana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dapat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dikatakan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bahwa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sumber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daya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manusialah</a:t>
            </a:r>
            <a:r>
              <a:rPr lang="en-US" sz="2800" dirty="0" smtClean="0">
                <a:solidFill>
                  <a:srgbClr val="FF0000"/>
                </a:solidFill>
              </a:rPr>
              <a:t> yang </a:t>
            </a:r>
            <a:r>
              <a:rPr lang="en-US" sz="2800" dirty="0" err="1" smtClean="0">
                <a:solidFill>
                  <a:srgbClr val="FF0000"/>
                </a:solidFill>
              </a:rPr>
              <a:t>membuat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sumber-sumber</a:t>
            </a:r>
            <a:r>
              <a:rPr lang="en-US" sz="2800" dirty="0" smtClean="0">
                <a:solidFill>
                  <a:srgbClr val="FF0000"/>
                </a:solidFill>
              </a:rPr>
              <a:t> lain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suatu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organisasi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bekerja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Dua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kategori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besar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sumber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daya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manusia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dapat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diidentifikasi</a:t>
            </a:r>
            <a:r>
              <a:rPr lang="en-US" sz="2800" dirty="0" smtClean="0">
                <a:solidFill>
                  <a:srgbClr val="FF0000"/>
                </a:solidFill>
              </a:rPr>
              <a:t> : </a:t>
            </a:r>
            <a:r>
              <a:rPr lang="en-US" sz="2800" i="1" dirty="0" err="1" smtClean="0">
                <a:solidFill>
                  <a:srgbClr val="FF0000"/>
                </a:solidFill>
              </a:rPr>
              <a:t>spesialized</a:t>
            </a:r>
            <a:r>
              <a:rPr lang="en-US" sz="2800" i="1" dirty="0" smtClean="0">
                <a:solidFill>
                  <a:srgbClr val="FF0000"/>
                </a:solidFill>
              </a:rPr>
              <a:t> personnel</a:t>
            </a:r>
            <a:r>
              <a:rPr lang="en-US" sz="2800" dirty="0" smtClean="0">
                <a:solidFill>
                  <a:srgbClr val="FF0000"/>
                </a:solidFill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</a:rPr>
              <a:t>spesialisasi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dalam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melaksanakan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pekerjaan</a:t>
            </a:r>
            <a:r>
              <a:rPr lang="en-US" sz="2800" dirty="0" smtClean="0">
                <a:solidFill>
                  <a:srgbClr val="FF0000"/>
                </a:solidFill>
              </a:rPr>
              <a:t>), </a:t>
            </a:r>
            <a:r>
              <a:rPr lang="en-US" sz="2800" dirty="0" err="1" smtClean="0">
                <a:solidFill>
                  <a:srgbClr val="FF0000"/>
                </a:solidFill>
              </a:rPr>
              <a:t>dan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managerial personnel</a:t>
            </a:r>
            <a:r>
              <a:rPr lang="en-US" sz="2800" dirty="0" smtClean="0">
                <a:solidFill>
                  <a:srgbClr val="FF0000"/>
                </a:solidFill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</a:rPr>
              <a:t>kualitas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manajer</a:t>
            </a:r>
            <a:r>
              <a:rPr lang="en-US" sz="2800" dirty="0" smtClean="0">
                <a:solidFill>
                  <a:srgbClr val="FF0000"/>
                </a:solidFill>
              </a:rPr>
              <a:t>).</a:t>
            </a:r>
            <a:endParaRPr lang="id-ID" sz="2800" dirty="0" smtClean="0">
              <a:solidFill>
                <a:srgbClr val="FF0000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01000" cy="1143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Lingkungan</a:t>
            </a:r>
            <a:r>
              <a:rPr lang="en-US" sz="1800" dirty="0" smtClean="0"/>
              <a:t> Internal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Aspek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i="1" dirty="0" smtClean="0"/>
              <a:t>(system and  technological resources)</a:t>
            </a:r>
            <a:r>
              <a:rPr lang="id-ID" sz="2800" dirty="0" smtClean="0"/>
              <a:t/>
            </a:r>
            <a:br>
              <a:rPr lang="id-ID" sz="2800" dirty="0" smtClean="0"/>
            </a:br>
            <a:endParaRPr lang="id-ID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153400" cy="45720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teknologi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dimaksudkan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memproduksi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barang-barang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jasa-jasa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Dua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 yang </a:t>
            </a:r>
            <a:r>
              <a:rPr lang="en-US" sz="2400" dirty="0" err="1" smtClean="0">
                <a:solidFill>
                  <a:schemeClr val="tx1"/>
                </a:solidFill>
              </a:rPr>
              <a:t>saling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berhubungan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yaitu</a:t>
            </a:r>
            <a:r>
              <a:rPr lang="en-US" sz="2400" dirty="0" smtClean="0">
                <a:solidFill>
                  <a:schemeClr val="tx1"/>
                </a:solidFill>
              </a:rPr>
              <a:t> ;</a:t>
            </a:r>
            <a:endParaRPr lang="id-ID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/>
              <a:t> </a:t>
            </a:r>
            <a:r>
              <a:rPr lang="en-US" i="1" u="sng" dirty="0" smtClean="0"/>
              <a:t>System  capabilities</a:t>
            </a:r>
            <a:endParaRPr lang="id-ID" dirty="0" smtClean="0"/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Berkaitan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proses </a:t>
            </a:r>
            <a:r>
              <a:rPr lang="en-US" sz="2400" dirty="0" err="1" smtClean="0">
                <a:solidFill>
                  <a:schemeClr val="tx1"/>
                </a:solidFill>
              </a:rPr>
              <a:t>aspek-aspek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cenderung</a:t>
            </a:r>
            <a:r>
              <a:rPr lang="en-US" sz="2400" dirty="0" smtClean="0">
                <a:solidFill>
                  <a:schemeClr val="tx1"/>
                </a:solidFill>
              </a:rPr>
              <a:t>  men-</a:t>
            </a:r>
            <a:r>
              <a:rPr lang="en-US" sz="2400" i="1" dirty="0" smtClean="0">
                <a:solidFill>
                  <a:schemeClr val="tx1"/>
                </a:solidFill>
              </a:rPr>
              <a:t>support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mendorong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fungsi-fungsi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organisasi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misalnya</a:t>
            </a:r>
            <a:r>
              <a:rPr lang="en-US" sz="2400" dirty="0" smtClean="0">
                <a:solidFill>
                  <a:schemeClr val="tx1"/>
                </a:solidFill>
              </a:rPr>
              <a:t> : model </a:t>
            </a:r>
            <a:r>
              <a:rPr lang="en-US" sz="2400" dirty="0" err="1" smtClean="0">
                <a:solidFill>
                  <a:schemeClr val="tx1"/>
                </a:solidFill>
              </a:rPr>
              <a:t>kendali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mutu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distribusi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i="1" u="sng" dirty="0" smtClean="0"/>
              <a:t>Technological capabilities</a:t>
            </a:r>
            <a:endParaRPr lang="id-ID" dirty="0" smtClean="0"/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khusus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berhubungan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output </a:t>
            </a:r>
            <a:r>
              <a:rPr lang="en-US" sz="2400" dirty="0" err="1" smtClean="0">
                <a:solidFill>
                  <a:schemeClr val="tx1"/>
                </a:solidFill>
              </a:rPr>
              <a:t>dari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suatu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perusahaan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misalnya</a:t>
            </a:r>
            <a:r>
              <a:rPr lang="en-US" sz="2400" dirty="0" smtClean="0">
                <a:solidFill>
                  <a:schemeClr val="tx1"/>
                </a:solidFill>
              </a:rPr>
              <a:t>; patent, </a:t>
            </a:r>
            <a:r>
              <a:rPr lang="en-US" sz="2400" dirty="0" err="1" smtClean="0">
                <a:solidFill>
                  <a:schemeClr val="tx1"/>
                </a:solidFill>
              </a:rPr>
              <a:t>pengakuan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kualitas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produk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tinggi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dsb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961376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Kesimpulan</a:t>
            </a:r>
            <a:r>
              <a:rPr lang="en-US" sz="3600" dirty="0" smtClean="0"/>
              <a:t> :</a:t>
            </a:r>
            <a:r>
              <a:rPr lang="id-ID" sz="3600" dirty="0" smtClean="0"/>
              <a:t/>
            </a:r>
            <a:br>
              <a:rPr lang="id-ID" sz="3600" dirty="0" smtClean="0"/>
            </a:b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494030" lvl="0" indent="-457200" algn="l">
              <a:buFont typeface="+mj-lt"/>
              <a:buAutoNum type="arabicPeriod"/>
            </a:pPr>
            <a:r>
              <a:rPr lang="en-US" sz="2400" dirty="0" err="1" smtClean="0">
                <a:solidFill>
                  <a:srgbClr val="7030A0"/>
                </a:solidFill>
              </a:rPr>
              <a:t>Analisis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terhadap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lingkungan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</a:rPr>
              <a:t>eksternal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menghasilkan</a:t>
            </a:r>
            <a:r>
              <a:rPr lang="en-US" sz="2400" dirty="0" smtClean="0">
                <a:solidFill>
                  <a:srgbClr val="7030A0"/>
                </a:solidFill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</a:rPr>
              <a:t>dapat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mengetahui</a:t>
            </a:r>
            <a:r>
              <a:rPr lang="en-US" sz="2400" dirty="0" smtClean="0">
                <a:solidFill>
                  <a:srgbClr val="7030A0"/>
                </a:solidFill>
              </a:rPr>
              <a:t>) :</a:t>
            </a:r>
            <a:endParaRPr lang="id-ID" sz="2400" dirty="0" smtClean="0">
              <a:solidFill>
                <a:srgbClr val="7030A0"/>
              </a:solidFill>
            </a:endParaRPr>
          </a:p>
          <a:p>
            <a:pPr marL="494030" indent="-457200" algn="l"/>
            <a:r>
              <a:rPr lang="en-US" sz="2400" dirty="0" smtClean="0">
                <a:solidFill>
                  <a:srgbClr val="7030A0"/>
                </a:solidFill>
              </a:rPr>
              <a:t>     </a:t>
            </a:r>
            <a:r>
              <a:rPr lang="en-US" sz="2400" dirty="0" err="1" smtClean="0">
                <a:solidFill>
                  <a:srgbClr val="7030A0"/>
                </a:solidFill>
              </a:rPr>
              <a:t>Peluang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ancaman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hambatan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organisasi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sehingga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pertanyaan</a:t>
            </a:r>
            <a:r>
              <a:rPr lang="en-US" sz="2400" dirty="0" smtClean="0">
                <a:solidFill>
                  <a:srgbClr val="7030A0"/>
                </a:solidFill>
              </a:rPr>
              <a:t> yang </a:t>
            </a:r>
            <a:r>
              <a:rPr lang="en-US" sz="2400" dirty="0" err="1" smtClean="0">
                <a:solidFill>
                  <a:srgbClr val="7030A0"/>
                </a:solidFill>
              </a:rPr>
              <a:t>muncul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adalah</a:t>
            </a:r>
            <a:r>
              <a:rPr lang="en-US" sz="2400" dirty="0" smtClean="0">
                <a:solidFill>
                  <a:srgbClr val="7030A0"/>
                </a:solidFill>
              </a:rPr>
              <a:t> : </a:t>
            </a:r>
            <a:r>
              <a:rPr lang="en-US" sz="2400" dirty="0" err="1" smtClean="0">
                <a:solidFill>
                  <a:srgbClr val="7030A0"/>
                </a:solidFill>
              </a:rPr>
              <a:t>apa</a:t>
            </a:r>
            <a:r>
              <a:rPr lang="en-US" sz="2400" dirty="0" smtClean="0">
                <a:solidFill>
                  <a:srgbClr val="7030A0"/>
                </a:solidFill>
              </a:rPr>
              <a:t> yang </a:t>
            </a:r>
            <a:r>
              <a:rPr lang="en-US" sz="2400" dirty="0" err="1" smtClean="0">
                <a:solidFill>
                  <a:srgbClr val="7030A0"/>
                </a:solidFill>
              </a:rPr>
              <a:t>mungkin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organisasi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lakukan</a:t>
            </a:r>
            <a:r>
              <a:rPr lang="en-US" sz="2400" dirty="0" smtClean="0">
                <a:solidFill>
                  <a:srgbClr val="7030A0"/>
                </a:solidFill>
              </a:rPr>
              <a:t> ?</a:t>
            </a:r>
            <a:endParaRPr lang="id-ID" sz="2400" dirty="0" smtClean="0">
              <a:solidFill>
                <a:srgbClr val="7030A0"/>
              </a:solidFill>
            </a:endParaRPr>
          </a:p>
          <a:p>
            <a:pPr marL="494030" lvl="0" indent="-457200" algn="l">
              <a:buFont typeface="+mj-lt"/>
              <a:buAutoNum type="arabicPeriod" startAt="2"/>
            </a:pPr>
            <a:r>
              <a:rPr lang="en-US" sz="2400" dirty="0" err="1" smtClean="0">
                <a:solidFill>
                  <a:srgbClr val="7030A0"/>
                </a:solidFill>
              </a:rPr>
              <a:t>Analisis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terhadap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lingkungan</a:t>
            </a:r>
            <a:r>
              <a:rPr lang="en-US" sz="2400" dirty="0" smtClean="0">
                <a:solidFill>
                  <a:srgbClr val="7030A0"/>
                </a:solidFill>
              </a:rPr>
              <a:t> internal </a:t>
            </a:r>
            <a:r>
              <a:rPr lang="en-US" sz="2400" dirty="0" err="1" smtClean="0">
                <a:solidFill>
                  <a:srgbClr val="7030A0"/>
                </a:solidFill>
              </a:rPr>
              <a:t>menghasilkan</a:t>
            </a:r>
            <a:r>
              <a:rPr lang="en-US" sz="2400" dirty="0" smtClean="0">
                <a:solidFill>
                  <a:srgbClr val="7030A0"/>
                </a:solidFill>
              </a:rPr>
              <a:t> (</a:t>
            </a:r>
            <a:r>
              <a:rPr lang="en-US" sz="2400" dirty="0" err="1" smtClean="0">
                <a:solidFill>
                  <a:srgbClr val="7030A0"/>
                </a:solidFill>
              </a:rPr>
              <a:t>dapat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mengetahui</a:t>
            </a:r>
            <a:r>
              <a:rPr lang="en-US" sz="2400" dirty="0" smtClean="0">
                <a:solidFill>
                  <a:srgbClr val="7030A0"/>
                </a:solidFill>
              </a:rPr>
              <a:t>) :</a:t>
            </a:r>
            <a:endParaRPr lang="id-ID" sz="2400" dirty="0" smtClean="0">
              <a:solidFill>
                <a:srgbClr val="7030A0"/>
              </a:solidFill>
            </a:endParaRPr>
          </a:p>
          <a:p>
            <a:pPr marL="494030" indent="-457200" algn="l"/>
            <a:r>
              <a:rPr lang="en-US" sz="2400" dirty="0" smtClean="0">
                <a:solidFill>
                  <a:srgbClr val="7030A0"/>
                </a:solidFill>
              </a:rPr>
              <a:t>     </a:t>
            </a:r>
            <a:r>
              <a:rPr lang="en-US" sz="2400" dirty="0" err="1" smtClean="0">
                <a:solidFill>
                  <a:srgbClr val="7030A0"/>
                </a:solidFill>
              </a:rPr>
              <a:t>Kekuatan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kelemahan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organisasi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sehingga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pertanyaan</a:t>
            </a:r>
            <a:r>
              <a:rPr lang="en-US" sz="2400" dirty="0" smtClean="0">
                <a:solidFill>
                  <a:srgbClr val="7030A0"/>
                </a:solidFill>
              </a:rPr>
              <a:t> yang </a:t>
            </a:r>
            <a:r>
              <a:rPr lang="en-US" sz="2400" dirty="0" err="1" smtClean="0">
                <a:solidFill>
                  <a:srgbClr val="7030A0"/>
                </a:solidFill>
              </a:rPr>
              <a:t>muncul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adalah</a:t>
            </a:r>
            <a:r>
              <a:rPr lang="en-US" sz="2400" dirty="0" smtClean="0">
                <a:solidFill>
                  <a:srgbClr val="7030A0"/>
                </a:solidFill>
              </a:rPr>
              <a:t> : </a:t>
            </a:r>
            <a:r>
              <a:rPr lang="en-US" sz="2400" dirty="0" err="1" smtClean="0">
                <a:solidFill>
                  <a:srgbClr val="7030A0"/>
                </a:solidFill>
              </a:rPr>
              <a:t>apa</a:t>
            </a:r>
            <a:r>
              <a:rPr lang="en-US" sz="2400" dirty="0" smtClean="0">
                <a:solidFill>
                  <a:srgbClr val="7030A0"/>
                </a:solidFill>
              </a:rPr>
              <a:t> yang </a:t>
            </a:r>
            <a:r>
              <a:rPr lang="en-US" sz="2400" dirty="0" err="1" smtClean="0">
                <a:solidFill>
                  <a:srgbClr val="7030A0"/>
                </a:solidFill>
              </a:rPr>
              <a:t>dapat</a:t>
            </a: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err="1" smtClean="0">
                <a:solidFill>
                  <a:srgbClr val="7030A0"/>
                </a:solidFill>
              </a:rPr>
              <a:t>organisasi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lakukan</a:t>
            </a:r>
            <a:r>
              <a:rPr lang="en-US" sz="2400" dirty="0" smtClean="0">
                <a:solidFill>
                  <a:srgbClr val="7030A0"/>
                </a:solidFill>
              </a:rPr>
              <a:t> ?</a:t>
            </a:r>
            <a:endParaRPr lang="id-ID" sz="2400" dirty="0" smtClean="0">
              <a:solidFill>
                <a:srgbClr val="7030A0"/>
              </a:solidFill>
            </a:endParaRPr>
          </a:p>
          <a:p>
            <a:pPr marL="494030" lvl="0" indent="-457200" algn="l">
              <a:buFont typeface="+mj-lt"/>
              <a:buAutoNum type="arabicPeriod" startAt="3"/>
            </a:pPr>
            <a:r>
              <a:rPr lang="en-US" sz="2400" dirty="0" err="1" smtClean="0">
                <a:solidFill>
                  <a:srgbClr val="7030A0"/>
                </a:solidFill>
              </a:rPr>
              <a:t>Kesimpulan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dari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keduanya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adalah</a:t>
            </a:r>
            <a:r>
              <a:rPr lang="en-US" sz="2400" dirty="0" smtClean="0">
                <a:solidFill>
                  <a:srgbClr val="7030A0"/>
                </a:solidFill>
              </a:rPr>
              <a:t> : “</a:t>
            </a:r>
            <a:r>
              <a:rPr lang="en-US" sz="2400" dirty="0" err="1" smtClean="0">
                <a:solidFill>
                  <a:srgbClr val="7030A0"/>
                </a:solidFill>
              </a:rPr>
              <a:t>Merumuskan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apa</a:t>
            </a:r>
            <a:r>
              <a:rPr lang="en-US" sz="2400" dirty="0" smtClean="0">
                <a:solidFill>
                  <a:srgbClr val="7030A0"/>
                </a:solidFill>
              </a:rPr>
              <a:t> yang </a:t>
            </a:r>
            <a:r>
              <a:rPr lang="en-US" sz="2400" dirty="0" err="1" smtClean="0">
                <a:solidFill>
                  <a:srgbClr val="7030A0"/>
                </a:solidFill>
              </a:rPr>
              <a:t>harus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organisasi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lakukan</a:t>
            </a:r>
            <a:r>
              <a:rPr lang="en-US" sz="2400" dirty="0" smtClean="0">
                <a:solidFill>
                  <a:srgbClr val="7030A0"/>
                </a:solidFill>
              </a:rPr>
              <a:t> ?”</a:t>
            </a:r>
            <a:endParaRPr lang="id-ID" sz="2400" dirty="0" smtClean="0">
              <a:solidFill>
                <a:srgbClr val="7030A0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3124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LINGKUNGAN ORGANISASI (MANAJEMEN)</a:t>
            </a:r>
            <a:br>
              <a:rPr lang="id-ID" dirty="0" smtClean="0">
                <a:solidFill>
                  <a:schemeClr val="tx1"/>
                </a:solidFill>
              </a:rPr>
            </a:b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12192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77200" cy="4038600"/>
          </a:xfrm>
        </p:spPr>
        <p:txBody>
          <a:bodyPr/>
          <a:lstStyle/>
          <a:p>
            <a:r>
              <a:rPr lang="id-ID" b="1" dirty="0" smtClean="0"/>
              <a:t> 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Eksternal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09600" y="4343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Internal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667000" y="43434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Kekuatan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Kelemahan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667000" y="25146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Peluang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Hambatan</a:t>
            </a:r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724400" y="25146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Apa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yang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mungkin</a:t>
            </a:r>
            <a:endParaRPr lang="id-ID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Organisasi</a:t>
            </a:r>
            <a:endParaRPr lang="id-ID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lakukan</a:t>
            </a:r>
            <a:endParaRPr lang="id-ID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010400" y="3276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Merumuskan</a:t>
            </a:r>
            <a:endParaRPr lang="id-ID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Apa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yg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harus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id-ID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organisasi</a:t>
            </a:r>
            <a:endParaRPr lang="id-ID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lakukan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 ?</a:t>
            </a:r>
            <a:endParaRPr lang="id-ID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id-ID" dirty="0"/>
          </a:p>
        </p:txBody>
      </p:sp>
      <p:sp>
        <p:nvSpPr>
          <p:cNvPr id="13" name="Right Arrow 12"/>
          <p:cNvSpPr/>
          <p:nvPr/>
        </p:nvSpPr>
        <p:spPr>
          <a:xfrm>
            <a:off x="6400800" y="2971800"/>
            <a:ext cx="5334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>
            <a:off x="2209800" y="2895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 flipV="1">
            <a:off x="4191000" y="2895600"/>
            <a:ext cx="533400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Arrow 15"/>
          <p:cNvSpPr/>
          <p:nvPr/>
        </p:nvSpPr>
        <p:spPr>
          <a:xfrm>
            <a:off x="2209800" y="4724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ight Arrow 16"/>
          <p:cNvSpPr/>
          <p:nvPr/>
        </p:nvSpPr>
        <p:spPr>
          <a:xfrm flipV="1">
            <a:off x="4191000" y="4572001"/>
            <a:ext cx="533400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724400" y="42672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/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Apa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yg</a:t>
            </a:r>
            <a:endParaRPr lang="id-ID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Dapat</a:t>
            </a:r>
            <a:endParaRPr lang="id-ID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Organisasi</a:t>
            </a:r>
            <a:endParaRPr lang="id-ID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Lakukan</a:t>
            </a:r>
            <a:endParaRPr lang="id-ID" sz="1200" dirty="0">
              <a:solidFill>
                <a:schemeClr val="tx1"/>
              </a:solidFill>
            </a:endParaRPr>
          </a:p>
          <a:p>
            <a:pPr algn="ctr"/>
            <a:endParaRPr lang="id-ID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62000"/>
            <a:ext cx="7772400" cy="990600"/>
          </a:xfrm>
        </p:spPr>
        <p:txBody>
          <a:bodyPr/>
          <a:lstStyle/>
          <a:p>
            <a:pPr algn="ctr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id-ID" sz="6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153400" cy="4267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Sebelumnya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marilah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kita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perhatikan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beberapa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istilah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pokok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manajemen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bawah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pPr lvl="1" algn="l"/>
            <a:r>
              <a:rPr lang="en-US" b="1" dirty="0" err="1" smtClean="0"/>
              <a:t>Misi</a:t>
            </a:r>
            <a:r>
              <a:rPr lang="en-US" b="1" dirty="0" smtClean="0"/>
              <a:t> </a:t>
            </a:r>
            <a:r>
              <a:rPr lang="en-US" b="1" i="1" dirty="0" smtClean="0"/>
              <a:t>(mission)</a:t>
            </a:r>
            <a:r>
              <a:rPr lang="en-US" b="1" dirty="0" smtClean="0"/>
              <a:t> ; </a:t>
            </a:r>
            <a:r>
              <a:rPr lang="en-US" b="1" dirty="0" err="1" smtClean="0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i="1" dirty="0" smtClean="0"/>
              <a:t>(purpose)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eksistensi</a:t>
            </a:r>
            <a:r>
              <a:rPr lang="en-US" dirty="0" smtClean="0"/>
              <a:t>/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(</a:t>
            </a:r>
            <a:r>
              <a:rPr lang="en-US" dirty="0" err="1" smtClean="0"/>
              <a:t>Glueck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Stanton, 1996). </a:t>
            </a:r>
            <a:r>
              <a:rPr lang="en-US" dirty="0" err="1" smtClean="0"/>
              <a:t>Contoh</a:t>
            </a:r>
            <a:r>
              <a:rPr lang="en-US" dirty="0" smtClean="0"/>
              <a:t>  </a:t>
            </a:r>
            <a:r>
              <a:rPr lang="en-US" dirty="0" err="1" smtClean="0"/>
              <a:t>misi</a:t>
            </a:r>
            <a:r>
              <a:rPr lang="en-US" dirty="0" smtClean="0"/>
              <a:t> :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berpenampilan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.</a:t>
            </a:r>
            <a:endParaRPr lang="id-ID" sz="3600" dirty="0" smtClean="0"/>
          </a:p>
          <a:p>
            <a:pPr lvl="1" algn="l"/>
            <a:r>
              <a:rPr lang="en-US" b="1" dirty="0" err="1" smtClean="0"/>
              <a:t>Sasaran</a:t>
            </a:r>
            <a:r>
              <a:rPr lang="en-US" b="1" dirty="0" smtClean="0"/>
              <a:t>/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i="1" dirty="0" smtClean="0"/>
              <a:t>(objective/goal)</a:t>
            </a:r>
            <a:r>
              <a:rPr lang="en-US" b="1" dirty="0" smtClean="0"/>
              <a:t> ; 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(</a:t>
            </a:r>
            <a:r>
              <a:rPr lang="en-US" dirty="0" err="1" smtClean="0"/>
              <a:t>Glueck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Stanton, 1996)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(William  J . Stanton).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5 kg./</a:t>
            </a:r>
            <a:r>
              <a:rPr lang="en-US" dirty="0" err="1" smtClean="0"/>
              <a:t>bulan</a:t>
            </a:r>
            <a:r>
              <a:rPr lang="en-US" dirty="0" smtClean="0"/>
              <a:t>.</a:t>
            </a:r>
            <a:endParaRPr lang="id-ID" sz="3600" dirty="0" smtClean="0"/>
          </a:p>
          <a:p>
            <a:pPr lvl="1" algn="l"/>
            <a:r>
              <a:rPr lang="en-US" b="1" dirty="0" err="1" smtClean="0"/>
              <a:t>Strategi</a:t>
            </a:r>
            <a:r>
              <a:rPr lang="en-US" b="1" dirty="0" smtClean="0"/>
              <a:t> </a:t>
            </a:r>
            <a:r>
              <a:rPr lang="en-US" b="1" i="1" dirty="0" smtClean="0"/>
              <a:t>(strategy)</a:t>
            </a:r>
            <a:r>
              <a:rPr lang="en-US" b="1" dirty="0" smtClean="0"/>
              <a:t> ;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memperhitungkan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i="1" dirty="0" smtClean="0"/>
              <a:t>(environment)</a:t>
            </a:r>
            <a:r>
              <a:rPr lang="en-US" dirty="0" smtClean="0"/>
              <a:t> 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/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(</a:t>
            </a:r>
            <a:r>
              <a:rPr lang="en-US" dirty="0" err="1" smtClean="0"/>
              <a:t>Glueck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Stanton, 1996),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 (William J. Stanton, 1996). </a:t>
            </a:r>
            <a:r>
              <a:rPr lang="en-US" dirty="0" err="1" smtClean="0"/>
              <a:t>Contoh</a:t>
            </a:r>
            <a:r>
              <a:rPr lang="en-US" dirty="0" smtClean="0"/>
              <a:t> : diet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olah</a:t>
            </a:r>
            <a:r>
              <a:rPr lang="en-US" dirty="0" smtClean="0"/>
              <a:t> raga.</a:t>
            </a:r>
            <a:endParaRPr lang="id-ID" sz="3600" dirty="0" smtClean="0"/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4572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 smtClean="0"/>
              <a:t>Organisasi</a:t>
            </a:r>
            <a:r>
              <a:rPr lang="id-ID" sz="4800" dirty="0" smtClean="0"/>
              <a:t/>
            </a:r>
            <a:br>
              <a:rPr lang="id-ID" sz="4800" dirty="0" smtClean="0"/>
            </a:b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8001000" cy="4495800"/>
          </a:xfrm>
        </p:spPr>
        <p:txBody>
          <a:bodyPr>
            <a:normAutofit fontScale="85000" lnSpcReduction="10000"/>
          </a:bodyPr>
          <a:lstStyle/>
          <a:p>
            <a:pPr lvl="1" algn="l"/>
            <a:r>
              <a:rPr lang="en-US" b="1" dirty="0" err="1" smtClean="0"/>
              <a:t>Taktik</a:t>
            </a:r>
            <a:r>
              <a:rPr lang="en-US" b="1" dirty="0" smtClean="0"/>
              <a:t> ;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(William  J. Stanton, 1996).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ngemil</a:t>
            </a:r>
            <a:r>
              <a:rPr lang="en-US" dirty="0" smtClean="0"/>
              <a:t>, jogging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id-ID" sz="3600" dirty="0" smtClean="0"/>
          </a:p>
          <a:p>
            <a:pPr lvl="1" algn="l"/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i="1" dirty="0" smtClean="0"/>
              <a:t>(policy)</a:t>
            </a:r>
            <a:r>
              <a:rPr lang="en-US" b="1" dirty="0" smtClean="0"/>
              <a:t> ; </a:t>
            </a:r>
            <a:r>
              <a:rPr lang="en-US" dirty="0" err="1" smtClean="0"/>
              <a:t>Pedoman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Glueck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Stanton, 1996),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menuntun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rutin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(William J. Stanton).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,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id-ID" sz="3600" dirty="0" smtClean="0"/>
          </a:p>
          <a:p>
            <a:pPr lvl="1" algn="l"/>
            <a:r>
              <a:rPr lang="en-US" b="1" dirty="0" err="1" smtClean="0"/>
              <a:t>Penilaian</a:t>
            </a:r>
            <a:r>
              <a:rPr lang="en-US" b="1" dirty="0" smtClean="0"/>
              <a:t> </a:t>
            </a:r>
            <a:r>
              <a:rPr lang="en-US" b="1" i="1" dirty="0" smtClean="0"/>
              <a:t>(control) </a:t>
            </a:r>
            <a:r>
              <a:rPr lang="en-US" b="1" dirty="0" smtClean="0"/>
              <a:t>; </a:t>
            </a:r>
            <a:r>
              <a:rPr lang="en-US" i="1" dirty="0" smtClean="0"/>
              <a:t> Control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menimbang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yang </a:t>
            </a:r>
            <a:r>
              <a:rPr lang="en-US" dirty="0" err="1" smtClean="0"/>
              <a:t>menggembirakan</a:t>
            </a:r>
            <a:r>
              <a:rPr lang="en-US" dirty="0" smtClean="0"/>
              <a:t>, </a:t>
            </a:r>
            <a:r>
              <a:rPr lang="en-US" dirty="0" err="1" smtClean="0"/>
              <a:t>taktik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pertimbangkan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taktik</a:t>
            </a:r>
            <a:r>
              <a:rPr lang="en-US" dirty="0" smtClean="0"/>
              <a:t> yang lain. </a:t>
            </a:r>
            <a:endParaRPr lang="id-ID" sz="3600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838200"/>
            <a:ext cx="7772400" cy="8382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2133600"/>
            <a:ext cx="7772400" cy="38862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rgbClr val="FF0000"/>
                </a:solidFill>
              </a:rPr>
              <a:t>Sekian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terimakasih</a:t>
            </a:r>
            <a:endParaRPr lang="en-US" sz="4000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dirty="0" err="1" smtClean="0">
                <a:solidFill>
                  <a:srgbClr val="FF0000"/>
                </a:solidFill>
              </a:rPr>
              <a:t>Wassalamu’alikum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wr</a:t>
            </a:r>
            <a:r>
              <a:rPr lang="en-US" sz="4000" dirty="0" smtClean="0">
                <a:solidFill>
                  <a:srgbClr val="FF0000"/>
                </a:solidFill>
              </a:rPr>
              <a:t>. </a:t>
            </a:r>
            <a:r>
              <a:rPr lang="en-US" sz="4000" dirty="0" err="1" smtClean="0">
                <a:solidFill>
                  <a:srgbClr val="FF0000"/>
                </a:solidFill>
              </a:rPr>
              <a:t>Wb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Definisi</a:t>
            </a: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menurut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Ulbert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Silalahi</a:t>
            </a:r>
            <a:r>
              <a:rPr lang="en-US" sz="2200" dirty="0" smtClean="0">
                <a:solidFill>
                  <a:schemeClr val="tx1"/>
                </a:solidFill>
              </a:rPr>
              <a:t> : </a:t>
            </a:r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</a:rPr>
              <a:t>manajemen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keseluruhan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elemen-elemen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yg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terdapat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dalam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luar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yg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mempengaruhi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operasi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2 </a:t>
            </a:r>
            <a:r>
              <a:rPr lang="en-US" sz="2200" dirty="0" err="1" smtClean="0">
                <a:solidFill>
                  <a:schemeClr val="tx1"/>
                </a:solidFill>
              </a:rPr>
              <a:t>dimensi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yaitu</a:t>
            </a:r>
            <a:r>
              <a:rPr lang="en-US" sz="2200" dirty="0" smtClean="0">
                <a:solidFill>
                  <a:schemeClr val="tx1"/>
                </a:solidFill>
              </a:rPr>
              <a:t> :</a:t>
            </a:r>
            <a:endParaRPr lang="id-ID" sz="2200" dirty="0" smtClean="0">
              <a:solidFill>
                <a:schemeClr val="tx1"/>
              </a:solidFill>
            </a:endParaRPr>
          </a:p>
          <a:p>
            <a:pPr marL="494030" lvl="0" indent="-457200" algn="l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eksternal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(general environment/macro environment)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94030" lvl="0" indent="-457200" algn="l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internal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94030" lvl="0" indent="-457200" algn="l"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94030" lvl="0" indent="-457200" algn="l">
              <a:buFont typeface="Wingdings" panose="05000000000000000000" pitchFamily="2" charset="2"/>
              <a:buChar char="Ø"/>
            </a:pP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aktivitas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kompleks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sendirinya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lingkungan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kompleks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cepat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berubah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mana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tersebut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mempengaruhi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strategi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manajemen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endParaRPr lang="id-ID" sz="2200" dirty="0" smtClean="0">
              <a:solidFill>
                <a:schemeClr val="tx1"/>
              </a:solidFill>
            </a:endParaRPr>
          </a:p>
          <a:p>
            <a:pPr algn="l"/>
            <a:endParaRPr lang="id-ID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534400" cy="76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en-US" sz="4000" dirty="0" err="1" smtClean="0">
                <a:solidFill>
                  <a:schemeClr val="tx1"/>
                </a:solidFill>
              </a:rPr>
              <a:t>Lingkungan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Eksternal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534400" cy="5181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l"/>
            <a:r>
              <a:rPr lang="en-US" dirty="0" err="1" smtClean="0">
                <a:solidFill>
                  <a:schemeClr val="tx1"/>
                </a:solidFill>
              </a:rPr>
              <a:t>Terdiri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pPr marL="494030" lvl="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(general/societal environment)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94030" lvl="0" indent="-457200" algn="l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(task environment).</a:t>
            </a:r>
          </a:p>
          <a:p>
            <a:pPr marL="494030" lvl="0" indent="-457200" algn="l"/>
            <a:endParaRPr lang="id-ID" dirty="0" smtClean="0">
              <a:solidFill>
                <a:schemeClr val="tx1"/>
              </a:solidFill>
            </a:endParaRPr>
          </a:p>
          <a:p>
            <a:pPr marL="494030" lvl="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mempengaruhi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operasi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organisasi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secara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tidak</a:t>
            </a:r>
            <a:r>
              <a:rPr lang="en-US" sz="2400" b="1" u="sng" dirty="0" smtClean="0">
                <a:solidFill>
                  <a:schemeClr val="tx1"/>
                </a:solidFill>
              </a:rPr>
              <a:t>/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kurang</a:t>
            </a:r>
            <a:r>
              <a:rPr lang="en-US" sz="2400" b="1" u="sng" dirty="0" smtClean="0">
                <a:solidFill>
                  <a:schemeClr val="tx1"/>
                </a:solidFill>
              </a:rPr>
              <a:t> 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langsung</a:t>
            </a:r>
            <a:r>
              <a:rPr lang="en-US" sz="2400" b="1" u="sng" dirty="0" smtClean="0">
                <a:solidFill>
                  <a:schemeClr val="tx1"/>
                </a:solidFill>
              </a:rPr>
              <a:t>.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Misalnya</a:t>
            </a:r>
            <a:r>
              <a:rPr lang="en-US" sz="2400" b="1" u="sng" dirty="0" smtClean="0">
                <a:solidFill>
                  <a:schemeClr val="tx1"/>
                </a:solidFill>
              </a:rPr>
              <a:t> :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sosio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kultural</a:t>
            </a:r>
            <a:r>
              <a:rPr lang="en-US" sz="2400" b="1" u="sng" dirty="0" smtClean="0">
                <a:solidFill>
                  <a:schemeClr val="tx1"/>
                </a:solidFill>
              </a:rPr>
              <a:t> (SOSBUD)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dan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ekonomi</a:t>
            </a:r>
            <a:r>
              <a:rPr lang="en-US" sz="2400" b="1" u="sng" dirty="0" smtClean="0">
                <a:solidFill>
                  <a:schemeClr val="tx1"/>
                </a:solidFill>
              </a:rPr>
              <a:t>,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politik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dan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hukum</a:t>
            </a:r>
            <a:r>
              <a:rPr lang="en-US" sz="2400" b="1" u="sng" dirty="0" smtClean="0">
                <a:solidFill>
                  <a:schemeClr val="tx1"/>
                </a:solidFill>
              </a:rPr>
              <a:t>,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sumber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alam</a:t>
            </a:r>
            <a:r>
              <a:rPr lang="en-US" sz="2400" b="1" u="sng" dirty="0" smtClean="0">
                <a:solidFill>
                  <a:schemeClr val="tx1"/>
                </a:solidFill>
              </a:rPr>
              <a:t>,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demografi</a:t>
            </a:r>
            <a:r>
              <a:rPr lang="en-US" sz="2400" b="1" u="sng" dirty="0" smtClean="0">
                <a:solidFill>
                  <a:schemeClr val="tx1"/>
                </a:solidFill>
              </a:rPr>
              <a:t> (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karakteristik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masyarakat</a:t>
            </a:r>
            <a:r>
              <a:rPr lang="en-US" dirty="0" smtClean="0">
                <a:solidFill>
                  <a:schemeClr val="tx1"/>
                </a:solidFill>
              </a:rPr>
              <a:t>) , </a:t>
            </a:r>
            <a:r>
              <a:rPr lang="en-US" dirty="0" err="1" smtClean="0">
                <a:solidFill>
                  <a:schemeClr val="tx1"/>
                </a:solidFill>
              </a:rPr>
              <a:t>dll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494030" lvl="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mempengaruhi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Misalnya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 err="1" smtClean="0">
                <a:solidFill>
                  <a:schemeClr val="tx1"/>
                </a:solidFill>
              </a:rPr>
              <a:t>pelanggan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pemasok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tenaga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pesaing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pasar</a:t>
            </a:r>
            <a:r>
              <a:rPr lang="en-US" dirty="0" smtClean="0">
                <a:solidFill>
                  <a:schemeClr val="tx1"/>
                </a:solidFill>
              </a:rPr>
              <a:t>, investor, </a:t>
            </a:r>
            <a:r>
              <a:rPr lang="en-US" dirty="0" err="1" smtClean="0">
                <a:solidFill>
                  <a:schemeClr val="tx1"/>
                </a:solidFill>
              </a:rPr>
              <a:t>lembaga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pemerintah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baku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serikat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pekerja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asosiasi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usaha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perdagangan</a:t>
            </a:r>
            <a:r>
              <a:rPr lang="en-US" dirty="0" smtClean="0">
                <a:solidFill>
                  <a:schemeClr val="tx1"/>
                </a:solidFill>
              </a:rPr>
              <a:t>, mass media/pers.</a:t>
            </a:r>
            <a:endParaRPr lang="id-ID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en-US" sz="2800" dirty="0" err="1" smtClean="0">
                <a:solidFill>
                  <a:schemeClr val="tx1"/>
                </a:solidFill>
              </a:rPr>
              <a:t>Sifat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Karakteristik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Eksternal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534400" cy="4572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51180" indent="-51435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Salah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sifatnya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ketidakpastian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(uncertainty)</a:t>
            </a:r>
            <a:r>
              <a:rPr lang="en-US" sz="2800" dirty="0" smtClean="0">
                <a:solidFill>
                  <a:schemeClr val="tx1"/>
                </a:solidFill>
              </a:rPr>
              <a:t> ; </a:t>
            </a:r>
            <a:r>
              <a:rPr lang="en-US" sz="2800" dirty="0" err="1" smtClean="0">
                <a:solidFill>
                  <a:schemeClr val="tx1"/>
                </a:solidFill>
              </a:rPr>
              <a:t>yaitu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keadaan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pimpinan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organisasi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mempunyai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informasi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cukup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tentang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keadaan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lingkungannya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551180" indent="-5143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Hal </a:t>
            </a:r>
            <a:r>
              <a:rPr lang="en-US" sz="2800" dirty="0" err="1" smtClean="0">
                <a:solidFill>
                  <a:schemeClr val="tx1"/>
                </a:solidFill>
              </a:rPr>
              <a:t>ini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menyebabkan</a:t>
            </a: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kesulitan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bagi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para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manajer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memperkirakan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kecenderungan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perubahan-perubahan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lingkungan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terjadi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458200" cy="914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Ketidakpastian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eksternal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diklasifikasikan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</a:rPr>
              <a:t> 4 </a:t>
            </a:r>
            <a:r>
              <a:rPr lang="en-US" sz="2400" dirty="0" err="1" smtClean="0">
                <a:solidFill>
                  <a:schemeClr val="tx1"/>
                </a:solidFill>
              </a:rPr>
              <a:t>kategori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534400" cy="4800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:</a:t>
            </a:r>
            <a:endParaRPr lang="id-ID" dirty="0" smtClean="0"/>
          </a:p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Ketidakpastian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rendah</a:t>
            </a:r>
            <a:r>
              <a:rPr lang="en-US" sz="2400" dirty="0" smtClean="0">
                <a:solidFill>
                  <a:schemeClr val="tx1"/>
                </a:solidFill>
              </a:rPr>
              <a:t>  (</a:t>
            </a:r>
            <a:r>
              <a:rPr lang="en-US" sz="2400" i="1" dirty="0" smtClean="0">
                <a:solidFill>
                  <a:schemeClr val="tx1"/>
                </a:solidFill>
              </a:rPr>
              <a:t>Low uncertainty)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karakteristik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sbb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</a:p>
          <a:p>
            <a:pPr lvl="0" algn="just"/>
            <a:endParaRPr lang="id-ID" sz="24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400" b="1" dirty="0" err="1" smtClean="0">
                <a:solidFill>
                  <a:schemeClr val="tx1"/>
                </a:solidFill>
              </a:rPr>
              <a:t>Derajat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kompleksitas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eksternal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berjumlah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sedikit</a:t>
            </a:r>
            <a:r>
              <a:rPr lang="en-US" sz="2400" b="1" dirty="0" smtClean="0">
                <a:solidFill>
                  <a:schemeClr val="tx1"/>
                </a:solidFill>
              </a:rPr>
              <a:t>,</a:t>
            </a:r>
          </a:p>
          <a:p>
            <a:pPr lvl="0" algn="just"/>
            <a:r>
              <a:rPr lang="en-US" sz="2400" b="1" dirty="0" err="1" smtClean="0">
                <a:solidFill>
                  <a:schemeClr val="tx1"/>
                </a:solidFill>
              </a:rPr>
              <a:t>Derajat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perubahan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elemen-elemen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eksternal</a:t>
            </a: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</a:rPr>
              <a:t>hampir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tidak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ada</a:t>
            </a:r>
            <a:r>
              <a:rPr lang="en-US" sz="2400" b="1" dirty="0" smtClean="0">
                <a:solidFill>
                  <a:schemeClr val="tx1"/>
                </a:solidFill>
              </a:rPr>
              <a:t> (</a:t>
            </a:r>
            <a:r>
              <a:rPr lang="en-US" sz="2400" b="1" dirty="0" err="1" smtClean="0">
                <a:solidFill>
                  <a:schemeClr val="tx1"/>
                </a:solidFill>
              </a:rPr>
              <a:t>kecil</a:t>
            </a:r>
            <a:r>
              <a:rPr lang="en-US" sz="2400" b="1" dirty="0" smtClean="0">
                <a:solidFill>
                  <a:schemeClr val="tx1"/>
                </a:solidFill>
              </a:rPr>
              <a:t>). </a:t>
            </a:r>
          </a:p>
          <a:p>
            <a:pPr lvl="0" algn="just"/>
            <a:endParaRPr lang="en-US" sz="24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Misalnya</a:t>
            </a:r>
            <a:r>
              <a:rPr lang="en-US" sz="2400" dirty="0" smtClean="0">
                <a:solidFill>
                  <a:schemeClr val="tx1"/>
                </a:solidFill>
              </a:rPr>
              <a:t> : PLN, </a:t>
            </a:r>
            <a:r>
              <a:rPr lang="en-US" sz="2400" dirty="0" err="1" smtClean="0">
                <a:solidFill>
                  <a:schemeClr val="tx1"/>
                </a:solidFill>
              </a:rPr>
              <a:t>lingkungan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perusahaan</a:t>
            </a:r>
            <a:r>
              <a:rPr lang="en-US" sz="2400" dirty="0" smtClean="0">
                <a:solidFill>
                  <a:schemeClr val="tx1"/>
                </a:solidFill>
              </a:rPr>
              <a:t> container box, </a:t>
            </a:r>
            <a:r>
              <a:rPr lang="en-US" sz="2400" dirty="0" err="1" smtClean="0">
                <a:solidFill>
                  <a:schemeClr val="tx1"/>
                </a:solidFill>
              </a:rPr>
              <a:t>perusahaan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dll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8077200" cy="12192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Ketidakpastian</a:t>
            </a:r>
            <a:r>
              <a:rPr lang="en-US" sz="3600" dirty="0" smtClean="0"/>
              <a:t>  </a:t>
            </a:r>
            <a:r>
              <a:rPr lang="en-US" sz="3600" dirty="0" err="1" smtClean="0"/>
              <a:t>Lingkungan</a:t>
            </a:r>
            <a:r>
              <a:rPr lang="en-US" sz="3600" dirty="0" smtClean="0"/>
              <a:t> </a:t>
            </a:r>
            <a:r>
              <a:rPr lang="en-US" sz="3600" dirty="0" err="1" smtClean="0"/>
              <a:t>eksternal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458200" cy="419100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Ketidakpastian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agak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rendah</a:t>
            </a:r>
            <a:r>
              <a:rPr lang="en-US" sz="2400" dirty="0" smtClean="0">
                <a:solidFill>
                  <a:schemeClr val="tx1"/>
                </a:solidFill>
              </a:rPr>
              <a:t>  (</a:t>
            </a:r>
            <a:r>
              <a:rPr lang="en-US" sz="2400" i="1" dirty="0" smtClean="0">
                <a:solidFill>
                  <a:schemeClr val="tx1"/>
                </a:solidFill>
              </a:rPr>
              <a:t>Low moderate uncertainty</a:t>
            </a:r>
            <a:r>
              <a:rPr lang="en-US" sz="2400" dirty="0" smtClean="0">
                <a:solidFill>
                  <a:schemeClr val="tx1"/>
                </a:solidFill>
              </a:rPr>
              <a:t> )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karakteristik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sbb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</a:p>
          <a:p>
            <a:pPr lvl="0" algn="just"/>
            <a:endParaRPr lang="id-ID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 </a:t>
            </a:r>
            <a:r>
              <a:rPr lang="en-US" dirty="0" err="1" smtClean="0"/>
              <a:t>besar</a:t>
            </a:r>
            <a:r>
              <a:rPr lang="en-US" dirty="0" smtClean="0"/>
              <a:t>,</a:t>
            </a:r>
            <a:endParaRPr lang="id-ID" dirty="0" smtClean="0"/>
          </a:p>
          <a:p>
            <a:pPr lvl="1" algn="just"/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kecil</a:t>
            </a:r>
            <a:r>
              <a:rPr lang="en-US" dirty="0" smtClean="0"/>
              <a:t>). </a:t>
            </a:r>
          </a:p>
          <a:p>
            <a:pPr lvl="1" algn="just"/>
            <a:r>
              <a:rPr lang="en-US" dirty="0" smtClean="0"/>
              <a:t>         </a:t>
            </a:r>
            <a:endParaRPr lang="id-ID" dirty="0" smtClean="0"/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Misalnya</a:t>
            </a:r>
            <a:r>
              <a:rPr lang="en-US" sz="2400" dirty="0" smtClean="0">
                <a:solidFill>
                  <a:schemeClr val="tx1"/>
                </a:solidFill>
              </a:rPr>
              <a:t> :  </a:t>
            </a:r>
            <a:r>
              <a:rPr lang="en-US" sz="2400" dirty="0" err="1" smtClean="0">
                <a:solidFill>
                  <a:schemeClr val="tx1"/>
                </a:solidFill>
              </a:rPr>
              <a:t>Universitas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sekolah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tinggi</a:t>
            </a:r>
            <a:r>
              <a:rPr lang="en-US" sz="2400" dirty="0" smtClean="0">
                <a:solidFill>
                  <a:schemeClr val="tx1"/>
                </a:solidFill>
              </a:rPr>
              <a:t>,  </a:t>
            </a:r>
            <a:r>
              <a:rPr lang="en-US" sz="2400" dirty="0" err="1" smtClean="0">
                <a:solidFill>
                  <a:schemeClr val="tx1"/>
                </a:solidFill>
              </a:rPr>
              <a:t>konsultan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akuntansi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dll</a:t>
            </a:r>
            <a:r>
              <a:rPr lang="en-US" sz="2400" dirty="0" smtClean="0">
                <a:solidFill>
                  <a:schemeClr val="tx1"/>
                </a:solidFill>
              </a:rPr>
              <a:t>.  </a:t>
            </a:r>
            <a:endParaRPr lang="id-ID" sz="2400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Ketidakpastian</a:t>
            </a:r>
            <a:r>
              <a:rPr lang="en-US" sz="3200" dirty="0" smtClean="0"/>
              <a:t>  </a:t>
            </a:r>
            <a:r>
              <a:rPr lang="en-US" sz="3200" dirty="0" err="1" smtClean="0"/>
              <a:t>Lingkungan</a:t>
            </a:r>
            <a:r>
              <a:rPr lang="en-US" sz="3200" dirty="0" smtClean="0"/>
              <a:t> </a:t>
            </a:r>
            <a:r>
              <a:rPr lang="en-US" sz="3200" dirty="0" err="1" smtClean="0"/>
              <a:t>eksternal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 lvl="0" algn="just"/>
            <a:endParaRPr lang="en-US" dirty="0" smtClean="0"/>
          </a:p>
          <a:p>
            <a:pPr lvl="0" algn="just"/>
            <a:r>
              <a:rPr lang="en-US" sz="2600" dirty="0" err="1" smtClean="0">
                <a:solidFill>
                  <a:schemeClr val="tx1"/>
                </a:solidFill>
              </a:rPr>
              <a:t>Ketidakpastian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agak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tinggi</a:t>
            </a:r>
            <a:r>
              <a:rPr lang="en-US" sz="2600" dirty="0" smtClean="0">
                <a:solidFill>
                  <a:schemeClr val="tx1"/>
                </a:solidFill>
              </a:rPr>
              <a:t>  (</a:t>
            </a:r>
            <a:r>
              <a:rPr lang="en-US" sz="2600" i="1" dirty="0" smtClean="0">
                <a:solidFill>
                  <a:schemeClr val="tx1"/>
                </a:solidFill>
              </a:rPr>
              <a:t>High moderate uncertainty)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memiliki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ciri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sbb</a:t>
            </a:r>
            <a:r>
              <a:rPr lang="en-US" sz="2600" dirty="0" smtClean="0">
                <a:solidFill>
                  <a:schemeClr val="tx1"/>
                </a:solidFill>
              </a:rPr>
              <a:t> :</a:t>
            </a:r>
          </a:p>
          <a:p>
            <a:pPr lvl="0" algn="just"/>
            <a:endParaRPr lang="id-ID" sz="26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600" dirty="0" err="1" smtClean="0">
                <a:solidFill>
                  <a:schemeClr val="tx1"/>
                </a:solidFill>
              </a:rPr>
              <a:t>Derajat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kompleksitas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elemen-elemen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eksternal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berjumlah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sedikit</a:t>
            </a:r>
            <a:r>
              <a:rPr lang="en-US" sz="2600" dirty="0" smtClean="0">
                <a:solidFill>
                  <a:schemeClr val="tx1"/>
                </a:solidFill>
              </a:rPr>
              <a:t>,</a:t>
            </a:r>
            <a:endParaRPr lang="id-ID" sz="26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600" dirty="0" err="1" smtClean="0">
                <a:solidFill>
                  <a:schemeClr val="tx1"/>
                </a:solidFill>
              </a:rPr>
              <a:t>Derajat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perubahan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elemen-elemen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eksternal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berlangsung</a:t>
            </a: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secara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kontinu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atau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dinamik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</a:p>
          <a:p>
            <a:pPr lvl="0" algn="just"/>
            <a:endParaRPr lang="en-US" sz="26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600" dirty="0" err="1" smtClean="0">
                <a:solidFill>
                  <a:schemeClr val="tx1"/>
                </a:solidFill>
              </a:rPr>
              <a:t>Misalnya</a:t>
            </a:r>
            <a:r>
              <a:rPr lang="en-US" sz="2600" dirty="0" smtClean="0">
                <a:solidFill>
                  <a:schemeClr val="tx1"/>
                </a:solidFill>
              </a:rPr>
              <a:t> :  fashion, </a:t>
            </a:r>
            <a:r>
              <a:rPr lang="en-US" sz="2600" dirty="0" err="1" smtClean="0">
                <a:solidFill>
                  <a:schemeClr val="tx1"/>
                </a:solidFill>
              </a:rPr>
              <a:t>pakaian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dll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id-ID" sz="2600" dirty="0" smtClean="0">
              <a:solidFill>
                <a:schemeClr val="tx1"/>
              </a:solidFill>
            </a:endParaRPr>
          </a:p>
          <a:p>
            <a:pPr algn="just"/>
            <a:endParaRPr lang="id-ID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Ketidakpastian</a:t>
            </a:r>
            <a:r>
              <a:rPr lang="en-US" sz="3200" dirty="0" smtClean="0"/>
              <a:t>  </a:t>
            </a:r>
            <a:r>
              <a:rPr lang="en-US" sz="3200" dirty="0" err="1" smtClean="0"/>
              <a:t>Lingkungan</a:t>
            </a:r>
            <a:r>
              <a:rPr lang="en-US" sz="3200" dirty="0" smtClean="0"/>
              <a:t> </a:t>
            </a:r>
            <a:r>
              <a:rPr lang="en-US" sz="3200" dirty="0" err="1" smtClean="0"/>
              <a:t>eksternal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05800" cy="4419600"/>
          </a:xfrm>
        </p:spPr>
        <p:txBody>
          <a:bodyPr>
            <a:normAutofit/>
          </a:bodyPr>
          <a:lstStyle/>
          <a:p>
            <a:pPr lvl="0" algn="just"/>
            <a:r>
              <a:rPr lang="en-US" sz="2700" dirty="0" err="1" smtClean="0">
                <a:solidFill>
                  <a:schemeClr val="tx1"/>
                </a:solidFill>
              </a:rPr>
              <a:t>Ketidakpastian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tinggi</a:t>
            </a:r>
            <a:r>
              <a:rPr lang="en-US" sz="2700" dirty="0" smtClean="0">
                <a:solidFill>
                  <a:schemeClr val="tx1"/>
                </a:solidFill>
              </a:rPr>
              <a:t>  (</a:t>
            </a:r>
            <a:r>
              <a:rPr lang="en-US" sz="2700" i="1" dirty="0" smtClean="0">
                <a:solidFill>
                  <a:schemeClr val="tx1"/>
                </a:solidFill>
              </a:rPr>
              <a:t>High uncertainty)</a:t>
            </a:r>
            <a:r>
              <a:rPr lang="en-US" sz="2700" dirty="0" smtClean="0">
                <a:solidFill>
                  <a:schemeClr val="tx1"/>
                </a:solidFill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</a:rPr>
              <a:t>memiliki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ciri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sbb</a:t>
            </a:r>
            <a:r>
              <a:rPr lang="en-US" sz="2700" dirty="0" smtClean="0">
                <a:solidFill>
                  <a:schemeClr val="tx1"/>
                </a:solidFill>
              </a:rPr>
              <a:t> :</a:t>
            </a:r>
          </a:p>
          <a:p>
            <a:pPr lvl="0" algn="just"/>
            <a:endParaRPr lang="id-ID" sz="27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700" dirty="0" err="1" smtClean="0">
                <a:solidFill>
                  <a:schemeClr val="tx1"/>
                </a:solidFill>
              </a:rPr>
              <a:t>Derajat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kompleksitas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elemen-elemen</a:t>
            </a:r>
            <a:r>
              <a:rPr lang="en-US" sz="2700" dirty="0" smtClean="0">
                <a:solidFill>
                  <a:schemeClr val="tx1"/>
                </a:solidFill>
              </a:rPr>
              <a:t>  </a:t>
            </a:r>
            <a:r>
              <a:rPr lang="en-US" sz="2700" dirty="0" err="1" smtClean="0">
                <a:solidFill>
                  <a:schemeClr val="tx1"/>
                </a:solidFill>
              </a:rPr>
              <a:t>eksternal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berjumlah</a:t>
            </a:r>
            <a:r>
              <a:rPr lang="en-US" sz="2700" dirty="0" smtClean="0">
                <a:solidFill>
                  <a:schemeClr val="tx1"/>
                </a:solidFill>
              </a:rPr>
              <a:t>  </a:t>
            </a:r>
            <a:r>
              <a:rPr lang="id-ID" sz="2700" dirty="0" smtClean="0">
                <a:solidFill>
                  <a:schemeClr val="tx1"/>
                </a:solidFill>
              </a:rPr>
              <a:t>banyak,</a:t>
            </a:r>
          </a:p>
          <a:p>
            <a:pPr lvl="0" algn="just"/>
            <a:r>
              <a:rPr lang="en-US" sz="2700" dirty="0" err="1" smtClean="0">
                <a:solidFill>
                  <a:schemeClr val="tx1"/>
                </a:solidFill>
              </a:rPr>
              <a:t>Derajat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perubahan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elemen-elemen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eksternal</a:t>
            </a:r>
            <a:r>
              <a:rPr lang="en-US" sz="2700" dirty="0" smtClean="0">
                <a:solidFill>
                  <a:schemeClr val="tx1"/>
                </a:solidFill>
              </a:rPr>
              <a:t>  </a:t>
            </a:r>
            <a:r>
              <a:rPr lang="en-US" sz="2700" dirty="0" err="1" smtClean="0">
                <a:solidFill>
                  <a:schemeClr val="tx1"/>
                </a:solidFill>
              </a:rPr>
              <a:t>berlangsung</a:t>
            </a:r>
            <a:r>
              <a:rPr lang="en-US" sz="2700" dirty="0" smtClean="0">
                <a:solidFill>
                  <a:schemeClr val="tx1"/>
                </a:solidFill>
              </a:rPr>
              <a:t>  </a:t>
            </a:r>
            <a:r>
              <a:rPr lang="en-US" sz="2700" dirty="0" err="1" smtClean="0">
                <a:solidFill>
                  <a:schemeClr val="tx1"/>
                </a:solidFill>
              </a:rPr>
              <a:t>secara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kontinyu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atau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dinamik</a:t>
            </a:r>
            <a:r>
              <a:rPr lang="en-US" sz="2700" dirty="0" smtClean="0">
                <a:solidFill>
                  <a:schemeClr val="tx1"/>
                </a:solidFill>
              </a:rPr>
              <a:t>. </a:t>
            </a:r>
          </a:p>
          <a:p>
            <a:pPr lvl="0" algn="just"/>
            <a:endParaRPr lang="en-US" sz="27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700" dirty="0" err="1" smtClean="0">
                <a:solidFill>
                  <a:schemeClr val="tx1"/>
                </a:solidFill>
              </a:rPr>
              <a:t>Misalnya</a:t>
            </a:r>
            <a:r>
              <a:rPr lang="en-US" sz="2700" dirty="0" smtClean="0">
                <a:solidFill>
                  <a:schemeClr val="tx1"/>
                </a:solidFill>
              </a:rPr>
              <a:t> :  fashion, </a:t>
            </a:r>
            <a:r>
              <a:rPr lang="en-US" sz="2700" dirty="0" err="1" smtClean="0">
                <a:solidFill>
                  <a:schemeClr val="tx1"/>
                </a:solidFill>
              </a:rPr>
              <a:t>pakaian</a:t>
            </a:r>
            <a:r>
              <a:rPr lang="en-US" sz="2700" dirty="0" smtClean="0">
                <a:solidFill>
                  <a:schemeClr val="tx1"/>
                </a:solidFill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</a:rPr>
              <a:t>brg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elektronik</a:t>
            </a:r>
            <a:r>
              <a:rPr lang="en-US" sz="2700" dirty="0" smtClean="0">
                <a:solidFill>
                  <a:schemeClr val="tx1"/>
                </a:solidFill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</a:rPr>
              <a:t>dll</a:t>
            </a:r>
            <a:r>
              <a:rPr lang="en-US" sz="2700" dirty="0" smtClean="0">
                <a:solidFill>
                  <a:schemeClr val="tx1"/>
                </a:solidFill>
              </a:rPr>
              <a:t>.</a:t>
            </a:r>
            <a:endParaRPr lang="id-ID" sz="2700" dirty="0" smtClean="0">
              <a:solidFill>
                <a:schemeClr val="tx1"/>
              </a:solidFill>
            </a:endParaRPr>
          </a:p>
          <a:p>
            <a:pPr algn="just"/>
            <a:endParaRPr lang="id-ID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333</TotalTime>
  <Words>1421</Words>
  <Application>WPS Presentation</Application>
  <PresentationFormat>On-screen Show (4:3)</PresentationFormat>
  <Paragraphs>154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Aspect</vt:lpstr>
      <vt:lpstr>Slide 1</vt:lpstr>
      <vt:lpstr>LINGKUNGAN ORGANISASI (MANAJEMEN) </vt:lpstr>
      <vt:lpstr>Lingkungan Organisasi</vt:lpstr>
      <vt:lpstr>       Lingkungan Eksternal</vt:lpstr>
      <vt:lpstr>   Sifat/Karakteristik  Lingkungan Eksternal</vt:lpstr>
      <vt:lpstr>Ketidakpastian  Lingkungan eksternal dapat diklasifikasikan menjadi 4 kategori</vt:lpstr>
      <vt:lpstr>Ketidakpastian  Lingkungan eksternal</vt:lpstr>
      <vt:lpstr>Ketidakpastian  Lingkungan eksternal</vt:lpstr>
      <vt:lpstr>Ketidakpastian  Lingkungan eksternal</vt:lpstr>
      <vt:lpstr>Mengapa memahami lingkungan eksternal itu penting ? Ingat analisis SWOT !</vt:lpstr>
      <vt:lpstr>  Kesimpulan Hasil Analisis Lingkungan Eksternal : </vt:lpstr>
      <vt:lpstr> Strategi Mengendalikannya Lingkungan Eksternal</vt:lpstr>
      <vt:lpstr>Lingkungan Internal</vt:lpstr>
      <vt:lpstr>Lingkungan internal (sumber-sumber organisasi) : </vt:lpstr>
      <vt:lpstr>Sumber-sumber financial (financial resources) </vt:lpstr>
      <vt:lpstr>Lingkungan Internal untuk Aspek Fisik  (fhysical resources) </vt:lpstr>
      <vt:lpstr>Lingkungan Internal untuk Aspek Sumber Daya Manusia (human resources) </vt:lpstr>
      <vt:lpstr>Lingkungan Internal untuk Aspek sistem dan teknologi (system and  technological resources) </vt:lpstr>
      <vt:lpstr>Kesimpulan : </vt:lpstr>
      <vt:lpstr>Slide 20</vt:lpstr>
      <vt:lpstr>Tujuan Organisasi</vt:lpstr>
      <vt:lpstr>Tujuan Organisasi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YUDHA</dc:creator>
  <cp:lastModifiedBy>Windows User</cp:lastModifiedBy>
  <cp:revision>38</cp:revision>
  <dcterms:created xsi:type="dcterms:W3CDTF">2011-09-29T03:11:00Z</dcterms:created>
  <dcterms:modified xsi:type="dcterms:W3CDTF">2023-02-15T06:34:33Z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