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84"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autoAdjust="0"/>
    <p:restoredTop sz="94660"/>
  </p:normalViewPr>
  <p:slideViewPr>
    <p:cSldViewPr snapToGrid="0">
      <p:cViewPr varScale="1">
        <p:scale>
          <a:sx n="69" d="100"/>
          <a:sy n="69" d="100"/>
        </p:scale>
        <p:origin x="-624"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10/25/2023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p:cNvSpPr>
          <p:nvPr>
            <p:ph idx="1"/>
          </p:nvPr>
        </p:nvSpPr>
        <p:spPr>
          <a:xfrm>
            <a:off x="1981200" y="692150"/>
            <a:ext cx="8229600" cy="5434013"/>
          </a:xfrm>
        </p:spPr>
        <p:style>
          <a:lnRef idx="1">
            <a:schemeClr val="accent1"/>
          </a:lnRef>
          <a:fillRef idx="2">
            <a:schemeClr val="accent1"/>
          </a:fillRef>
          <a:effectRef idx="1">
            <a:schemeClr val="accent1"/>
          </a:effectRef>
          <a:fontRef idx="minor">
            <a:schemeClr val="dk1"/>
          </a:fontRef>
        </p:style>
        <p:txBody>
          <a:bodyPr vert="horz" wrap="square" lIns="91440" tIns="45720" rIns="91440" bIns="45720" anchor="t" anchorCtr="0"/>
          <a:lstStyle/>
          <a:p>
            <a:pPr algn="ctr" eaLnBrk="1" hangingPunct="1">
              <a:buNone/>
            </a:pPr>
            <a:endParaRPr lang="en-US" altLang="en-US" sz="2400" dirty="0">
              <a:latin typeface="Showcard Gothic" panose="04020904020102020604" pitchFamily="82" charset="0"/>
            </a:endParaRPr>
          </a:p>
          <a:p>
            <a:pPr algn="ctr" eaLnBrk="1" hangingPunct="1">
              <a:buNone/>
            </a:pPr>
            <a:endParaRPr lang="en-US" altLang="en-US" sz="4400" b="1" dirty="0"/>
          </a:p>
          <a:p>
            <a:pPr algn="ctr" eaLnBrk="1" hangingPunct="1">
              <a:buNone/>
            </a:pPr>
            <a:r>
              <a:rPr lang="en-US" altLang="en-US" sz="4400" b="1" dirty="0">
                <a:latin typeface="Arial" pitchFamily="34" charset="0"/>
                <a:cs typeface="Arial" pitchFamily="34" charset="0"/>
              </a:rPr>
              <a:t>NILAI </a:t>
            </a:r>
            <a:r>
              <a:rPr lang="en-US" altLang="en-US" sz="4400" b="1" i="1" dirty="0">
                <a:latin typeface="Arial" pitchFamily="34" charset="0"/>
                <a:cs typeface="Arial" pitchFamily="34" charset="0"/>
              </a:rPr>
              <a:t>(VALUES)</a:t>
            </a:r>
            <a:r>
              <a:rPr lang="en-US" altLang="en-US" sz="4400" b="1" dirty="0">
                <a:latin typeface="Arial" pitchFamily="34" charset="0"/>
                <a:cs typeface="Arial" pitchFamily="34" charset="0"/>
              </a:rPr>
              <a:t>, </a:t>
            </a:r>
          </a:p>
          <a:p>
            <a:pPr algn="ctr" eaLnBrk="1" hangingPunct="1">
              <a:buNone/>
            </a:pPr>
            <a:r>
              <a:rPr lang="en-US" altLang="en-US" sz="4400" b="1" dirty="0">
                <a:latin typeface="Arial" pitchFamily="34" charset="0"/>
                <a:cs typeface="Arial" pitchFamily="34" charset="0"/>
              </a:rPr>
              <a:t>SIKAP </a:t>
            </a:r>
            <a:r>
              <a:rPr lang="en-US" altLang="en-US" sz="4400" b="1" i="1" dirty="0">
                <a:latin typeface="Arial" pitchFamily="34" charset="0"/>
                <a:cs typeface="Arial" pitchFamily="34" charset="0"/>
              </a:rPr>
              <a:t>(ATTITUDE)</a:t>
            </a:r>
            <a:r>
              <a:rPr lang="en-US" altLang="en-US" sz="4400" b="1" dirty="0">
                <a:latin typeface="Arial" pitchFamily="34" charset="0"/>
                <a:cs typeface="Arial" pitchFamily="34" charset="0"/>
              </a:rPr>
              <a:t>  DAN </a:t>
            </a:r>
            <a:br>
              <a:rPr lang="en-US" altLang="en-US" sz="4400" b="1" dirty="0">
                <a:latin typeface="Arial" pitchFamily="34" charset="0"/>
                <a:cs typeface="Arial" pitchFamily="34" charset="0"/>
              </a:rPr>
            </a:br>
            <a:r>
              <a:rPr lang="en-US" altLang="en-US" sz="4400" b="1" dirty="0">
                <a:latin typeface="Arial" pitchFamily="34" charset="0"/>
                <a:cs typeface="Arial" pitchFamily="34" charset="0"/>
              </a:rPr>
              <a:t>KEPUASAN KERJA </a:t>
            </a:r>
            <a:r>
              <a:rPr lang="en-US" altLang="en-US" sz="4400" b="1" i="1" dirty="0">
                <a:latin typeface="Arial" pitchFamily="34" charset="0"/>
                <a:cs typeface="Arial" pitchFamily="34" charset="0"/>
              </a:rPr>
              <a:t>(JOB SATISFACTION)</a:t>
            </a:r>
            <a:r>
              <a:rPr lang="en-US" altLang="en-US" sz="4400" b="1" dirty="0"/>
              <a:t/>
            </a:r>
            <a:br>
              <a:rPr lang="en-US" altLang="en-US" sz="4400" b="1" dirty="0"/>
            </a:br>
            <a:endParaRPr lang="en-US" altLang="en-US" sz="4400" b="1" dirty="0">
              <a:ea typeface="Arial" panose="020B0604020202020204" pitchFamily="34" charset="0"/>
            </a:endParaRPr>
          </a:p>
        </p:txBody>
      </p:sp>
    </p:spTree>
  </p:cSld>
  <p:clrMapOvr>
    <a:masterClrMapping/>
  </p:clrMapOvr>
  <p:transition spd="slow">
    <p:cover dir="d"/>
    <p:sndAc>
      <p:stSnd>
        <p:snd r:embed="rId2" name="arrow.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1981200" y="274638"/>
            <a:ext cx="8229600" cy="850900"/>
          </a:xfrm>
        </p:spPr>
        <p:txBody>
          <a:bodyPr vert="horz" wrap="square" lIns="91440" tIns="45720" rIns="91440" bIns="45720" anchor="ctr" anchorCtr="0"/>
          <a:lstStyle/>
          <a:p>
            <a:pPr eaLnBrk="1" hangingPunct="1"/>
            <a:r>
              <a:rPr lang="en-US" altLang="en-US" sz="4000" b="1" dirty="0">
                <a:latin typeface="Franklin Gothic Heavy" panose="020B0903020102020204" pitchFamily="34" charset="0"/>
              </a:rPr>
              <a:t>Tipe Sikap</a:t>
            </a:r>
          </a:p>
        </p:txBody>
      </p:sp>
      <p:sp>
        <p:nvSpPr>
          <p:cNvPr id="13315" name="Rectangle 3"/>
          <p:cNvSpPr>
            <a:spLocks noGrp="1"/>
          </p:cNvSpPr>
          <p:nvPr>
            <p:ph idx="1"/>
          </p:nvPr>
        </p:nvSpPr>
        <p:spPr>
          <a:xfrm>
            <a:off x="786765" y="1268730"/>
            <a:ext cx="9424035" cy="5292090"/>
          </a:xfrm>
        </p:spPr>
        <p:txBody>
          <a:bodyPr vert="horz" wrap="square" lIns="91440" tIns="45720" rIns="91440" bIns="45720" anchor="t" anchorCtr="0">
            <a:normAutofit/>
          </a:bodyPr>
          <a:lstStyle/>
          <a:p>
            <a:pPr eaLnBrk="1" hangingPunct="1">
              <a:lnSpc>
                <a:spcPct val="80000"/>
              </a:lnSpc>
            </a:pPr>
            <a:endParaRPr lang="en-US" altLang="en-US" sz="1400" u="sng" dirty="0"/>
          </a:p>
          <a:p>
            <a:pPr algn="just" eaLnBrk="1" hangingPunct="1">
              <a:lnSpc>
                <a:spcPct val="80000"/>
              </a:lnSpc>
              <a:buBlip>
                <a:blip r:embed="rId3"/>
              </a:buBlip>
            </a:pPr>
            <a:r>
              <a:rPr lang="en-US" altLang="en-US" sz="1800" dirty="0">
                <a:latin typeface="Arial Rounded MT Bold" panose="020F0704030504030204" pitchFamily="34" charset="0"/>
              </a:rPr>
              <a:t>Seseorang dapat mempunyai ribuan sikap, tetapi PO memfokuskan perhatian pada sejumlah sikap yang berhubungan dengan pekerjaan. Kebanyakan riset PO memfokuskan pada 3 sikap :</a:t>
            </a:r>
          </a:p>
          <a:p>
            <a:pPr algn="just" eaLnBrk="1" hangingPunct="1">
              <a:lnSpc>
                <a:spcPct val="80000"/>
              </a:lnSpc>
              <a:buNone/>
            </a:pPr>
            <a:endParaRPr lang="en-US" altLang="en-US" sz="1800" b="1" dirty="0">
              <a:latin typeface="Arial Rounded MT Bold" panose="020F0704030504030204" pitchFamily="34" charset="0"/>
            </a:endParaRPr>
          </a:p>
          <a:p>
            <a:pPr algn="just" eaLnBrk="1" hangingPunct="1">
              <a:lnSpc>
                <a:spcPct val="80000"/>
              </a:lnSpc>
              <a:buAutoNum type="arabicPeriod"/>
            </a:pPr>
            <a:r>
              <a:rPr lang="en-US" altLang="en-US" sz="1800" b="1" dirty="0">
                <a:latin typeface="Arial Rounded MT Bold" panose="020F0704030504030204" pitchFamily="34" charset="0"/>
              </a:rPr>
              <a:t>Kepuasan Kerja </a:t>
            </a:r>
            <a:r>
              <a:rPr lang="en-US" altLang="en-US" sz="1800" b="1" i="1" dirty="0">
                <a:latin typeface="Arial Rounded MT Bold" panose="020F0704030504030204" pitchFamily="34" charset="0"/>
              </a:rPr>
              <a:t>(Job Satisfaction)</a:t>
            </a:r>
            <a:endParaRPr lang="en-US" altLang="en-US" sz="1800" dirty="0">
              <a:latin typeface="Arial Rounded MT Bold" panose="020F0704030504030204" pitchFamily="34" charset="0"/>
            </a:endParaRPr>
          </a:p>
          <a:p>
            <a:pPr algn="just" eaLnBrk="1" hangingPunct="1">
              <a:lnSpc>
                <a:spcPct val="80000"/>
              </a:lnSpc>
              <a:buNone/>
            </a:pPr>
            <a:r>
              <a:rPr lang="en-US" altLang="en-US" sz="1800" dirty="0">
                <a:latin typeface="Arial Rounded MT Bold" panose="020F0704030504030204" pitchFamily="34" charset="0"/>
              </a:rPr>
              <a:t>      Merujuk kepada sikap umum seorang individu terhadap pekerjaannya. Orang yang tingkat kepuasan kerjanya tinggi menunjukkan sikap yang positif  terhadap kerja itu , sebaliknya jika tidak puas , akan bersikap negatif terhadap pekerjaannya.</a:t>
            </a:r>
            <a:endParaRPr lang="en-US" altLang="en-US" sz="1800" b="1" dirty="0">
              <a:latin typeface="Arial Rounded MT Bold" panose="020F0704030504030204" pitchFamily="34" charset="0"/>
            </a:endParaRPr>
          </a:p>
          <a:p>
            <a:pPr algn="just" eaLnBrk="1" hangingPunct="1">
              <a:lnSpc>
                <a:spcPct val="80000"/>
              </a:lnSpc>
              <a:buAutoNum type="arabicPeriod" startAt="2"/>
            </a:pPr>
            <a:r>
              <a:rPr lang="en-US" altLang="en-US" sz="1800" b="1" dirty="0">
                <a:latin typeface="Arial Rounded MT Bold" panose="020F0704030504030204" pitchFamily="34" charset="0"/>
              </a:rPr>
              <a:t>Keterlibatan Kerja </a:t>
            </a:r>
            <a:r>
              <a:rPr lang="en-US" altLang="en-US" sz="1800" b="1" i="1" dirty="0">
                <a:latin typeface="Arial Rounded MT Bold" panose="020F0704030504030204" pitchFamily="34" charset="0"/>
              </a:rPr>
              <a:t>(Job Involvement)</a:t>
            </a:r>
            <a:endParaRPr lang="en-US" altLang="en-US" sz="1800" dirty="0">
              <a:latin typeface="Arial Rounded MT Bold" panose="020F0704030504030204" pitchFamily="34" charset="0"/>
            </a:endParaRPr>
          </a:p>
          <a:p>
            <a:pPr algn="just" eaLnBrk="1" hangingPunct="1">
              <a:lnSpc>
                <a:spcPct val="80000"/>
              </a:lnSpc>
              <a:buNone/>
            </a:pPr>
            <a:r>
              <a:rPr lang="en-US" altLang="en-US" sz="1800" dirty="0">
                <a:latin typeface="Arial Rounded MT Bold" panose="020F0704030504030204" pitchFamily="34" charset="0"/>
              </a:rPr>
              <a:t>      Derajat sejauhmana seseorang memihak kepada pekerjaannya, berpartisipasi aktif didalamnya, dan menganggap kinerjanya penting bagi harga dirinya. Karyawan dengan keterlibatan kerja yang tinggi, dengan kuat memihak pada jenis kerja yang dilakukan, dan benar-benar peduli dengan jenis kerja itu.</a:t>
            </a:r>
            <a:endParaRPr lang="en-US" altLang="en-US" sz="1800" b="1" dirty="0">
              <a:latin typeface="Arial Rounded MT Bold" panose="020F0704030504030204" pitchFamily="34" charset="0"/>
            </a:endParaRPr>
          </a:p>
          <a:p>
            <a:pPr algn="just" eaLnBrk="1" hangingPunct="1">
              <a:lnSpc>
                <a:spcPct val="80000"/>
              </a:lnSpc>
              <a:buAutoNum type="arabicPeriod" startAt="3"/>
            </a:pPr>
            <a:r>
              <a:rPr lang="en-US" altLang="en-US" sz="1800" b="1" dirty="0">
                <a:latin typeface="Arial Rounded MT Bold" panose="020F0704030504030204" pitchFamily="34" charset="0"/>
              </a:rPr>
              <a:t>Komitmen Organisasi</a:t>
            </a:r>
            <a:endParaRPr lang="en-US" altLang="en-US" sz="1800" dirty="0">
              <a:latin typeface="Arial Rounded MT Bold" panose="020F0704030504030204" pitchFamily="34" charset="0"/>
            </a:endParaRPr>
          </a:p>
          <a:p>
            <a:pPr algn="just" eaLnBrk="1" hangingPunct="1">
              <a:lnSpc>
                <a:spcPct val="80000"/>
              </a:lnSpc>
              <a:buNone/>
            </a:pPr>
            <a:r>
              <a:rPr lang="en-US" altLang="en-US" sz="1800" dirty="0">
                <a:latin typeface="Arial Rounded MT Bold" panose="020F0704030504030204" pitchFamily="34" charset="0"/>
              </a:rPr>
              <a:t>      Derajat sejauh mana seorang karyawan memihak pada suatu organisasi tertentu dan tujuannya, dan berniat memelihara keanggotaannya pada organisasi itu.</a:t>
            </a:r>
          </a:p>
        </p:txBody>
      </p:sp>
    </p:spTree>
  </p:cSld>
  <p:clrMapOvr>
    <a:masterClrMapping/>
  </p:clrMapOvr>
  <p:transition spd="slow">
    <p:cover dir="d"/>
    <p:sndAc>
      <p:stSnd>
        <p:snd r:embed="rId2" name="arrow.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1992313" y="260350"/>
            <a:ext cx="8229600" cy="792163"/>
          </a:xfrm>
        </p:spPr>
        <p:txBody>
          <a:bodyPr vert="horz" wrap="square" lIns="91440" tIns="45720" rIns="91440" bIns="45720" anchor="ctr" anchorCtr="0"/>
          <a:lstStyle/>
          <a:p>
            <a:pPr eaLnBrk="1" hangingPunct="1"/>
            <a:r>
              <a:rPr lang="en-US" altLang="en-US" sz="3600" b="1" dirty="0"/>
              <a:t>Teori Disonans Kognitif</a:t>
            </a:r>
          </a:p>
        </p:txBody>
      </p:sp>
      <p:sp>
        <p:nvSpPr>
          <p:cNvPr id="14339" name="Rectangle 3"/>
          <p:cNvSpPr>
            <a:spLocks noGrp="1"/>
          </p:cNvSpPr>
          <p:nvPr>
            <p:ph idx="1"/>
          </p:nvPr>
        </p:nvSpPr>
        <p:spPr>
          <a:xfrm>
            <a:off x="1981200" y="1125538"/>
            <a:ext cx="8229600" cy="5000625"/>
          </a:xfrm>
        </p:spPr>
        <p:txBody>
          <a:bodyPr vert="horz" wrap="square" lIns="91440" tIns="45720" rIns="91440" bIns="45720" anchor="t" anchorCtr="0"/>
          <a:lstStyle/>
          <a:p>
            <a:pPr eaLnBrk="1" hangingPunct="1">
              <a:lnSpc>
                <a:spcPct val="90000"/>
              </a:lnSpc>
            </a:pPr>
            <a:endParaRPr lang="en-US" altLang="en-US" b="1" dirty="0"/>
          </a:p>
          <a:p>
            <a:pPr algn="just" eaLnBrk="1" hangingPunct="1">
              <a:lnSpc>
                <a:spcPct val="90000"/>
              </a:lnSpc>
              <a:buBlip>
                <a:blip r:embed="rId3"/>
              </a:buBlip>
            </a:pPr>
            <a:r>
              <a:rPr lang="en-US" altLang="en-US" dirty="0">
                <a:latin typeface="Franklin Gothic Demi" panose="020B0703020102020204" pitchFamily="34" charset="0"/>
              </a:rPr>
              <a:t>Teori ini dikemukakan oleh Leon Festinger (th. 1950-an). Disonans berarti inkonsistensi (ketidak konsistenan). Yaitu setiap ketidak sesuaian antara dua sikap atau lebih  atau antara sikap dan perilaku.</a:t>
            </a:r>
          </a:p>
          <a:p>
            <a:pPr algn="just" eaLnBrk="1" hangingPunct="1">
              <a:lnSpc>
                <a:spcPct val="90000"/>
              </a:lnSpc>
              <a:buBlip>
                <a:blip r:embed="rId3"/>
              </a:buBlip>
            </a:pPr>
            <a:r>
              <a:rPr lang="en-US" altLang="en-US" dirty="0">
                <a:latin typeface="Franklin Gothic Demi" panose="020B0703020102020204" pitchFamily="34" charset="0"/>
              </a:rPr>
              <a:t>Apakah setiap perilaku seseorang dapat diramalkan, jika kita tahu sikapnya terhadap suatu objek ? Jawabannya “sulit”.</a:t>
            </a:r>
          </a:p>
        </p:txBody>
      </p:sp>
    </p:spTree>
  </p:cSld>
  <p:clrMapOvr>
    <a:masterClrMapping/>
  </p:clrMapOvr>
  <p:transition spd="slow">
    <p:cover dir="d"/>
    <p:sndAc>
      <p:stSnd>
        <p:snd r:embed="rId2" name="arrow.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1981200" y="274638"/>
            <a:ext cx="8229600" cy="922337"/>
          </a:xfrm>
        </p:spPr>
        <p:txBody>
          <a:bodyPr vert="horz" wrap="square" lIns="91440" tIns="45720" rIns="91440" bIns="45720" anchor="ctr" anchorCtr="0"/>
          <a:lstStyle/>
          <a:p>
            <a:pPr eaLnBrk="1" hangingPunct="1"/>
            <a:r>
              <a:rPr lang="en-US" altLang="en-US" sz="2800" b="1" dirty="0"/>
              <a:t>Teori Disonans Kognitif dan Implikasinya Terhadap Organisasi</a:t>
            </a:r>
          </a:p>
        </p:txBody>
      </p:sp>
      <p:sp>
        <p:nvSpPr>
          <p:cNvPr id="15363" name="Rectangle 3"/>
          <p:cNvSpPr>
            <a:spLocks noGrp="1"/>
          </p:cNvSpPr>
          <p:nvPr>
            <p:ph idx="1"/>
          </p:nvPr>
        </p:nvSpPr>
        <p:spPr>
          <a:xfrm>
            <a:off x="600710" y="1205345"/>
            <a:ext cx="10928350" cy="5486400"/>
          </a:xfrm>
        </p:spPr>
        <p:txBody>
          <a:bodyPr vert="horz" wrap="square" lIns="91440" tIns="45720" rIns="91440" bIns="45720" anchor="t" anchorCtr="0"/>
          <a:lstStyle/>
          <a:p>
            <a:pPr algn="just" eaLnBrk="1" hangingPunct="1">
              <a:lnSpc>
                <a:spcPct val="80000"/>
              </a:lnSpc>
              <a:buNone/>
            </a:pPr>
            <a:r>
              <a:rPr lang="en-US" altLang="en-US" sz="1900" b="1" dirty="0">
                <a:latin typeface="Franklin Gothic Medium" panose="020B0603020102020204" pitchFamily="34" charset="0"/>
              </a:rPr>
              <a:t>F</a:t>
            </a:r>
            <a:r>
              <a:rPr lang="en-US" altLang="en-US" sz="2000" b="1" dirty="0">
                <a:latin typeface="Franklin Gothic Medium" panose="020B0603020102020204" pitchFamily="34" charset="0"/>
              </a:rPr>
              <a:t>estinger menyatakan : </a:t>
            </a:r>
          </a:p>
          <a:p>
            <a:pPr algn="just" eaLnBrk="1" hangingPunct="1">
              <a:lnSpc>
                <a:spcPct val="80000"/>
              </a:lnSpc>
            </a:pPr>
            <a:r>
              <a:rPr lang="en-US" altLang="en-US" sz="2000" dirty="0">
                <a:latin typeface="Franklin Gothic Medium" panose="020B0603020102020204" pitchFamily="34" charset="0"/>
              </a:rPr>
              <a:t>“Bahwa hasrat untuk mengurangi disonans  akan ditetapkan/ditentukan oleh pentingnya unsur-unsur yang menciptakan disonans itu, derajat pengaruh yang diyakini dipunyai oleh setiap individu terhadap unsur-unsur itu, dan ganjaran yang mungkin tersangkut dalam </a:t>
            </a:r>
            <a:r>
              <a:rPr lang="en-US" altLang="en-US" sz="2000" i="1" dirty="0">
                <a:latin typeface="Franklin Gothic Medium" panose="020B0603020102020204" pitchFamily="34" charset="0"/>
              </a:rPr>
              <a:t>disonans</a:t>
            </a:r>
            <a:r>
              <a:rPr lang="en-US" altLang="en-US" sz="2000" dirty="0">
                <a:latin typeface="Franklin Gothic Medium" panose="020B0603020102020204" pitchFamily="34" charset="0"/>
              </a:rPr>
              <a:t> itu. Jika unsur-unsur yang menciptakan </a:t>
            </a:r>
            <a:r>
              <a:rPr lang="en-US" altLang="en-US" sz="2000" i="1" dirty="0">
                <a:latin typeface="Franklin Gothic Medium" panose="020B0603020102020204" pitchFamily="34" charset="0"/>
              </a:rPr>
              <a:t>disonans</a:t>
            </a:r>
            <a:r>
              <a:rPr lang="en-US" altLang="en-US" sz="2000" dirty="0">
                <a:latin typeface="Franklin Gothic Medium" panose="020B0603020102020204" pitchFamily="34" charset="0"/>
              </a:rPr>
              <a:t>  itu relatif tidak penting, tekanan untuk mengurangi ketidak seimbangan </a:t>
            </a:r>
            <a:r>
              <a:rPr lang="en-US" altLang="en-US" sz="2000" i="1" dirty="0">
                <a:latin typeface="Franklin Gothic Medium" panose="020B0603020102020204" pitchFamily="34" charset="0"/>
              </a:rPr>
              <a:t>(disonans)</a:t>
            </a:r>
            <a:r>
              <a:rPr lang="en-US" altLang="en-US" sz="2000" dirty="0">
                <a:latin typeface="Franklin Gothic Medium" panose="020B0603020102020204" pitchFamily="34" charset="0"/>
              </a:rPr>
              <a:t> itu rendah”.</a:t>
            </a:r>
          </a:p>
          <a:p>
            <a:pPr algn="just" eaLnBrk="1" hangingPunct="1">
              <a:lnSpc>
                <a:spcPct val="80000"/>
              </a:lnSpc>
              <a:buNone/>
            </a:pPr>
            <a:endParaRPr lang="en-US" altLang="en-US" sz="2000" b="1" dirty="0">
              <a:latin typeface="Franklin Gothic Medium" panose="020B0603020102020204" pitchFamily="34" charset="0"/>
            </a:endParaRPr>
          </a:p>
          <a:p>
            <a:pPr algn="just" eaLnBrk="1" hangingPunct="1">
              <a:lnSpc>
                <a:spcPct val="80000"/>
              </a:lnSpc>
              <a:buNone/>
            </a:pPr>
            <a:r>
              <a:rPr lang="en-US" altLang="en-US" sz="2000" b="1" dirty="0">
                <a:latin typeface="Franklin Gothic Medium" panose="020B0603020102020204" pitchFamily="34" charset="0"/>
              </a:rPr>
              <a:t>Apa implikasi organisasional dari </a:t>
            </a:r>
            <a:r>
              <a:rPr lang="en-US" altLang="en-US" sz="2000" b="1" i="1" dirty="0">
                <a:latin typeface="Franklin Gothic Medium" panose="020B0603020102020204" pitchFamily="34" charset="0"/>
              </a:rPr>
              <a:t>disonans</a:t>
            </a:r>
            <a:r>
              <a:rPr lang="en-US" altLang="en-US" sz="2000" b="1" dirty="0">
                <a:latin typeface="Franklin Gothic Medium" panose="020B0603020102020204" pitchFamily="34" charset="0"/>
              </a:rPr>
              <a:t> kognitif  ?</a:t>
            </a:r>
            <a:endParaRPr lang="en-US" altLang="en-US" sz="2000" dirty="0">
              <a:latin typeface="Franklin Gothic Medium" panose="020B0603020102020204" pitchFamily="34" charset="0"/>
            </a:endParaRPr>
          </a:p>
          <a:p>
            <a:pPr algn="just" eaLnBrk="1" hangingPunct="1">
              <a:lnSpc>
                <a:spcPct val="80000"/>
              </a:lnSpc>
            </a:pPr>
            <a:r>
              <a:rPr lang="en-US" altLang="en-US" sz="2000" dirty="0">
                <a:latin typeface="Franklin Gothic Medium" panose="020B0603020102020204" pitchFamily="34" charset="0"/>
              </a:rPr>
              <a:t>Teori ini dapat membantu meramalkan kecenderungan mengambil bagian dalam perubahan sikap dan perilaku. </a:t>
            </a:r>
          </a:p>
          <a:p>
            <a:pPr algn="just" eaLnBrk="1" hangingPunct="1">
              <a:lnSpc>
                <a:spcPct val="80000"/>
              </a:lnSpc>
            </a:pPr>
            <a:r>
              <a:rPr lang="en-US" altLang="en-US" sz="2000" dirty="0">
                <a:latin typeface="Franklin Gothic Medium" panose="020B0603020102020204" pitchFamily="34" charset="0"/>
              </a:rPr>
              <a:t>Jika misalnya individu-individu itu disyaratkan oleh tuntutan pekerjaannya untuk mengatakan atau melakukan hal-hal yang  berlawanan dengan sikap pribadi mereka, mereka akan cenderung  memodifikasi sikap  mereka  menjadikannya  sesuai dengan kognisi dari apa yang telah dikatakan atau dilakukan oleh mereka. Di samping itu, makin besar disonans itu, setelah diperlunak oleh faktor-faktor pentingnya pilihan dan ganjaran, makin besar tekanan untuk menguranginya</a:t>
            </a:r>
            <a:r>
              <a:rPr lang="en-US" altLang="en-US" sz="2000" dirty="0">
                <a:latin typeface="Franklin Gothic Demi" panose="020B0703020102020204" pitchFamily="34" charset="0"/>
              </a:rPr>
              <a:t> </a:t>
            </a:r>
          </a:p>
        </p:txBody>
      </p:sp>
    </p:spTree>
  </p:cSld>
  <p:clrMapOvr>
    <a:masterClrMapping/>
  </p:clrMapOvr>
  <p:transition spd="slow">
    <p:cover dir="d"/>
    <p:sndAc>
      <p:stSnd>
        <p:snd r:embed="rId2" name="arrow.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981200" y="274638"/>
            <a:ext cx="8229600" cy="706437"/>
          </a:xfrm>
        </p:spPr>
        <p:txBody>
          <a:bodyPr vert="horz" wrap="square" lIns="91440" tIns="45720" rIns="91440" bIns="45720" anchor="ctr" anchorCtr="0"/>
          <a:lstStyle/>
          <a:p>
            <a:pPr eaLnBrk="1" hangingPunct="1"/>
            <a:r>
              <a:rPr lang="en-US" altLang="en-US" sz="3600" b="1" dirty="0"/>
              <a:t>Teori Disonans Kognitif</a:t>
            </a:r>
          </a:p>
        </p:txBody>
      </p:sp>
      <p:sp>
        <p:nvSpPr>
          <p:cNvPr id="16387" name="Rectangle 3"/>
          <p:cNvSpPr>
            <a:spLocks noGrp="1"/>
          </p:cNvSpPr>
          <p:nvPr>
            <p:ph idx="1"/>
          </p:nvPr>
        </p:nvSpPr>
        <p:spPr>
          <a:xfrm>
            <a:off x="353695" y="981075"/>
            <a:ext cx="11128375" cy="5641975"/>
          </a:xfrm>
        </p:spPr>
        <p:txBody>
          <a:bodyPr vert="horz" wrap="square" lIns="91440" tIns="45720" rIns="91440" bIns="45720" anchor="t" anchorCtr="0">
            <a:noAutofit/>
          </a:bodyPr>
          <a:lstStyle/>
          <a:p>
            <a:pPr eaLnBrk="1" hangingPunct="1">
              <a:lnSpc>
                <a:spcPct val="80000"/>
              </a:lnSpc>
              <a:buNone/>
            </a:pPr>
            <a:r>
              <a:rPr lang="en-US" altLang="en-US" sz="2400" b="1" dirty="0"/>
              <a:t>Misalnya</a:t>
            </a:r>
            <a:r>
              <a:rPr lang="en-US" altLang="en-US" sz="2400" dirty="0"/>
              <a:t> :</a:t>
            </a:r>
          </a:p>
          <a:p>
            <a:pPr algn="just" eaLnBrk="1" hangingPunct="1">
              <a:lnSpc>
                <a:spcPct val="80000"/>
              </a:lnSpc>
              <a:buBlip>
                <a:blip r:embed="rId3"/>
              </a:buBlip>
            </a:pPr>
            <a:r>
              <a:rPr lang="en-US" altLang="en-US" sz="2400" dirty="0">
                <a:latin typeface="Franklin Gothic Medium" panose="020B0603020102020204" pitchFamily="34" charset="0"/>
              </a:rPr>
              <a:t>Tn. A memandang  bahwa tingkat upah di perusahaannya terlalu rendah.   Apakah dengan naiknya tingkat upah  akan menyebabkan Tn. A bekerja lebih keras ? Jawabannya cukup rumit, “Ya” atau “Tidak”.</a:t>
            </a:r>
          </a:p>
          <a:p>
            <a:pPr algn="just" eaLnBrk="1" hangingPunct="1">
              <a:lnSpc>
                <a:spcPct val="80000"/>
              </a:lnSpc>
              <a:buBlip>
                <a:blip r:embed="rId3"/>
              </a:buBlip>
            </a:pPr>
            <a:r>
              <a:rPr lang="en-US" altLang="en-US" sz="2400" dirty="0">
                <a:latin typeface="Franklin Gothic Medium" panose="020B0603020102020204" pitchFamily="34" charset="0"/>
              </a:rPr>
              <a:t>Festinger berargumen bahwa setiap bentuk inkonsistensi tidak menyamankan dan bahwa individu-individu  akan berupaya mengurangi disonans itu dan dari situ akan mengurangi ketidak nyamanan. Oleh karena itu, individu-individu akan mengusahakan keadaan mantap di mana disonans minimum.</a:t>
            </a:r>
          </a:p>
          <a:p>
            <a:pPr algn="just" eaLnBrk="1" hangingPunct="1">
              <a:lnSpc>
                <a:spcPct val="80000"/>
              </a:lnSpc>
              <a:buBlip>
                <a:blip r:embed="rId3"/>
              </a:buBlip>
            </a:pPr>
            <a:r>
              <a:rPr lang="en-US" altLang="en-US" sz="2400" dirty="0">
                <a:latin typeface="Franklin Gothic Medium" panose="020B0603020102020204" pitchFamily="34" charset="0"/>
              </a:rPr>
              <a:t>Tentu saja tidak seorang individupun  dapat menghindari sama sekali disonans.</a:t>
            </a:r>
          </a:p>
          <a:p>
            <a:pPr algn="just" eaLnBrk="1" hangingPunct="1">
              <a:lnSpc>
                <a:spcPct val="80000"/>
              </a:lnSpc>
              <a:buNone/>
            </a:pPr>
            <a:r>
              <a:rPr lang="en-US" altLang="en-US" sz="2400" dirty="0">
                <a:latin typeface="Franklin Gothic Medium" panose="020B0603020102020204" pitchFamily="34" charset="0"/>
              </a:rPr>
              <a:t>Contoh :</a:t>
            </a:r>
          </a:p>
          <a:p>
            <a:pPr algn="just" eaLnBrk="1" hangingPunct="1">
              <a:lnSpc>
                <a:spcPct val="80000"/>
              </a:lnSpc>
              <a:buBlip>
                <a:blip r:embed="rId3"/>
              </a:buBlip>
            </a:pPr>
            <a:r>
              <a:rPr lang="en-US" altLang="en-US" sz="2400" dirty="0">
                <a:latin typeface="Franklin Gothic Medium" panose="020B0603020102020204" pitchFamily="34" charset="0"/>
              </a:rPr>
              <a:t>Kita tahu bahwa berbohong tentang pajak adalah tidak benar, tetapi mengapa perusahaan kadang-kadang  berbohong ?</a:t>
            </a:r>
          </a:p>
          <a:p>
            <a:pPr algn="just" eaLnBrk="1" hangingPunct="1">
              <a:lnSpc>
                <a:spcPct val="80000"/>
              </a:lnSpc>
              <a:buBlip>
                <a:blip r:embed="rId3"/>
              </a:buBlip>
            </a:pPr>
            <a:r>
              <a:rPr lang="en-US" altLang="en-US" sz="2400" dirty="0">
                <a:latin typeface="Franklin Gothic Medium" panose="020B0603020102020204" pitchFamily="34" charset="0"/>
              </a:rPr>
              <a:t>Orang tua menyuruh anaknya menggosok gigi pada saat akan tidur, tetapi orang tuanya tidak ?</a:t>
            </a:r>
          </a:p>
          <a:p>
            <a:pPr algn="just" eaLnBrk="1" hangingPunct="1">
              <a:lnSpc>
                <a:spcPct val="80000"/>
              </a:lnSpc>
              <a:buBlip>
                <a:blip r:embed="rId3"/>
              </a:buBlip>
            </a:pPr>
            <a:r>
              <a:rPr lang="en-US" altLang="en-US" sz="2400" dirty="0">
                <a:latin typeface="Franklin Gothic Medium" panose="020B0603020102020204" pitchFamily="34" charset="0"/>
              </a:rPr>
              <a:t>Dan lain-lain.</a:t>
            </a:r>
          </a:p>
        </p:txBody>
      </p:sp>
    </p:spTree>
  </p:cSld>
  <p:clrMapOvr>
    <a:masterClrMapping/>
  </p:clrMapOvr>
  <p:transition spd="slow">
    <p:cover dir="d"/>
    <p:sndAc>
      <p:stSnd>
        <p:snd r:embed="rId2" name="arrow.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981200" y="274638"/>
            <a:ext cx="8229600" cy="777875"/>
          </a:xfrm>
        </p:spPr>
        <p:txBody>
          <a:bodyPr vert="horz" wrap="square" lIns="91440" tIns="45720" rIns="91440" bIns="45720" anchor="ctr" anchorCtr="0">
            <a:normAutofit fontScale="90000"/>
          </a:bodyPr>
          <a:lstStyle/>
          <a:p>
            <a:pPr eaLnBrk="1" hangingPunct="1"/>
            <a:r>
              <a:rPr lang="en-US" altLang="en-US" sz="3200" b="1" dirty="0"/>
              <a:t/>
            </a:r>
            <a:br>
              <a:rPr lang="en-US" altLang="en-US" sz="3200" b="1" dirty="0"/>
            </a:br>
            <a:r>
              <a:rPr lang="en-US" altLang="en-US" sz="2800" b="1" dirty="0"/>
              <a:t>KEPUASAN KERJA </a:t>
            </a:r>
            <a:br>
              <a:rPr lang="en-US" altLang="en-US" sz="2800" b="1" dirty="0"/>
            </a:br>
            <a:r>
              <a:rPr lang="en-US" altLang="en-US" sz="2800" b="1" i="1" dirty="0"/>
              <a:t>(JOB SATISFACTION)</a:t>
            </a:r>
            <a:r>
              <a:rPr lang="en-US" altLang="en-US" sz="2800" dirty="0"/>
              <a:t/>
            </a:r>
            <a:br>
              <a:rPr lang="en-US" altLang="en-US" sz="2800" dirty="0"/>
            </a:br>
            <a:endParaRPr lang="en-US" altLang="en-US" sz="2800" dirty="0"/>
          </a:p>
        </p:txBody>
      </p:sp>
      <p:sp>
        <p:nvSpPr>
          <p:cNvPr id="17411" name="Rectangle 3"/>
          <p:cNvSpPr>
            <a:spLocks noGrp="1"/>
          </p:cNvSpPr>
          <p:nvPr>
            <p:ph idx="1"/>
          </p:nvPr>
        </p:nvSpPr>
        <p:spPr>
          <a:xfrm>
            <a:off x="1981200" y="1412875"/>
            <a:ext cx="8229600" cy="4713288"/>
          </a:xfrm>
        </p:spPr>
        <p:txBody>
          <a:bodyPr vert="horz" wrap="square" lIns="91440" tIns="45720" rIns="91440" bIns="45720" anchor="t" anchorCtr="0">
            <a:normAutofit lnSpcReduction="10000"/>
          </a:bodyPr>
          <a:lstStyle/>
          <a:p>
            <a:pPr algn="just" eaLnBrk="1" hangingPunct="1">
              <a:lnSpc>
                <a:spcPct val="80000"/>
              </a:lnSpc>
              <a:buBlip>
                <a:blip r:embed="rId3"/>
              </a:buBlip>
            </a:pPr>
            <a:r>
              <a:rPr lang="en-US" altLang="en-US" sz="1800" b="1" u="sng" dirty="0">
                <a:latin typeface="Eras Demi ITC" panose="020B0805030504020804" pitchFamily="34" charset="0"/>
              </a:rPr>
              <a:t>Menurut Robin</a:t>
            </a:r>
            <a:r>
              <a:rPr lang="en-US" altLang="en-US" sz="1800" dirty="0">
                <a:latin typeface="Eras Demi ITC" panose="020B0805030504020804" pitchFamily="34" charset="0"/>
              </a:rPr>
              <a:t> : “Kepuasan kerja adalah sebagai suatu sikap umum seorang individu terhadap pekerjaannya”.</a:t>
            </a:r>
          </a:p>
          <a:p>
            <a:pPr algn="just" eaLnBrk="1" hangingPunct="1">
              <a:lnSpc>
                <a:spcPct val="80000"/>
              </a:lnSpc>
              <a:buBlip>
                <a:blip r:embed="rId3"/>
              </a:buBlip>
            </a:pPr>
            <a:r>
              <a:rPr lang="en-US" altLang="en-US" sz="1800" dirty="0">
                <a:latin typeface="Eras Demi ITC" panose="020B0805030504020804" pitchFamily="34" charset="0"/>
              </a:rPr>
              <a:t>Bekerja tidak hanya sekedar misalnya : menunggu pelanggan, mengetik, dsb. tetapi pekerjaan juga menuntut interaksi dengan rekan kerja dan atasan, mengikuti kebijakan dan aturan organisasi, lingkungan kerja, dll.</a:t>
            </a:r>
          </a:p>
          <a:p>
            <a:pPr algn="just" eaLnBrk="1" hangingPunct="1">
              <a:lnSpc>
                <a:spcPct val="80000"/>
              </a:lnSpc>
              <a:buBlip>
                <a:blip r:embed="rId3"/>
              </a:buBlip>
            </a:pPr>
            <a:endParaRPr lang="en-US" altLang="en-US" sz="1800" dirty="0">
              <a:latin typeface="Eras Demi ITC" panose="020B0805030504020804" pitchFamily="34" charset="0"/>
            </a:endParaRPr>
          </a:p>
          <a:p>
            <a:pPr algn="just" eaLnBrk="1" hangingPunct="1">
              <a:lnSpc>
                <a:spcPct val="80000"/>
              </a:lnSpc>
              <a:buBlip>
                <a:blip r:embed="rId3"/>
              </a:buBlip>
            </a:pPr>
            <a:r>
              <a:rPr lang="en-US" altLang="en-US" sz="1800" b="1" u="sng" dirty="0">
                <a:latin typeface="Eras Demi ITC" panose="020B0805030504020804" pitchFamily="34" charset="0"/>
              </a:rPr>
              <a:t>Howel dan Dipboye dalam Ashar Sunyoto Munandar memandang</a:t>
            </a:r>
            <a:r>
              <a:rPr lang="en-US" altLang="en-US" sz="1800" dirty="0">
                <a:latin typeface="Eras Demi ITC" panose="020B0805030504020804" pitchFamily="34" charset="0"/>
              </a:rPr>
              <a:t> : </a:t>
            </a:r>
          </a:p>
          <a:p>
            <a:pPr algn="just" eaLnBrk="1" hangingPunct="1">
              <a:lnSpc>
                <a:spcPct val="80000"/>
              </a:lnSpc>
              <a:buNone/>
            </a:pPr>
            <a:endParaRPr lang="en-US" altLang="en-US" sz="1800" dirty="0">
              <a:latin typeface="Eras Demi ITC" panose="020B0805030504020804" pitchFamily="34" charset="0"/>
            </a:endParaRPr>
          </a:p>
          <a:p>
            <a:pPr algn="just" eaLnBrk="1" hangingPunct="1">
              <a:lnSpc>
                <a:spcPct val="80000"/>
              </a:lnSpc>
              <a:buBlip>
                <a:blip r:embed="rId3"/>
              </a:buBlip>
            </a:pPr>
            <a:r>
              <a:rPr lang="en-US" altLang="en-US" sz="1800" dirty="0">
                <a:latin typeface="Eras Demi ITC" panose="020B0805030504020804" pitchFamily="34" charset="0"/>
              </a:rPr>
              <a:t>“Bahwa kepuasan kerja sebagai hasil keseluruhan dari derajat rasa suka atau tidak sukanya tenaga kerja terhadap berbagai aspek dari pekerjaannya. Dengan perkataan lain kepuasan kerja mencerminkan sikap tenaga kerja terhadap pekerjaannya”.</a:t>
            </a:r>
          </a:p>
          <a:p>
            <a:pPr algn="just" eaLnBrk="1" hangingPunct="1">
              <a:lnSpc>
                <a:spcPct val="80000"/>
              </a:lnSpc>
              <a:buBlip>
                <a:blip r:embed="rId3"/>
              </a:buBlip>
            </a:pPr>
            <a:r>
              <a:rPr lang="en-US" altLang="en-US" sz="1800" dirty="0">
                <a:latin typeface="Eras Demi ITC" panose="020B0805030504020804" pitchFamily="34" charset="0"/>
              </a:rPr>
              <a:t>Berdasarkan kedua definisi tersebut  dapat disimak bahwa perasaan (suka atau tidak suka) yang berhubungan dengan kepuasan atau ketidak puasan kerja, cenderung lebih mencerminkan penaksiran dari tenaga kerja tentang pengalaman-pengalaman kerja pada waktu sekarang dan masa lampau dari pada harapan-harapan untuk masa yang akan datang. </a:t>
            </a:r>
          </a:p>
        </p:txBody>
      </p:sp>
    </p:spTree>
  </p:cSld>
  <p:clrMapOvr>
    <a:masterClrMapping/>
  </p:clrMapOvr>
  <p:transition spd="slow">
    <p:cover dir="d"/>
    <p:sndAc>
      <p:stSnd>
        <p:snd r:embed="rId2" name="arrow.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981200" y="274638"/>
            <a:ext cx="8229600" cy="850900"/>
          </a:xfrm>
        </p:spPr>
        <p:txBody>
          <a:bodyPr vert="horz" wrap="square" lIns="91440" tIns="45720" rIns="91440" bIns="45720" anchor="ctr" anchorCtr="0"/>
          <a:lstStyle/>
          <a:p>
            <a:pPr eaLnBrk="1" hangingPunct="1"/>
            <a:r>
              <a:rPr lang="en-US" altLang="en-US" sz="2800" dirty="0">
                <a:latin typeface="Arial Rounded MT Bold" panose="020F0704030504030204" pitchFamily="34" charset="0"/>
              </a:rPr>
              <a:t>Dua Unsur Penting dalam Kepuasan Kerja</a:t>
            </a:r>
          </a:p>
        </p:txBody>
      </p:sp>
      <p:sp>
        <p:nvSpPr>
          <p:cNvPr id="18435" name="Rectangle 3"/>
          <p:cNvSpPr>
            <a:spLocks noGrp="1"/>
          </p:cNvSpPr>
          <p:nvPr>
            <p:ph idx="1"/>
          </p:nvPr>
        </p:nvSpPr>
        <p:spPr>
          <a:xfrm>
            <a:off x="1981200" y="1196975"/>
            <a:ext cx="8229600" cy="5327650"/>
          </a:xfrm>
        </p:spPr>
        <p:txBody>
          <a:bodyPr vert="horz" wrap="square" lIns="91440" tIns="45720" rIns="91440" bIns="45720" anchor="t" anchorCtr="0"/>
          <a:lstStyle/>
          <a:p>
            <a:pPr algn="just" eaLnBrk="1" hangingPunct="1">
              <a:lnSpc>
                <a:spcPct val="80000"/>
              </a:lnSpc>
              <a:buNone/>
            </a:pPr>
            <a:r>
              <a:rPr lang="en-US" altLang="en-US" sz="2800" dirty="0"/>
              <a:t>    Locke dalam Ashar Sunyoto Munandar menyatakan : </a:t>
            </a:r>
          </a:p>
          <a:p>
            <a:pPr algn="just" eaLnBrk="1" hangingPunct="1">
              <a:lnSpc>
                <a:spcPct val="80000"/>
              </a:lnSpc>
            </a:pPr>
            <a:r>
              <a:rPr lang="en-US" altLang="en-US" sz="2800" dirty="0"/>
              <a:t>“Ada dua unsur penting dalam kepuasan kerja, yaitu : </a:t>
            </a:r>
            <a:r>
              <a:rPr lang="en-US" altLang="en-US" sz="2800" b="1" u="sng" dirty="0"/>
              <a:t>nilai pekerjaan</a:t>
            </a:r>
            <a:r>
              <a:rPr lang="en-US" altLang="en-US" sz="2800" dirty="0"/>
              <a:t> dan </a:t>
            </a:r>
            <a:r>
              <a:rPr lang="en-US" altLang="en-US" sz="2800" b="1" u="sng" dirty="0"/>
              <a:t>kebutuhan-kebutuhan dasar</a:t>
            </a:r>
            <a:r>
              <a:rPr lang="en-US" altLang="en-US" sz="2800" dirty="0"/>
              <a:t>. </a:t>
            </a:r>
          </a:p>
          <a:p>
            <a:pPr algn="just" eaLnBrk="1" hangingPunct="1">
              <a:lnSpc>
                <a:spcPct val="80000"/>
              </a:lnSpc>
            </a:pPr>
            <a:r>
              <a:rPr lang="en-US" altLang="en-US" sz="2800" dirty="0"/>
              <a:t>Nilai pekerjaan merupakan tujuan-tujuan yang ingin dicapai dalam melakukan tugas pekerjaan, yang ingin dicapai adalah nilai-nilai pekerjaan yang dianggap penting oleh karyawan. </a:t>
            </a:r>
          </a:p>
          <a:p>
            <a:pPr algn="just" eaLnBrk="1" hangingPunct="1">
              <a:lnSpc>
                <a:spcPct val="80000"/>
              </a:lnSpc>
            </a:pPr>
            <a:r>
              <a:rPr lang="en-US" altLang="en-US" sz="2800" dirty="0"/>
              <a:t>Nilai pekerjaan harus sesuai atau membantu memenuhi kebutuhan-kebutuhan dasar. Dengan demikian kepuasan kerja  merupakan hasil dari tenaga kerja yang berkaitan dengan motivasi kerja.</a:t>
            </a:r>
          </a:p>
        </p:txBody>
      </p:sp>
    </p:spTree>
  </p:cSld>
  <p:clrMapOvr>
    <a:masterClrMapping/>
  </p:clrMapOvr>
  <p:transition spd="slow">
    <p:cover dir="d"/>
    <p:sndAc>
      <p:stSnd>
        <p:snd r:embed="rId2" name="arrow.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981200" y="274638"/>
            <a:ext cx="8229600" cy="993775"/>
          </a:xfrm>
        </p:spPr>
        <p:txBody>
          <a:bodyPr vert="horz" wrap="square" lIns="91440" tIns="45720" rIns="91440" bIns="45720" anchor="ctr" anchorCtr="0"/>
          <a:lstStyle/>
          <a:p>
            <a:pPr eaLnBrk="1" hangingPunct="1"/>
            <a:r>
              <a:rPr lang="en-US" altLang="en-US" sz="2800" dirty="0"/>
              <a:t>Model Hubungan Kausal antara Motivasi Kerja, Unjuk Kerja, dan Kepuasan kerja</a:t>
            </a:r>
          </a:p>
        </p:txBody>
      </p:sp>
      <p:sp>
        <p:nvSpPr>
          <p:cNvPr id="19459" name="Rectangle 3"/>
          <p:cNvSpPr>
            <a:spLocks noGrp="1"/>
          </p:cNvSpPr>
          <p:nvPr>
            <p:ph idx="1"/>
          </p:nvPr>
        </p:nvSpPr>
        <p:spPr>
          <a:xfrm>
            <a:off x="1774825" y="1484313"/>
            <a:ext cx="8642350" cy="4897437"/>
          </a:xfrm>
        </p:spPr>
        <p:txBody>
          <a:bodyPr vert="horz" wrap="square" lIns="91440" tIns="45720" rIns="91440" bIns="45720" anchor="t" anchorCtr="0"/>
          <a:lstStyle/>
          <a:p>
            <a:pPr algn="just" eaLnBrk="1" hangingPunct="1">
              <a:buBlip>
                <a:blip r:embed="rId3"/>
              </a:buBlip>
            </a:pPr>
            <a:r>
              <a:rPr lang="en-US" altLang="en-US" sz="2800" dirty="0"/>
              <a:t>Apabila kepuasan kerja dikaitkan dengan nilai kebutuhan, maka hal ini ada kaitannya dengan motivasi kerja. Ada beberapa model berkaitan dengan hubungan antara motivasi kerja, unjuk kerja, dan sikap kerja (kepuasan kerja).  </a:t>
            </a:r>
          </a:p>
          <a:p>
            <a:pPr algn="just" eaLnBrk="1" hangingPunct="1">
              <a:buBlip>
                <a:blip r:embed="rId3"/>
              </a:buBlip>
            </a:pPr>
            <a:r>
              <a:rPr lang="en-US" altLang="en-US" sz="2800" b="1" u="sng" dirty="0"/>
              <a:t>Howell dan Dipboye dalam Ashar Sunyoto Munandar</a:t>
            </a:r>
            <a:r>
              <a:rPr lang="en-US" altLang="en-US" sz="2800" dirty="0"/>
              <a:t> mengemukakan tiga model (model A, B dan C) hubungan kausal antara motivasi kerja, unjuk kerja, dan, sikap kerja (kepuasan kerja), </a:t>
            </a:r>
          </a:p>
        </p:txBody>
      </p:sp>
    </p:spTree>
  </p:cSld>
  <p:clrMapOvr>
    <a:masterClrMapping/>
  </p:clrMapOvr>
  <p:transition spd="slow">
    <p:cover dir="d"/>
    <p:sndAc>
      <p:stSnd>
        <p:snd r:embed="rId2" name="arrow.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1981200" y="476250"/>
            <a:ext cx="8229600" cy="1008063"/>
          </a:xfrm>
        </p:spPr>
        <p:txBody>
          <a:bodyPr vert="horz" wrap="square" lIns="91440" tIns="45720" rIns="91440" bIns="45720" anchor="ctr" anchorCtr="0"/>
          <a:lstStyle/>
          <a:p>
            <a:pPr eaLnBrk="1" hangingPunct="1"/>
            <a:r>
              <a:rPr lang="en-US" altLang="en-US" sz="2000" b="1" dirty="0">
                <a:latin typeface="Arial Rounded MT Bold" panose="020F0704030504030204" pitchFamily="34" charset="0"/>
              </a:rPr>
              <a:t>Model Hubungan Kausal antara Motivasi Kerja, Unjuk Kerja, dan, Sikap kerja (kepuasan kerja) Menurut Howell dan Dipboye</a:t>
            </a:r>
            <a:endParaRPr lang="en-US" altLang="en-US" sz="2000" b="1" u="sng" dirty="0"/>
          </a:p>
        </p:txBody>
      </p:sp>
      <p:sp>
        <p:nvSpPr>
          <p:cNvPr id="20482" name="Rectangle 3"/>
          <p:cNvSpPr>
            <a:spLocks noGrp="1"/>
          </p:cNvSpPr>
          <p:nvPr>
            <p:ph idx="1"/>
          </p:nvPr>
        </p:nvSpPr>
        <p:spPr/>
        <p:txBody>
          <a:bodyPr vert="horz" wrap="square" lIns="91440" tIns="45720" rIns="91440" bIns="45720" anchor="t" anchorCtr="0"/>
          <a:lstStyle/>
          <a:p>
            <a:pPr eaLnBrk="1" hangingPunct="1">
              <a:buBlip>
                <a:blip r:embed="rId3"/>
              </a:buBlip>
            </a:pPr>
            <a:r>
              <a:rPr lang="en-US" altLang="en-US" sz="2000" b="1" dirty="0"/>
              <a:t>Model A</a:t>
            </a:r>
          </a:p>
        </p:txBody>
      </p:sp>
      <p:sp>
        <p:nvSpPr>
          <p:cNvPr id="20483" name="Oval 4"/>
          <p:cNvSpPr/>
          <p:nvPr/>
        </p:nvSpPr>
        <p:spPr>
          <a:xfrm>
            <a:off x="2279650" y="2060575"/>
            <a:ext cx="1439863" cy="136842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b="1" dirty="0">
                <a:latin typeface="Arial" panose="020B0604020202020204" pitchFamily="34" charset="0"/>
              </a:rPr>
              <a:t>Kondisi</a:t>
            </a:r>
          </a:p>
          <a:p>
            <a:pPr algn="ctr"/>
            <a:r>
              <a:rPr lang="en-US" altLang="en-US" b="1" dirty="0">
                <a:latin typeface="Arial" panose="020B0604020202020204" pitchFamily="34" charset="0"/>
              </a:rPr>
              <a:t>kerja</a:t>
            </a:r>
          </a:p>
        </p:txBody>
      </p:sp>
      <p:sp>
        <p:nvSpPr>
          <p:cNvPr id="20484" name="Oval 5"/>
          <p:cNvSpPr/>
          <p:nvPr/>
        </p:nvSpPr>
        <p:spPr>
          <a:xfrm>
            <a:off x="4224338" y="2060575"/>
            <a:ext cx="1511300" cy="136842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sz="1600" b="1" dirty="0">
                <a:latin typeface="Arial" panose="020B0604020202020204" pitchFamily="34" charset="0"/>
              </a:rPr>
              <a:t>Sikap kerja</a:t>
            </a:r>
          </a:p>
          <a:p>
            <a:pPr algn="ctr"/>
            <a:r>
              <a:rPr lang="en-US" altLang="en-US" sz="1600" b="1" dirty="0">
                <a:latin typeface="Arial" panose="020B0604020202020204" pitchFamily="34" charset="0"/>
              </a:rPr>
              <a:t>(kepuasan </a:t>
            </a:r>
          </a:p>
          <a:p>
            <a:pPr algn="ctr"/>
            <a:r>
              <a:rPr lang="en-US" altLang="en-US" sz="1600" b="1" dirty="0">
                <a:latin typeface="Arial" panose="020B0604020202020204" pitchFamily="34" charset="0"/>
              </a:rPr>
              <a:t>kerja)</a:t>
            </a:r>
          </a:p>
        </p:txBody>
      </p:sp>
      <p:sp>
        <p:nvSpPr>
          <p:cNvPr id="20485" name="Oval 6"/>
          <p:cNvSpPr/>
          <p:nvPr/>
        </p:nvSpPr>
        <p:spPr>
          <a:xfrm>
            <a:off x="6238875" y="1989138"/>
            <a:ext cx="1512888" cy="143986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b="1" dirty="0">
                <a:latin typeface="Arial" panose="020B0604020202020204" pitchFamily="34" charset="0"/>
              </a:rPr>
              <a:t>Motivasi</a:t>
            </a:r>
          </a:p>
          <a:p>
            <a:pPr algn="ctr"/>
            <a:r>
              <a:rPr lang="en-US" altLang="en-US" b="1" dirty="0">
                <a:latin typeface="Arial" panose="020B0604020202020204" pitchFamily="34" charset="0"/>
              </a:rPr>
              <a:t>kerja</a:t>
            </a:r>
          </a:p>
        </p:txBody>
      </p:sp>
      <p:sp>
        <p:nvSpPr>
          <p:cNvPr id="20486" name="Oval 7"/>
          <p:cNvSpPr/>
          <p:nvPr/>
        </p:nvSpPr>
        <p:spPr>
          <a:xfrm>
            <a:off x="8256588" y="1989138"/>
            <a:ext cx="1584325" cy="143986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sz="1600" b="1" dirty="0">
                <a:latin typeface="Arial" panose="020B0604020202020204" pitchFamily="34" charset="0"/>
              </a:rPr>
              <a:t>Unjuk kerja</a:t>
            </a:r>
          </a:p>
          <a:p>
            <a:pPr algn="ctr"/>
            <a:r>
              <a:rPr lang="en-US" altLang="en-US" sz="1600" b="1" dirty="0">
                <a:latin typeface="Arial" panose="020B0604020202020204" pitchFamily="34" charset="0"/>
              </a:rPr>
              <a:t>(prestasi </a:t>
            </a:r>
          </a:p>
          <a:p>
            <a:pPr algn="ctr"/>
            <a:r>
              <a:rPr lang="en-US" altLang="en-US" sz="1600" b="1" dirty="0">
                <a:latin typeface="Arial" panose="020B0604020202020204" pitchFamily="34" charset="0"/>
              </a:rPr>
              <a:t>kerja</a:t>
            </a:r>
            <a:r>
              <a:rPr lang="en-US" altLang="en-US" dirty="0">
                <a:latin typeface="Arial" panose="020B0604020202020204" pitchFamily="34" charset="0"/>
              </a:rPr>
              <a:t>)</a:t>
            </a:r>
          </a:p>
        </p:txBody>
      </p:sp>
      <p:sp>
        <p:nvSpPr>
          <p:cNvPr id="20487" name="Line 12"/>
          <p:cNvSpPr/>
          <p:nvPr/>
        </p:nvSpPr>
        <p:spPr>
          <a:xfrm>
            <a:off x="3719513" y="5013325"/>
            <a:ext cx="504825" cy="0"/>
          </a:xfrm>
          <a:prstGeom prst="line">
            <a:avLst/>
          </a:prstGeom>
          <a:ln w="9525" cap="flat" cmpd="sng">
            <a:solidFill>
              <a:schemeClr val="tx1"/>
            </a:solidFill>
            <a:prstDash val="solid"/>
            <a:round/>
            <a:headEnd type="none" w="med" len="med"/>
            <a:tailEnd type="triangle" w="med" len="med"/>
          </a:ln>
        </p:spPr>
      </p:sp>
      <p:sp>
        <p:nvSpPr>
          <p:cNvPr id="20488" name="Line 13"/>
          <p:cNvSpPr/>
          <p:nvPr/>
        </p:nvSpPr>
        <p:spPr>
          <a:xfrm>
            <a:off x="5735638" y="2708275"/>
            <a:ext cx="504825" cy="0"/>
          </a:xfrm>
          <a:prstGeom prst="line">
            <a:avLst/>
          </a:prstGeom>
          <a:ln w="9525" cap="flat" cmpd="sng">
            <a:solidFill>
              <a:schemeClr val="tx1"/>
            </a:solidFill>
            <a:prstDash val="solid"/>
            <a:round/>
            <a:headEnd type="none" w="med" len="med"/>
            <a:tailEnd type="triangle" w="med" len="med"/>
          </a:ln>
        </p:spPr>
      </p:sp>
      <p:sp>
        <p:nvSpPr>
          <p:cNvPr id="20489" name="Line 14"/>
          <p:cNvSpPr/>
          <p:nvPr/>
        </p:nvSpPr>
        <p:spPr>
          <a:xfrm>
            <a:off x="7751763" y="2708275"/>
            <a:ext cx="504825" cy="0"/>
          </a:xfrm>
          <a:prstGeom prst="line">
            <a:avLst/>
          </a:prstGeom>
          <a:ln w="9525" cap="flat" cmpd="sng">
            <a:solidFill>
              <a:schemeClr val="tx1"/>
            </a:solidFill>
            <a:prstDash val="solid"/>
            <a:round/>
            <a:headEnd type="none" w="med" len="med"/>
            <a:tailEnd type="triangle" w="med" len="med"/>
          </a:ln>
        </p:spPr>
      </p:sp>
      <p:sp>
        <p:nvSpPr>
          <p:cNvPr id="20490" name="Rectangle 15"/>
          <p:cNvSpPr/>
          <p:nvPr/>
        </p:nvSpPr>
        <p:spPr>
          <a:xfrm>
            <a:off x="2063750" y="3709988"/>
            <a:ext cx="1292225" cy="368300"/>
          </a:xfrm>
          <a:prstGeom prst="rect">
            <a:avLst/>
          </a:prstGeom>
          <a:noFill/>
          <a:ln w="9525">
            <a:noFill/>
          </a:ln>
        </p:spPr>
        <p:txBody>
          <a:bodyPr wrap="none" anchor="t" anchorCtr="0">
            <a:spAutoFit/>
          </a:bodyPr>
          <a:lstStyle/>
          <a:p>
            <a:pPr>
              <a:spcBef>
                <a:spcPct val="20000"/>
              </a:spcBef>
              <a:buBlip>
                <a:blip r:embed="rId3"/>
              </a:buBlip>
            </a:pPr>
            <a:r>
              <a:rPr lang="en-US" altLang="en-US" b="1" dirty="0">
                <a:latin typeface="Arial" panose="020B0604020202020204" pitchFamily="34" charset="0"/>
              </a:rPr>
              <a:t> Model B</a:t>
            </a:r>
          </a:p>
        </p:txBody>
      </p:sp>
      <p:sp>
        <p:nvSpPr>
          <p:cNvPr id="20491" name="Oval 16"/>
          <p:cNvSpPr/>
          <p:nvPr/>
        </p:nvSpPr>
        <p:spPr>
          <a:xfrm>
            <a:off x="2279650" y="4292600"/>
            <a:ext cx="1439863" cy="136842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b="1" dirty="0">
                <a:latin typeface="Arial" panose="020B0604020202020204" pitchFamily="34" charset="0"/>
              </a:rPr>
              <a:t>Kondisi</a:t>
            </a:r>
          </a:p>
          <a:p>
            <a:pPr algn="ctr"/>
            <a:r>
              <a:rPr lang="en-US" altLang="en-US" b="1" dirty="0">
                <a:latin typeface="Arial" panose="020B0604020202020204" pitchFamily="34" charset="0"/>
              </a:rPr>
              <a:t>kerja</a:t>
            </a:r>
          </a:p>
        </p:txBody>
      </p:sp>
      <p:sp>
        <p:nvSpPr>
          <p:cNvPr id="20492" name="Oval 17"/>
          <p:cNvSpPr/>
          <p:nvPr/>
        </p:nvSpPr>
        <p:spPr>
          <a:xfrm>
            <a:off x="4224338" y="4292600"/>
            <a:ext cx="1511300" cy="136842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sz="1600" b="1" dirty="0">
                <a:latin typeface="Arial" panose="020B0604020202020204" pitchFamily="34" charset="0"/>
              </a:rPr>
              <a:t>Motivasi </a:t>
            </a:r>
          </a:p>
          <a:p>
            <a:pPr algn="ctr"/>
            <a:r>
              <a:rPr lang="en-US" altLang="en-US" sz="1600" b="1" dirty="0">
                <a:latin typeface="Arial" panose="020B0604020202020204" pitchFamily="34" charset="0"/>
              </a:rPr>
              <a:t>kerja</a:t>
            </a:r>
          </a:p>
        </p:txBody>
      </p:sp>
      <p:sp>
        <p:nvSpPr>
          <p:cNvPr id="20493" name="Oval 18"/>
          <p:cNvSpPr/>
          <p:nvPr/>
        </p:nvSpPr>
        <p:spPr>
          <a:xfrm>
            <a:off x="6238875" y="4221163"/>
            <a:ext cx="1512888" cy="143986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b="1" dirty="0">
                <a:latin typeface="Arial" panose="020B0604020202020204" pitchFamily="34" charset="0"/>
              </a:rPr>
              <a:t>Unjuk kerja</a:t>
            </a:r>
          </a:p>
          <a:p>
            <a:pPr algn="ctr"/>
            <a:r>
              <a:rPr lang="en-US" altLang="en-US" b="1" dirty="0">
                <a:latin typeface="Arial" panose="020B0604020202020204" pitchFamily="34" charset="0"/>
              </a:rPr>
              <a:t>(prestasi</a:t>
            </a:r>
          </a:p>
          <a:p>
            <a:pPr algn="ctr"/>
            <a:r>
              <a:rPr lang="en-US" altLang="en-US" b="1" dirty="0">
                <a:latin typeface="Arial" panose="020B0604020202020204" pitchFamily="34" charset="0"/>
              </a:rPr>
              <a:t>kerja)</a:t>
            </a:r>
          </a:p>
        </p:txBody>
      </p:sp>
      <p:sp>
        <p:nvSpPr>
          <p:cNvPr id="20494" name="Oval 19"/>
          <p:cNvSpPr/>
          <p:nvPr/>
        </p:nvSpPr>
        <p:spPr>
          <a:xfrm>
            <a:off x="8256588" y="4221163"/>
            <a:ext cx="1584325" cy="1439862"/>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sz="1600" b="1" dirty="0">
                <a:latin typeface="Arial" panose="020B0604020202020204" pitchFamily="34" charset="0"/>
              </a:rPr>
              <a:t>Sikap kerja</a:t>
            </a:r>
          </a:p>
          <a:p>
            <a:pPr algn="ctr"/>
            <a:r>
              <a:rPr lang="en-US" altLang="en-US" sz="1600" b="1" dirty="0">
                <a:latin typeface="Arial" panose="020B0604020202020204" pitchFamily="34" charset="0"/>
              </a:rPr>
              <a:t>(kepuasan </a:t>
            </a:r>
          </a:p>
          <a:p>
            <a:pPr algn="ctr"/>
            <a:r>
              <a:rPr lang="en-US" altLang="en-US" sz="1600" b="1" dirty="0">
                <a:latin typeface="Arial" panose="020B0604020202020204" pitchFamily="34" charset="0"/>
              </a:rPr>
              <a:t>kerja</a:t>
            </a:r>
            <a:r>
              <a:rPr lang="en-US" altLang="en-US" dirty="0">
                <a:latin typeface="Arial" panose="020B0604020202020204" pitchFamily="34" charset="0"/>
              </a:rPr>
              <a:t>)</a:t>
            </a:r>
          </a:p>
        </p:txBody>
      </p:sp>
      <p:sp>
        <p:nvSpPr>
          <p:cNvPr id="20495" name="Line 20"/>
          <p:cNvSpPr/>
          <p:nvPr/>
        </p:nvSpPr>
        <p:spPr>
          <a:xfrm>
            <a:off x="3719513" y="2708275"/>
            <a:ext cx="504825" cy="0"/>
          </a:xfrm>
          <a:prstGeom prst="line">
            <a:avLst/>
          </a:prstGeom>
          <a:ln w="9525" cap="flat" cmpd="sng">
            <a:solidFill>
              <a:schemeClr val="tx1"/>
            </a:solidFill>
            <a:prstDash val="solid"/>
            <a:round/>
            <a:headEnd type="none" w="med" len="med"/>
            <a:tailEnd type="triangle" w="med" len="med"/>
          </a:ln>
        </p:spPr>
      </p:sp>
      <p:sp>
        <p:nvSpPr>
          <p:cNvPr id="20496" name="Line 21"/>
          <p:cNvSpPr/>
          <p:nvPr/>
        </p:nvSpPr>
        <p:spPr>
          <a:xfrm>
            <a:off x="5735638" y="4941888"/>
            <a:ext cx="504825" cy="0"/>
          </a:xfrm>
          <a:prstGeom prst="line">
            <a:avLst/>
          </a:prstGeom>
          <a:ln w="9525" cap="flat" cmpd="sng">
            <a:solidFill>
              <a:schemeClr val="tx1"/>
            </a:solidFill>
            <a:prstDash val="solid"/>
            <a:round/>
            <a:headEnd type="none" w="med" len="med"/>
            <a:tailEnd type="triangle" w="med" len="med"/>
          </a:ln>
        </p:spPr>
      </p:sp>
      <p:sp>
        <p:nvSpPr>
          <p:cNvPr id="20497" name="Line 22"/>
          <p:cNvSpPr/>
          <p:nvPr/>
        </p:nvSpPr>
        <p:spPr>
          <a:xfrm>
            <a:off x="7751763" y="4941888"/>
            <a:ext cx="504825" cy="0"/>
          </a:xfrm>
          <a:prstGeom prst="line">
            <a:avLst/>
          </a:prstGeom>
          <a:ln w="9525" cap="flat" cmpd="sng">
            <a:solidFill>
              <a:schemeClr val="tx1"/>
            </a:solidFill>
            <a:prstDash val="solid"/>
            <a:round/>
            <a:headEnd type="none" w="med" len="med"/>
            <a:tailEnd type="triangle" w="med" len="med"/>
          </a:ln>
        </p:spPr>
      </p:sp>
    </p:spTree>
  </p:cSld>
  <p:clrMapOvr>
    <a:masterClrMapping/>
  </p:clrMapOvr>
  <p:transition spd="slow">
    <p:cover dir="d"/>
    <p:sndAc>
      <p:stSnd>
        <p:snd r:embed="rId2" name="arrow.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a:xfrm>
            <a:off x="1919288" y="333375"/>
            <a:ext cx="8229600" cy="1143000"/>
          </a:xfrm>
        </p:spPr>
        <p:txBody>
          <a:bodyPr vert="horz" wrap="square" lIns="91440" tIns="45720" rIns="91440" bIns="45720" anchor="ctr" anchorCtr="0"/>
          <a:lstStyle/>
          <a:p>
            <a:pPr eaLnBrk="1" hangingPunct="1"/>
            <a:r>
              <a:rPr lang="en-US" altLang="en-US" sz="2000" b="1" dirty="0">
                <a:latin typeface="Arial Rounded MT Bold" panose="020F0704030504030204" pitchFamily="34" charset="0"/>
              </a:rPr>
              <a:t>Model Hubungan Kausal antara Motivasi Kerja, Unjuk Kerja, dan, Sikap kerja (kepuasan kerja) Menurut Howell dan Dipboye</a:t>
            </a:r>
          </a:p>
        </p:txBody>
      </p:sp>
      <p:sp>
        <p:nvSpPr>
          <p:cNvPr id="21506" name="Rectangle 3"/>
          <p:cNvSpPr>
            <a:spLocks noGrp="1"/>
          </p:cNvSpPr>
          <p:nvPr>
            <p:ph idx="1"/>
          </p:nvPr>
        </p:nvSpPr>
        <p:spPr/>
        <p:txBody>
          <a:bodyPr vert="horz" wrap="square" lIns="91440" tIns="45720" rIns="91440" bIns="45720" anchor="t" anchorCtr="0"/>
          <a:lstStyle/>
          <a:p>
            <a:pPr eaLnBrk="1" hangingPunct="1">
              <a:buBlip>
                <a:blip r:embed="rId3"/>
              </a:buBlip>
            </a:pPr>
            <a:r>
              <a:rPr lang="en-US" altLang="en-US" b="1" dirty="0"/>
              <a:t>Model C :</a:t>
            </a:r>
          </a:p>
          <a:p>
            <a:pPr eaLnBrk="1" hangingPunct="1">
              <a:buNone/>
            </a:pPr>
            <a:endParaRPr lang="en-US" altLang="en-US" b="1" dirty="0"/>
          </a:p>
          <a:p>
            <a:pPr eaLnBrk="1" hangingPunct="1">
              <a:buNone/>
            </a:pPr>
            <a:endParaRPr lang="en-US" altLang="en-US" b="1" dirty="0"/>
          </a:p>
          <a:p>
            <a:pPr eaLnBrk="1" hangingPunct="1">
              <a:buNone/>
            </a:pPr>
            <a:endParaRPr lang="en-US" altLang="en-US" b="1" dirty="0"/>
          </a:p>
          <a:p>
            <a:pPr eaLnBrk="1" hangingPunct="1"/>
            <a:endParaRPr lang="en-US" altLang="en-US" dirty="0"/>
          </a:p>
        </p:txBody>
      </p:sp>
      <p:sp>
        <p:nvSpPr>
          <p:cNvPr id="21507" name="Oval 4"/>
          <p:cNvSpPr/>
          <p:nvPr/>
        </p:nvSpPr>
        <p:spPr>
          <a:xfrm>
            <a:off x="3576638" y="2565400"/>
            <a:ext cx="1439862" cy="136842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b="1" dirty="0">
                <a:latin typeface="Arial" panose="020B0604020202020204" pitchFamily="34" charset="0"/>
              </a:rPr>
              <a:t>Kondisi</a:t>
            </a:r>
          </a:p>
          <a:p>
            <a:pPr algn="ctr"/>
            <a:r>
              <a:rPr lang="en-US" altLang="en-US" b="1" dirty="0">
                <a:latin typeface="Arial" panose="020B0604020202020204" pitchFamily="34" charset="0"/>
              </a:rPr>
              <a:t>Kerja 1</a:t>
            </a:r>
          </a:p>
        </p:txBody>
      </p:sp>
      <p:sp>
        <p:nvSpPr>
          <p:cNvPr id="21508" name="Oval 5"/>
          <p:cNvSpPr/>
          <p:nvPr/>
        </p:nvSpPr>
        <p:spPr>
          <a:xfrm>
            <a:off x="3576638" y="4292600"/>
            <a:ext cx="1439862" cy="136842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b="1" dirty="0">
                <a:latin typeface="Arial" panose="020B0604020202020204" pitchFamily="34" charset="0"/>
              </a:rPr>
              <a:t>Kondisi</a:t>
            </a:r>
          </a:p>
          <a:p>
            <a:pPr algn="ctr"/>
            <a:r>
              <a:rPr lang="en-US" altLang="en-US" b="1" dirty="0">
                <a:latin typeface="Arial" panose="020B0604020202020204" pitchFamily="34" charset="0"/>
              </a:rPr>
              <a:t>Kerja 2</a:t>
            </a:r>
          </a:p>
        </p:txBody>
      </p:sp>
      <p:sp>
        <p:nvSpPr>
          <p:cNvPr id="21509" name="Oval 6"/>
          <p:cNvSpPr/>
          <p:nvPr/>
        </p:nvSpPr>
        <p:spPr>
          <a:xfrm>
            <a:off x="5592763" y="2565400"/>
            <a:ext cx="1439862" cy="136842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b="1" dirty="0">
                <a:latin typeface="Arial" panose="020B0604020202020204" pitchFamily="34" charset="0"/>
              </a:rPr>
              <a:t>Motivasi</a:t>
            </a:r>
          </a:p>
          <a:p>
            <a:pPr algn="ctr"/>
            <a:r>
              <a:rPr lang="en-US" altLang="en-US" b="1" dirty="0">
                <a:latin typeface="Arial" panose="020B0604020202020204" pitchFamily="34" charset="0"/>
              </a:rPr>
              <a:t>kerja 1</a:t>
            </a:r>
          </a:p>
        </p:txBody>
      </p:sp>
      <p:sp>
        <p:nvSpPr>
          <p:cNvPr id="21510" name="Oval 7"/>
          <p:cNvSpPr/>
          <p:nvPr/>
        </p:nvSpPr>
        <p:spPr>
          <a:xfrm>
            <a:off x="7608888" y="2492375"/>
            <a:ext cx="1439862" cy="136842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b="1" dirty="0">
                <a:latin typeface="Arial" panose="020B0604020202020204" pitchFamily="34" charset="0"/>
              </a:rPr>
              <a:t>Sikap kerja</a:t>
            </a:r>
          </a:p>
          <a:p>
            <a:pPr algn="ctr"/>
            <a:r>
              <a:rPr lang="en-US" altLang="en-US" b="1" dirty="0">
                <a:latin typeface="Arial" panose="020B0604020202020204" pitchFamily="34" charset="0"/>
              </a:rPr>
              <a:t>(kepuasan</a:t>
            </a:r>
          </a:p>
          <a:p>
            <a:pPr algn="ctr"/>
            <a:r>
              <a:rPr lang="en-US" altLang="en-US" b="1" dirty="0">
                <a:latin typeface="Arial" panose="020B0604020202020204" pitchFamily="34" charset="0"/>
              </a:rPr>
              <a:t>kerja)</a:t>
            </a:r>
          </a:p>
        </p:txBody>
      </p:sp>
      <p:sp>
        <p:nvSpPr>
          <p:cNvPr id="21511" name="Oval 8"/>
          <p:cNvSpPr/>
          <p:nvPr/>
        </p:nvSpPr>
        <p:spPr>
          <a:xfrm>
            <a:off x="5592763" y="4365625"/>
            <a:ext cx="1439862" cy="136842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b="1" dirty="0">
                <a:latin typeface="Arial" panose="020B0604020202020204" pitchFamily="34" charset="0"/>
              </a:rPr>
              <a:t>Motivasi</a:t>
            </a:r>
          </a:p>
          <a:p>
            <a:pPr algn="ctr"/>
            <a:r>
              <a:rPr lang="en-US" altLang="en-US" b="1" dirty="0">
                <a:latin typeface="Arial" panose="020B0604020202020204" pitchFamily="34" charset="0"/>
              </a:rPr>
              <a:t>Kerja 2</a:t>
            </a:r>
          </a:p>
        </p:txBody>
      </p:sp>
      <p:sp>
        <p:nvSpPr>
          <p:cNvPr id="21512" name="Oval 9"/>
          <p:cNvSpPr/>
          <p:nvPr/>
        </p:nvSpPr>
        <p:spPr>
          <a:xfrm>
            <a:off x="7607300" y="4365625"/>
            <a:ext cx="1512888" cy="136842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en-US" b="1" dirty="0">
                <a:latin typeface="Arial" panose="020B0604020202020204" pitchFamily="34" charset="0"/>
              </a:rPr>
              <a:t>Unjuk kerja</a:t>
            </a:r>
          </a:p>
          <a:p>
            <a:pPr algn="ctr"/>
            <a:r>
              <a:rPr lang="en-US" altLang="en-US" b="1" dirty="0">
                <a:latin typeface="Arial" panose="020B0604020202020204" pitchFamily="34" charset="0"/>
              </a:rPr>
              <a:t>(</a:t>
            </a:r>
            <a:r>
              <a:rPr lang="id-ID" altLang="en-US" b="1" dirty="0">
                <a:latin typeface="Arial" panose="020B0604020202020204" pitchFamily="34" charset="0"/>
              </a:rPr>
              <a:t>Prestasi</a:t>
            </a:r>
            <a:endParaRPr lang="en-US" altLang="en-US" b="1" dirty="0">
              <a:latin typeface="Arial" panose="020B0604020202020204" pitchFamily="34" charset="0"/>
            </a:endParaRPr>
          </a:p>
          <a:p>
            <a:pPr algn="ctr"/>
            <a:r>
              <a:rPr lang="en-US" altLang="en-US" b="1" dirty="0">
                <a:latin typeface="Arial" panose="020B0604020202020204" pitchFamily="34" charset="0"/>
              </a:rPr>
              <a:t>Kerja)</a:t>
            </a:r>
          </a:p>
        </p:txBody>
      </p:sp>
      <p:sp>
        <p:nvSpPr>
          <p:cNvPr id="21513" name="Line 10"/>
          <p:cNvSpPr/>
          <p:nvPr/>
        </p:nvSpPr>
        <p:spPr>
          <a:xfrm>
            <a:off x="5014913" y="3213100"/>
            <a:ext cx="576262" cy="0"/>
          </a:xfrm>
          <a:prstGeom prst="line">
            <a:avLst/>
          </a:prstGeom>
          <a:ln w="9525" cap="flat" cmpd="sng">
            <a:solidFill>
              <a:schemeClr val="tx1"/>
            </a:solidFill>
            <a:prstDash val="solid"/>
            <a:round/>
            <a:headEnd type="none" w="med" len="med"/>
            <a:tailEnd type="triangle" w="med" len="med"/>
          </a:ln>
        </p:spPr>
      </p:sp>
      <p:sp>
        <p:nvSpPr>
          <p:cNvPr id="21514" name="Line 11"/>
          <p:cNvSpPr/>
          <p:nvPr/>
        </p:nvSpPr>
        <p:spPr>
          <a:xfrm>
            <a:off x="5014913" y="5013325"/>
            <a:ext cx="576262" cy="0"/>
          </a:xfrm>
          <a:prstGeom prst="line">
            <a:avLst/>
          </a:prstGeom>
          <a:ln w="9525" cap="flat" cmpd="sng">
            <a:solidFill>
              <a:schemeClr val="tx1"/>
            </a:solidFill>
            <a:prstDash val="solid"/>
            <a:round/>
            <a:headEnd type="none" w="med" len="med"/>
            <a:tailEnd type="triangle" w="med" len="med"/>
          </a:ln>
        </p:spPr>
      </p:sp>
      <p:sp>
        <p:nvSpPr>
          <p:cNvPr id="21515" name="Line 12"/>
          <p:cNvSpPr/>
          <p:nvPr/>
        </p:nvSpPr>
        <p:spPr>
          <a:xfrm>
            <a:off x="7032625" y="3213100"/>
            <a:ext cx="576263" cy="0"/>
          </a:xfrm>
          <a:prstGeom prst="line">
            <a:avLst/>
          </a:prstGeom>
          <a:ln w="9525" cap="flat" cmpd="sng">
            <a:solidFill>
              <a:schemeClr val="tx1"/>
            </a:solidFill>
            <a:prstDash val="solid"/>
            <a:round/>
            <a:headEnd type="none" w="med" len="med"/>
            <a:tailEnd type="triangle" w="med" len="med"/>
          </a:ln>
        </p:spPr>
      </p:sp>
      <p:sp>
        <p:nvSpPr>
          <p:cNvPr id="21516" name="Line 13"/>
          <p:cNvSpPr/>
          <p:nvPr/>
        </p:nvSpPr>
        <p:spPr>
          <a:xfrm>
            <a:off x="7032625" y="5013325"/>
            <a:ext cx="576263" cy="0"/>
          </a:xfrm>
          <a:prstGeom prst="line">
            <a:avLst/>
          </a:prstGeom>
          <a:ln w="9525" cap="flat" cmpd="sng">
            <a:solidFill>
              <a:schemeClr val="tx1"/>
            </a:solidFill>
            <a:prstDash val="solid"/>
            <a:round/>
            <a:headEnd type="none" w="med" len="med"/>
            <a:tailEnd type="triangle" w="med" len="med"/>
          </a:ln>
        </p:spPr>
      </p:sp>
    </p:spTree>
  </p:cSld>
  <p:clrMapOvr>
    <a:masterClrMapping/>
  </p:clrMapOvr>
  <p:transition spd="slow">
    <p:cover dir="d"/>
    <p:sndAc>
      <p:stSnd>
        <p:snd r:embed="rId2" name="arrow.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1981200" y="274638"/>
            <a:ext cx="8229600" cy="706437"/>
          </a:xfrm>
        </p:spPr>
        <p:txBody>
          <a:bodyPr vert="horz" wrap="square" lIns="91440" tIns="45720" rIns="91440" bIns="45720" anchor="ctr" anchorCtr="0"/>
          <a:lstStyle/>
          <a:p>
            <a:pPr eaLnBrk="1" hangingPunct="1"/>
            <a:r>
              <a:rPr lang="en-US" altLang="en-US" sz="2800" dirty="0"/>
              <a:t>Faktor-faktor yang Mempengaruhi Kepuasan Kerja</a:t>
            </a:r>
          </a:p>
        </p:txBody>
      </p:sp>
      <p:sp>
        <p:nvSpPr>
          <p:cNvPr id="22531" name="Rectangle 3"/>
          <p:cNvSpPr>
            <a:spLocks noGrp="1"/>
          </p:cNvSpPr>
          <p:nvPr>
            <p:ph idx="1"/>
          </p:nvPr>
        </p:nvSpPr>
        <p:spPr>
          <a:xfrm>
            <a:off x="1981200" y="1341438"/>
            <a:ext cx="8229600" cy="4784725"/>
          </a:xfrm>
        </p:spPr>
        <p:txBody>
          <a:bodyPr vert="horz" wrap="square" lIns="91440" tIns="45720" rIns="91440" bIns="45720" anchor="t" anchorCtr="0"/>
          <a:lstStyle/>
          <a:p>
            <a:pPr marL="609600" indent="-609600" algn="just" eaLnBrk="1" hangingPunct="1">
              <a:lnSpc>
                <a:spcPct val="90000"/>
              </a:lnSpc>
            </a:pPr>
            <a:r>
              <a:rPr lang="en-US" altLang="en-US" sz="2400" dirty="0"/>
              <a:t>Menurut Anwar Prabu Mangkunegara, ada dua faktor yang mempengaruhi kepuasan kerja karyawan, yaitu :</a:t>
            </a:r>
          </a:p>
          <a:p>
            <a:pPr marL="609600" indent="-609600" algn="just" eaLnBrk="1" hangingPunct="1">
              <a:lnSpc>
                <a:spcPct val="90000"/>
              </a:lnSpc>
              <a:buNone/>
            </a:pPr>
            <a:endParaRPr lang="en-US" altLang="en-US" sz="2400" b="1" dirty="0"/>
          </a:p>
          <a:p>
            <a:pPr marL="609600" indent="-609600" algn="just" eaLnBrk="1" hangingPunct="1">
              <a:lnSpc>
                <a:spcPct val="90000"/>
              </a:lnSpc>
              <a:buAutoNum type="arabicPeriod"/>
            </a:pPr>
            <a:r>
              <a:rPr lang="en-US" altLang="en-US" sz="2400" b="1" dirty="0"/>
              <a:t>Faktor pegawai</a:t>
            </a:r>
            <a:r>
              <a:rPr lang="en-US" altLang="en-US" sz="2400" dirty="0"/>
              <a:t>, yaitu : kecerdasan </a:t>
            </a:r>
            <a:r>
              <a:rPr lang="en-US" altLang="en-US" sz="2400" i="1" dirty="0"/>
              <a:t>(IQ)</a:t>
            </a:r>
            <a:r>
              <a:rPr lang="en-US" altLang="en-US" sz="2400" dirty="0"/>
              <a:t>, kecakapan khusus, umur, jenis kelamin, kondisi fisik, pendidikan, pengalaman kerja, masa kerja, kepribadian, emosi, cara berpikir, persepsi, dan sikap kerja.</a:t>
            </a:r>
          </a:p>
          <a:p>
            <a:pPr marL="609600" indent="-609600" algn="just" eaLnBrk="1" hangingPunct="1">
              <a:lnSpc>
                <a:spcPct val="90000"/>
              </a:lnSpc>
              <a:buNone/>
            </a:pPr>
            <a:endParaRPr lang="en-US" altLang="en-US" sz="2400" b="1" dirty="0"/>
          </a:p>
          <a:p>
            <a:pPr marL="609600" indent="-609600" algn="just" eaLnBrk="1" hangingPunct="1">
              <a:lnSpc>
                <a:spcPct val="90000"/>
              </a:lnSpc>
              <a:buAutoNum type="arabicPeriod" startAt="2"/>
            </a:pPr>
            <a:r>
              <a:rPr lang="en-US" altLang="en-US" sz="2400" b="1" dirty="0"/>
              <a:t>Faktor pekerjaan</a:t>
            </a:r>
            <a:r>
              <a:rPr lang="en-US" altLang="en-US" sz="2400" dirty="0"/>
              <a:t>, yaitu : jenis pekerjaan, struktur organisasi, pangkat (golongan), kedudukan, mutu pengawasan/penyeliaan, jaminan finansial, kesempatan promosi jabatan, interaksi sosial, dan hubungan kerja.</a:t>
            </a:r>
          </a:p>
        </p:txBody>
      </p:sp>
    </p:spTree>
  </p:cSld>
  <p:clrMapOvr>
    <a:masterClrMapping/>
  </p:clrMapOvr>
  <p:transition spd="slow">
    <p:cover dir="d"/>
    <p:sndAc>
      <p:stSnd>
        <p:snd r:embed="rId2" name="arrow.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685780" cy="876300"/>
          </a:xfrm>
        </p:spPr>
        <p:txBody>
          <a:bodyPr/>
          <a:lstStyle/>
          <a:p>
            <a:pPr algn="ctr"/>
            <a:r>
              <a:rPr lang="en-US"/>
              <a:t>Definisi</a:t>
            </a:r>
          </a:p>
        </p:txBody>
      </p:sp>
      <p:sp>
        <p:nvSpPr>
          <p:cNvPr id="3" name="Content Placeholder 2"/>
          <p:cNvSpPr>
            <a:spLocks noGrp="1"/>
          </p:cNvSpPr>
          <p:nvPr>
            <p:ph idx="1"/>
          </p:nvPr>
        </p:nvSpPr>
        <p:spPr>
          <a:xfrm>
            <a:off x="341630" y="1089025"/>
            <a:ext cx="11461750" cy="5459730"/>
          </a:xfrm>
        </p:spPr>
        <p:txBody>
          <a:bodyPr>
            <a:noAutofit/>
          </a:bodyPr>
          <a:lstStyle/>
          <a:p>
            <a:pPr algn="just" eaLnBrk="1" hangingPunct="1">
              <a:lnSpc>
                <a:spcPct val="80000"/>
              </a:lnSpc>
              <a:buBlip>
                <a:blip r:embed="rId2"/>
              </a:buBlip>
            </a:pPr>
            <a:r>
              <a:rPr lang="en-US" altLang="en-US" sz="2000" b="1" dirty="0">
                <a:latin typeface="Arial Unicode MS" panose="020B0604020202020204" charset="-122"/>
                <a:ea typeface="Arial Unicode MS" panose="020B0604020202020204" charset="-122"/>
                <a:sym typeface="+mn-ea"/>
              </a:rPr>
              <a:t>Menurut Stephen P. Robins,  nilai </a:t>
            </a:r>
            <a:r>
              <a:rPr lang="en-US" altLang="en-US" sz="2000" b="1" i="1" dirty="0">
                <a:latin typeface="Arial Unicode MS" panose="020B0604020202020204" charset="-122"/>
                <a:ea typeface="Arial Unicode MS" panose="020B0604020202020204" charset="-122"/>
                <a:sym typeface="+mn-ea"/>
              </a:rPr>
              <a:t>(</a:t>
            </a:r>
            <a:r>
              <a:rPr lang="en-US" altLang="en-US" sz="2000" b="1" i="1" dirty="0" smtClean="0">
                <a:latin typeface="Arial Unicode MS" panose="020B0604020202020204" charset="-122"/>
                <a:ea typeface="Arial Unicode MS" panose="020B0604020202020204" charset="-122"/>
                <a:sym typeface="+mn-ea"/>
              </a:rPr>
              <a:t>values)</a:t>
            </a:r>
            <a:r>
              <a:rPr lang="en-US" altLang="en-US" sz="2000" b="1" dirty="0" smtClean="0">
                <a:latin typeface="Arial Unicode MS" panose="020B0604020202020204" charset="-122"/>
                <a:ea typeface="Arial Unicode MS" panose="020B0604020202020204" charset="-122"/>
                <a:sym typeface="+mn-ea"/>
              </a:rPr>
              <a:t> </a:t>
            </a:r>
            <a:r>
              <a:rPr lang="en-US" altLang="en-US" sz="2000" b="1" dirty="0">
                <a:latin typeface="Arial Unicode MS" panose="020B0604020202020204" charset="-122"/>
                <a:ea typeface="Arial Unicode MS" panose="020B0604020202020204" charset="-122"/>
                <a:sym typeface="+mn-ea"/>
              </a:rPr>
              <a:t>adalah :</a:t>
            </a:r>
            <a:endParaRPr lang="en-US" altLang="en-US" sz="2000" b="1" dirty="0">
              <a:latin typeface="Arial Unicode MS" panose="020B0604020202020204" charset="-122"/>
              <a:ea typeface="Arial Unicode MS" panose="020B0604020202020204" charset="-122"/>
            </a:endParaRPr>
          </a:p>
          <a:p>
            <a:pPr algn="just" eaLnBrk="1" hangingPunct="1">
              <a:lnSpc>
                <a:spcPct val="80000"/>
              </a:lnSpc>
              <a:buNone/>
            </a:pPr>
            <a:r>
              <a:rPr lang="en-US" altLang="en-US" sz="2000" dirty="0">
                <a:latin typeface="Arial Unicode MS" panose="020B0604020202020204" charset="-122"/>
                <a:ea typeface="Arial Unicode MS" panose="020B0604020202020204" charset="-122"/>
                <a:sym typeface="+mn-ea"/>
              </a:rPr>
              <a:t>    “Keyakinan dasar bahwa suatu modus (cara) perilaku atau keadaan akhir eksistensi  yang khas lebih disukai secara pribadi atau sosial, dibandingkan dengan modus (cara) perilaku  atau keadaan akhir  eksistensi kebalikan atau lawannya”.</a:t>
            </a:r>
            <a:endParaRPr lang="en-US" altLang="en-US" sz="2000" dirty="0">
              <a:latin typeface="Arial Unicode MS" panose="020B0604020202020204" charset="-122"/>
              <a:ea typeface="Arial Unicode MS" panose="020B0604020202020204" charset="-122"/>
            </a:endParaRPr>
          </a:p>
          <a:p>
            <a:pPr algn="just" eaLnBrk="1" hangingPunct="1">
              <a:lnSpc>
                <a:spcPct val="80000"/>
              </a:lnSpc>
              <a:buBlip>
                <a:blip r:embed="rId2"/>
              </a:buBlip>
            </a:pPr>
            <a:r>
              <a:rPr lang="en-US" altLang="en-US" sz="2000" b="1" dirty="0">
                <a:latin typeface="Arial Unicode MS" panose="020B0604020202020204" charset="-122"/>
                <a:ea typeface="Arial Unicode MS" panose="020B0604020202020204" charset="-122"/>
                <a:sym typeface="+mn-ea"/>
              </a:rPr>
              <a:t>Menurut  Gibson, Ivancevich, Donnelly, sebagai berikut :</a:t>
            </a:r>
            <a:endParaRPr lang="en-US" altLang="en-US" sz="2000" b="1" dirty="0">
              <a:latin typeface="Arial Unicode MS" panose="020B0604020202020204" charset="-122"/>
              <a:ea typeface="Arial Unicode MS" panose="020B0604020202020204" charset="-122"/>
            </a:endParaRPr>
          </a:p>
          <a:p>
            <a:pPr algn="just" eaLnBrk="1" hangingPunct="1">
              <a:lnSpc>
                <a:spcPct val="80000"/>
              </a:lnSpc>
              <a:buNone/>
            </a:pPr>
            <a:r>
              <a:rPr lang="en-US" altLang="en-US" sz="2000" dirty="0">
                <a:latin typeface="Arial Unicode MS" panose="020B0604020202020204" charset="-122"/>
                <a:ea typeface="Arial Unicode MS" panose="020B0604020202020204" charset="-122"/>
                <a:sym typeface="+mn-ea"/>
              </a:rPr>
              <a:t>   </a:t>
            </a:r>
            <a:r>
              <a:rPr lang="en-US" altLang="en-US" sz="2000" dirty="0" smtClean="0">
                <a:latin typeface="Arial Unicode MS" panose="020B0604020202020204" charset="-122"/>
                <a:ea typeface="Arial Unicode MS" panose="020B0604020202020204" charset="-122"/>
                <a:sym typeface="+mn-ea"/>
              </a:rPr>
              <a:t>“</a:t>
            </a:r>
            <a:r>
              <a:rPr lang="en-US" altLang="en-US" sz="2000" dirty="0">
                <a:latin typeface="Arial Unicode MS" panose="020B0604020202020204" charset="-122"/>
                <a:ea typeface="Arial Unicode MS" panose="020B0604020202020204" charset="-122"/>
                <a:sym typeface="+mn-ea"/>
              </a:rPr>
              <a:t>Nilai merupakan tuntunan dan kepercayaan bahwa seseorang menggunakan kalau    ketemu dengan  situasi di mana  putusan harus diambil”.</a:t>
            </a:r>
            <a:endParaRPr lang="en-US" altLang="en-US" sz="2000" dirty="0">
              <a:latin typeface="Arial Unicode MS" panose="020B0604020202020204" charset="-122"/>
              <a:ea typeface="Arial Unicode MS" panose="020B0604020202020204" charset="-122"/>
            </a:endParaRPr>
          </a:p>
          <a:p>
            <a:pPr algn="just" eaLnBrk="1" hangingPunct="1">
              <a:lnSpc>
                <a:spcPct val="80000"/>
              </a:lnSpc>
              <a:buBlip>
                <a:blip r:embed="rId2"/>
              </a:buBlip>
            </a:pPr>
            <a:r>
              <a:rPr lang="en-US" altLang="en-US" sz="2000" b="1" dirty="0">
                <a:latin typeface="Arial Unicode MS" panose="020B0604020202020204" charset="-122"/>
                <a:ea typeface="Arial Unicode MS" panose="020B0604020202020204" charset="-122"/>
                <a:sym typeface="+mn-ea"/>
              </a:rPr>
              <a:t>Contoh :</a:t>
            </a:r>
            <a:r>
              <a:rPr lang="en-US" altLang="en-US" sz="2000" dirty="0">
                <a:latin typeface="Arial Unicode MS" panose="020B0604020202020204" charset="-122"/>
                <a:ea typeface="Arial Unicode MS" panose="020B0604020202020204" charset="-122"/>
                <a:sym typeface="+mn-ea"/>
              </a:rPr>
              <a:t> </a:t>
            </a:r>
            <a:endParaRPr lang="en-US" altLang="en-US" sz="2000" dirty="0">
              <a:latin typeface="Arial Unicode MS" panose="020B0604020202020204" charset="-122"/>
              <a:ea typeface="Arial Unicode MS" panose="020B0604020202020204" charset="-122"/>
            </a:endParaRPr>
          </a:p>
          <a:p>
            <a:pPr algn="just" eaLnBrk="1" hangingPunct="1">
              <a:lnSpc>
                <a:spcPct val="80000"/>
              </a:lnSpc>
              <a:buAutoNum type="arabicPeriod"/>
            </a:pPr>
            <a:r>
              <a:rPr lang="en-US" altLang="en-US" sz="2000" dirty="0">
                <a:latin typeface="Arial Unicode MS" panose="020B0604020202020204" charset="-122"/>
                <a:ea typeface="Arial Unicode MS" panose="020B0604020202020204" charset="-122"/>
                <a:sym typeface="+mn-ea"/>
              </a:rPr>
              <a:t>Apakah hukuman mati itu benar atau salah ?</a:t>
            </a:r>
            <a:endParaRPr lang="en-US" altLang="en-US" sz="2000" dirty="0">
              <a:latin typeface="Arial Unicode MS" panose="020B0604020202020204" charset="-122"/>
              <a:ea typeface="Arial Unicode MS" panose="020B0604020202020204" charset="-122"/>
            </a:endParaRPr>
          </a:p>
          <a:p>
            <a:pPr algn="just" eaLnBrk="1" hangingPunct="1">
              <a:lnSpc>
                <a:spcPct val="80000"/>
              </a:lnSpc>
              <a:buAutoNum type="arabicPeriod"/>
            </a:pPr>
            <a:r>
              <a:rPr lang="en-US" altLang="en-US" sz="2000" dirty="0">
                <a:latin typeface="Arial Unicode MS" panose="020B0604020202020204" charset="-122"/>
                <a:ea typeface="Arial Unicode MS" panose="020B0604020202020204" charset="-122"/>
                <a:sym typeface="+mn-ea"/>
              </a:rPr>
              <a:t>Jika seseorang menyukai kekuasaan, apakah hal itu  baik atau buruk ?</a:t>
            </a:r>
            <a:endParaRPr lang="en-US" altLang="en-US" sz="2000" dirty="0">
              <a:latin typeface="Arial Unicode MS" panose="020B0604020202020204" charset="-122"/>
              <a:ea typeface="Arial Unicode MS" panose="020B0604020202020204" charset="-122"/>
            </a:endParaRPr>
          </a:p>
          <a:p>
            <a:pPr algn="just" eaLnBrk="1" hangingPunct="1">
              <a:lnSpc>
                <a:spcPct val="80000"/>
              </a:lnSpc>
              <a:buNone/>
            </a:pPr>
            <a:r>
              <a:rPr lang="en-US" altLang="en-US" sz="2000" dirty="0">
                <a:latin typeface="Arial Unicode MS" panose="020B0604020202020204" charset="-122"/>
                <a:ea typeface="Arial Unicode MS" panose="020B0604020202020204" charset="-122"/>
                <a:sym typeface="+mn-ea"/>
              </a:rPr>
              <a:t> </a:t>
            </a:r>
            <a:r>
              <a:rPr lang="en-US" altLang="en-US" sz="2000" dirty="0" smtClean="0">
                <a:latin typeface="Arial Unicode MS" panose="020B0604020202020204" charset="-122"/>
                <a:ea typeface="Arial Unicode MS" panose="020B0604020202020204" charset="-122"/>
                <a:sym typeface="+mn-ea"/>
              </a:rPr>
              <a:t>  </a:t>
            </a:r>
            <a:r>
              <a:rPr lang="en-US" altLang="en-US" sz="2000" dirty="0">
                <a:latin typeface="Arial Unicode MS" panose="020B0604020202020204" charset="-122"/>
                <a:ea typeface="Arial Unicode MS" panose="020B0604020202020204" charset="-122"/>
                <a:sym typeface="+mn-ea"/>
              </a:rPr>
              <a:t>Jawaban atas semua pertanyaan itu  bermuatan nilai !</a:t>
            </a:r>
            <a:endParaRPr lang="en-US" altLang="en-US" sz="2000" b="1" dirty="0">
              <a:latin typeface="Arial Unicode MS" panose="020B0604020202020204" charset="-122"/>
              <a:ea typeface="Arial Unicode MS" panose="020B0604020202020204" charset="-122"/>
            </a:endParaRPr>
          </a:p>
          <a:p>
            <a:pPr algn="just" eaLnBrk="1" hangingPunct="1">
              <a:lnSpc>
                <a:spcPct val="80000"/>
              </a:lnSpc>
              <a:buBlip>
                <a:blip r:embed="rId2"/>
              </a:buBlip>
            </a:pPr>
            <a:r>
              <a:rPr lang="en-US" altLang="en-US" sz="2000" b="1" dirty="0">
                <a:latin typeface="Arial Unicode MS" panose="020B0604020202020204" charset="-122"/>
                <a:ea typeface="Arial Unicode MS" panose="020B0604020202020204" charset="-122"/>
                <a:sym typeface="+mn-ea"/>
              </a:rPr>
              <a:t>Sistem Nilai :</a:t>
            </a:r>
            <a:endParaRPr lang="en-US" altLang="en-US" sz="2000" dirty="0">
              <a:latin typeface="Arial Unicode MS" panose="020B0604020202020204" charset="-122"/>
              <a:ea typeface="Arial Unicode MS" panose="020B0604020202020204" charset="-122"/>
            </a:endParaRPr>
          </a:p>
          <a:p>
            <a:pPr algn="just" eaLnBrk="1" hangingPunct="1">
              <a:lnSpc>
                <a:spcPct val="80000"/>
              </a:lnSpc>
              <a:buAutoNum type="arabicPeriod"/>
            </a:pPr>
            <a:r>
              <a:rPr lang="en-US" altLang="en-US" sz="2000" dirty="0">
                <a:latin typeface="Arial Unicode MS" panose="020B0604020202020204" charset="-122"/>
                <a:ea typeface="Arial Unicode MS" panose="020B0604020202020204" charset="-122"/>
                <a:sym typeface="+mn-ea"/>
              </a:rPr>
              <a:t>Adalah suatu hirarki yang didasarkan  pada suatu peringkat nilai-nilai seorang individu dalam hal intensitasnya.</a:t>
            </a:r>
            <a:endParaRPr lang="en-US" altLang="en-US" sz="2000" dirty="0">
              <a:latin typeface="Arial Unicode MS" panose="020B0604020202020204" charset="-122"/>
              <a:ea typeface="Arial Unicode MS" panose="020B0604020202020204" charset="-122"/>
            </a:endParaRPr>
          </a:p>
          <a:p>
            <a:pPr algn="just" eaLnBrk="1" hangingPunct="1">
              <a:lnSpc>
                <a:spcPct val="80000"/>
              </a:lnSpc>
              <a:buAutoNum type="arabicPeriod"/>
            </a:pPr>
            <a:r>
              <a:rPr lang="en-US" altLang="en-US" sz="2000" dirty="0">
                <a:latin typeface="Arial Unicode MS" panose="020B0604020202020204" charset="-122"/>
                <a:ea typeface="Arial Unicode MS" panose="020B0604020202020204" charset="-122"/>
                <a:sym typeface="+mn-ea"/>
              </a:rPr>
              <a:t>Semua dari kita mempunyai hirarki  (anak tangga)  nilai yang membentuk sistem nilai kita. Sistem ini diidentifikasikan oleh kepentingan relatif yang kita berikan kepada nilai-nilai semacam itu seperti : kebebasan, kesenangan, hormat diri, kejujuran, kepatuhan, dan kesamaan.</a:t>
            </a:r>
            <a:endParaRPr lang="en-US" altLang="en-US" sz="2000" b="1" dirty="0">
              <a:latin typeface="Arial Unicode MS" panose="020B0604020202020204" charset="-122"/>
              <a:ea typeface="Arial Unicode MS" panose="020B0604020202020204" charset="-122"/>
            </a:endParaRPr>
          </a:p>
          <a:p>
            <a:endParaRPr lang="en-US" altLang="en-US" sz="2000" b="1" dirty="0">
              <a:latin typeface="Arial Unicode MS" panose="020B0604020202020204" charset="-122"/>
              <a:ea typeface="Arial Unicode MS" panose="020B0604020202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1981200" y="274638"/>
            <a:ext cx="8229600" cy="633412"/>
          </a:xfrm>
        </p:spPr>
        <p:txBody>
          <a:bodyPr vert="horz" wrap="square" lIns="91440" tIns="45720" rIns="91440" bIns="45720" anchor="ctr" anchorCtr="0">
            <a:normAutofit fontScale="90000"/>
          </a:bodyPr>
          <a:lstStyle/>
          <a:p>
            <a:pPr eaLnBrk="1" hangingPunct="1"/>
            <a:r>
              <a:rPr lang="en-US" altLang="en-US" sz="2400" dirty="0"/>
              <a:t>Faktor-faktor yang Mempengaruhi Kepuasan Kerja</a:t>
            </a:r>
            <a:br>
              <a:rPr lang="en-US" altLang="en-US" sz="2400" dirty="0"/>
            </a:br>
            <a:r>
              <a:rPr lang="en-US" altLang="en-US" sz="2400" dirty="0"/>
              <a:t>Pendapat Asyar Sunyoto Munandar</a:t>
            </a:r>
          </a:p>
        </p:txBody>
      </p:sp>
      <p:sp>
        <p:nvSpPr>
          <p:cNvPr id="23555" name="Rectangle 3"/>
          <p:cNvSpPr>
            <a:spLocks noGrp="1"/>
          </p:cNvSpPr>
          <p:nvPr>
            <p:ph idx="1"/>
          </p:nvPr>
        </p:nvSpPr>
        <p:spPr>
          <a:xfrm>
            <a:off x="1981200" y="1196975"/>
            <a:ext cx="8229600" cy="4929188"/>
          </a:xfrm>
        </p:spPr>
        <p:txBody>
          <a:bodyPr vert="horz" wrap="square" lIns="91440" tIns="45720" rIns="91440" bIns="45720" anchor="t" anchorCtr="0">
            <a:normAutofit lnSpcReduction="10000"/>
          </a:bodyPr>
          <a:lstStyle/>
          <a:p>
            <a:pPr algn="just" eaLnBrk="1" hangingPunct="1">
              <a:lnSpc>
                <a:spcPct val="80000"/>
              </a:lnSpc>
              <a:buAutoNum type="arabicPeriod"/>
            </a:pPr>
            <a:endParaRPr lang="en-US" altLang="en-US" sz="1600" b="1" u="sng" dirty="0">
              <a:latin typeface="Arial Unicode MS" panose="020B0604020202020204" pitchFamily="34" charset="-128"/>
            </a:endParaRPr>
          </a:p>
          <a:p>
            <a:pPr algn="just" eaLnBrk="1" hangingPunct="1">
              <a:lnSpc>
                <a:spcPct val="80000"/>
              </a:lnSpc>
              <a:buAutoNum type="arabicPeriod"/>
            </a:pPr>
            <a:r>
              <a:rPr lang="en-US" altLang="en-US" sz="1600" b="1" u="sng" dirty="0">
                <a:latin typeface="Arial Unicode MS" panose="020B0604020202020204" pitchFamily="34" charset="-128"/>
              </a:rPr>
              <a:t>Ciri-ciri intrinsik pekerjaan</a:t>
            </a:r>
            <a:r>
              <a:rPr lang="en-US" altLang="en-US" sz="1600" dirty="0">
                <a:latin typeface="Arial Unicode MS" panose="020B0604020202020204" pitchFamily="34" charset="-128"/>
              </a:rPr>
              <a:t>. Maksudnya adalah tingkat tantangan mental dari pekerjaan, hal ini berkaitan dengan keragaman, kesulitan, jumlah pekerjaan, tanggungjawab, otonomi, kendali terhadap metode kerja, kemajemukan, dan kreativitas. </a:t>
            </a:r>
          </a:p>
          <a:p>
            <a:pPr algn="just" eaLnBrk="1" hangingPunct="1">
              <a:lnSpc>
                <a:spcPct val="80000"/>
              </a:lnSpc>
              <a:buAutoNum type="arabicPeriod"/>
            </a:pPr>
            <a:r>
              <a:rPr lang="en-US" altLang="en-US" sz="1600" b="1" u="sng" dirty="0">
                <a:latin typeface="Arial Unicode MS" panose="020B0604020202020204" pitchFamily="34" charset="-128"/>
              </a:rPr>
              <a:t>Gaji/upah atau imbalan yang dirasakan adil</a:t>
            </a:r>
            <a:r>
              <a:rPr lang="en-US" altLang="en-US" sz="1600" dirty="0">
                <a:latin typeface="Arial Unicode MS" panose="020B0604020202020204" pitchFamily="34" charset="-128"/>
              </a:rPr>
              <a:t>. Maksudnya adalah gaji/upah yang didasarkan pada tuntutan pekerjaan, tingkat ketrampilan individu, dan standar gaji yang berlaku untuk kelompok pekerjaan tertentu.</a:t>
            </a:r>
          </a:p>
          <a:p>
            <a:pPr algn="just" eaLnBrk="1" hangingPunct="1">
              <a:lnSpc>
                <a:spcPct val="80000"/>
              </a:lnSpc>
              <a:buAutoNum type="arabicPeriod"/>
            </a:pPr>
            <a:r>
              <a:rPr lang="en-US" altLang="en-US" sz="1600" b="1" u="sng" dirty="0">
                <a:latin typeface="Arial Unicode MS" panose="020B0604020202020204" pitchFamily="34" charset="-128"/>
              </a:rPr>
              <a:t>Penyeliaan/supervisor</a:t>
            </a:r>
            <a:r>
              <a:rPr lang="en-US" altLang="en-US" sz="1600" dirty="0">
                <a:latin typeface="Arial Unicode MS" panose="020B0604020202020204" pitchFamily="34" charset="-128"/>
              </a:rPr>
              <a:t>. Maksudnya adalah hubungan atasan dan bawahan. Ada dua jenis hubungan atasan bawahan, yaitu hubungan fungsional,  dan hubungan keseluruhan. Hubungan fungsional mencerminkan sejauhmana penyelia membantu karyawan untuk menyelesaikan pekerjaan-pekerjaannya. Hubungan keseluruhan didasarkan ketertarikan (keakraban) antar pribadi yang mencerminkan sikap dasar dan nilai-nilai yang serupa.</a:t>
            </a:r>
          </a:p>
          <a:p>
            <a:pPr algn="just" eaLnBrk="1" hangingPunct="1">
              <a:lnSpc>
                <a:spcPct val="80000"/>
              </a:lnSpc>
              <a:buAutoNum type="arabicPeriod"/>
            </a:pPr>
            <a:r>
              <a:rPr lang="en-US" altLang="en-US" sz="1600" b="1" u="sng" dirty="0">
                <a:latin typeface="Arial Unicode MS" panose="020B0604020202020204" pitchFamily="34" charset="-128"/>
              </a:rPr>
              <a:t>Rekan-rekan sejawat yang menunjang</a:t>
            </a:r>
            <a:r>
              <a:rPr lang="en-US" altLang="en-US" sz="1600" dirty="0">
                <a:latin typeface="Arial Unicode MS" panose="020B0604020202020204" pitchFamily="34" charset="-128"/>
              </a:rPr>
              <a:t>. Maksudnya adalah bahwa dalam kelompok kerja, kepuasan kerja akan muncul karena kebutuhan-kebutuhan tingkat tinggi (kebutuhan harga diri, dan aktualisasi diri) dapat dipenuhi, dan mempunyai dampak pada motivasi kerja. </a:t>
            </a:r>
          </a:p>
          <a:p>
            <a:pPr algn="just" eaLnBrk="1" hangingPunct="1">
              <a:lnSpc>
                <a:spcPct val="80000"/>
              </a:lnSpc>
              <a:buAutoNum type="arabicPeriod"/>
            </a:pPr>
            <a:r>
              <a:rPr lang="en-US" altLang="en-US" sz="1600" b="1" u="sng" dirty="0">
                <a:latin typeface="Arial Unicode MS" panose="020B0604020202020204" pitchFamily="34" charset="-128"/>
              </a:rPr>
              <a:t>Kondisi kerja yang menunjang</a:t>
            </a:r>
            <a:r>
              <a:rPr lang="en-US" altLang="en-US" sz="1600" dirty="0">
                <a:latin typeface="Arial Unicode MS" panose="020B0604020202020204" pitchFamily="34" charset="-128"/>
              </a:rPr>
              <a:t>. Maksudnya kebutuhan fisik pada saat bekerja, misalnya ruangan kerja, suhu, serta cahaya, dan lain-lain. Institusi perlu menyediakan ruangan kerja yang terang, sejuk, dengan peralatan kerja yang mudah digunakan, meja dan kursi kerja yang dapat diatur tinggi rendahnya, miring-tegak duduknya.</a:t>
            </a:r>
          </a:p>
        </p:txBody>
      </p:sp>
    </p:spTree>
  </p:cSld>
  <p:clrMapOvr>
    <a:masterClrMapping/>
  </p:clrMapOvr>
  <p:transition spd="slow">
    <p:cover dir="d"/>
    <p:sndAc>
      <p:stSnd>
        <p:snd r:embed="rId2" name="arrow.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vert="horz" wrap="square" lIns="91440" tIns="45720" rIns="91440" bIns="45720" anchor="ctr" anchorCtr="0"/>
          <a:lstStyle/>
          <a:p>
            <a:pPr eaLnBrk="1" hangingPunct="1"/>
            <a:r>
              <a:rPr lang="en-US" altLang="en-US" sz="3200" dirty="0">
                <a:latin typeface="Arial Rounded MT Bold" panose="020F0704030504030204" pitchFamily="34" charset="0"/>
              </a:rPr>
              <a:t>Teori dua faktor </a:t>
            </a:r>
            <a:r>
              <a:rPr lang="en-US" altLang="en-US" sz="3200" i="1" dirty="0">
                <a:latin typeface="Arial Rounded MT Bold" panose="020F0704030504030204" pitchFamily="34" charset="0"/>
              </a:rPr>
              <a:t>(two factor theory)</a:t>
            </a:r>
            <a:r>
              <a:rPr lang="en-US" altLang="en-US" sz="3200" dirty="0">
                <a:latin typeface="Arial Rounded MT Bold" panose="020F0704030504030204" pitchFamily="34" charset="0"/>
              </a:rPr>
              <a:t> </a:t>
            </a:r>
            <a:br>
              <a:rPr lang="en-US" altLang="en-US" sz="3200" dirty="0">
                <a:latin typeface="Arial Rounded MT Bold" panose="020F0704030504030204" pitchFamily="34" charset="0"/>
              </a:rPr>
            </a:br>
            <a:r>
              <a:rPr lang="en-US" altLang="en-US" sz="3200" dirty="0">
                <a:latin typeface="Arial Rounded MT Bold" panose="020F0704030504030204" pitchFamily="34" charset="0"/>
              </a:rPr>
              <a:t>dari Herzberg</a:t>
            </a:r>
          </a:p>
        </p:txBody>
      </p:sp>
      <p:sp>
        <p:nvSpPr>
          <p:cNvPr id="24579" name="Rectangle 3"/>
          <p:cNvSpPr>
            <a:spLocks noGrp="1"/>
          </p:cNvSpPr>
          <p:nvPr>
            <p:ph idx="1"/>
          </p:nvPr>
        </p:nvSpPr>
        <p:spPr>
          <a:xfrm>
            <a:off x="1981200" y="1484313"/>
            <a:ext cx="8229600" cy="4681537"/>
          </a:xfrm>
        </p:spPr>
        <p:txBody>
          <a:bodyPr vert="horz" wrap="square" lIns="91440" tIns="45720" rIns="91440" bIns="45720" anchor="t" anchorCtr="0">
            <a:normAutofit lnSpcReduction="10000"/>
          </a:bodyPr>
          <a:lstStyle/>
          <a:p>
            <a:pPr marL="533400" indent="-533400" algn="just" eaLnBrk="1" hangingPunct="1">
              <a:lnSpc>
                <a:spcPct val="80000"/>
              </a:lnSpc>
              <a:buBlip>
                <a:blip r:embed="rId3"/>
              </a:buBlip>
            </a:pPr>
            <a:r>
              <a:rPr lang="en-US" altLang="en-US" sz="1800" dirty="0">
                <a:latin typeface="Franklin Gothic Demi" panose="020B0703020102020204" pitchFamily="34" charset="0"/>
              </a:rPr>
              <a:t>Herzberg menyatakan bahwa yang dapat menimbulkan ketidak puasan kerja </a:t>
            </a:r>
            <a:r>
              <a:rPr lang="en-US" altLang="en-US" sz="1800" i="1" dirty="0">
                <a:latin typeface="Franklin Gothic Demi" panose="020B0703020102020204" pitchFamily="34" charset="0"/>
              </a:rPr>
              <a:t>(dis-satisfaction)</a:t>
            </a:r>
            <a:r>
              <a:rPr lang="en-US" altLang="en-US" sz="1800" dirty="0">
                <a:latin typeface="Franklin Gothic Demi" panose="020B0703020102020204" pitchFamily="34" charset="0"/>
              </a:rPr>
              <a:t> adalah faktor pemeliharaan </a:t>
            </a:r>
            <a:r>
              <a:rPr lang="en-US" altLang="en-US" sz="1800" i="1" dirty="0">
                <a:latin typeface="Franklin Gothic Demi" panose="020B0703020102020204" pitchFamily="34" charset="0"/>
              </a:rPr>
              <a:t>(maintenance /hygiene factor/ekstrinsic factor),</a:t>
            </a:r>
            <a:r>
              <a:rPr lang="en-US" altLang="en-US" sz="1800" dirty="0">
                <a:latin typeface="Franklin Gothic Demi" panose="020B0703020102020204" pitchFamily="34" charset="0"/>
              </a:rPr>
              <a:t>  meliputi : </a:t>
            </a:r>
          </a:p>
          <a:p>
            <a:pPr marL="533400" indent="-533400" algn="just" eaLnBrk="1" hangingPunct="1">
              <a:lnSpc>
                <a:spcPct val="80000"/>
              </a:lnSpc>
              <a:buNone/>
            </a:pPr>
            <a:endParaRPr lang="en-US" altLang="en-US" sz="1800" dirty="0">
              <a:latin typeface="Franklin Gothic Demi" panose="020B0703020102020204" pitchFamily="34" charset="0"/>
              <a:sym typeface="Monotype Sorts" charset="2"/>
            </a:endParaRPr>
          </a:p>
          <a:p>
            <a:pPr marL="533400" indent="-533400" algn="just" eaLnBrk="1" hangingPunct="1">
              <a:lnSpc>
                <a:spcPct val="80000"/>
              </a:lnSpc>
              <a:buAutoNum type="arabicPeriod"/>
            </a:pPr>
            <a:r>
              <a:rPr lang="en-US" altLang="en-US" sz="1800" dirty="0">
                <a:latin typeface="Franklin Gothic Demi" panose="020B0703020102020204" pitchFamily="34" charset="0"/>
              </a:rPr>
              <a:t>Kebijaksanaan dan administrasi perusahaan </a:t>
            </a:r>
            <a:r>
              <a:rPr lang="en-US" altLang="en-US" sz="1800" i="1" dirty="0">
                <a:latin typeface="Franklin Gothic Demi" panose="020B0703020102020204" pitchFamily="34" charset="0"/>
              </a:rPr>
              <a:t>(company policy and administration)</a:t>
            </a:r>
            <a:r>
              <a:rPr lang="en-US" altLang="en-US" sz="1800" dirty="0">
                <a:latin typeface="Franklin Gothic Demi" panose="020B0703020102020204" pitchFamily="34" charset="0"/>
              </a:rPr>
              <a:t>. </a:t>
            </a:r>
          </a:p>
          <a:p>
            <a:pPr marL="533400" indent="-533400" algn="just" eaLnBrk="1" hangingPunct="1">
              <a:lnSpc>
                <a:spcPct val="80000"/>
              </a:lnSpc>
              <a:buAutoNum type="arabicPeriod"/>
            </a:pPr>
            <a:r>
              <a:rPr lang="en-US" altLang="en-US" sz="1800" dirty="0">
                <a:latin typeface="Franklin Gothic Demi" panose="020B0703020102020204" pitchFamily="34" charset="0"/>
              </a:rPr>
              <a:t>Kualitas pengawasan </a:t>
            </a:r>
            <a:r>
              <a:rPr lang="en-US" altLang="en-US" sz="1800" i="1" dirty="0">
                <a:latin typeface="Franklin Gothic Demi" panose="020B0703020102020204" pitchFamily="34" charset="0"/>
              </a:rPr>
              <a:t>(technical supervision)</a:t>
            </a:r>
            <a:r>
              <a:rPr lang="en-US" altLang="en-US" sz="1800" dirty="0">
                <a:latin typeface="Franklin Gothic Demi" panose="020B0703020102020204" pitchFamily="34" charset="0"/>
              </a:rPr>
              <a:t>.</a:t>
            </a:r>
          </a:p>
          <a:p>
            <a:pPr marL="533400" indent="-533400" algn="just" eaLnBrk="1" hangingPunct="1">
              <a:lnSpc>
                <a:spcPct val="80000"/>
              </a:lnSpc>
              <a:buAutoNum type="arabicPeriod"/>
            </a:pPr>
            <a:r>
              <a:rPr lang="en-US" altLang="en-US" sz="1800" dirty="0">
                <a:latin typeface="Franklin Gothic Demi" panose="020B0703020102020204" pitchFamily="34" charset="0"/>
              </a:rPr>
              <a:t>Gaji/upah </a:t>
            </a:r>
            <a:r>
              <a:rPr lang="en-US" altLang="en-US" sz="1800" i="1" dirty="0">
                <a:latin typeface="Franklin Gothic Demi" panose="020B0703020102020204" pitchFamily="34" charset="0"/>
              </a:rPr>
              <a:t>(salary/wages)</a:t>
            </a:r>
            <a:r>
              <a:rPr lang="en-US" altLang="en-US" sz="1800" dirty="0">
                <a:latin typeface="Franklin Gothic Demi" panose="020B0703020102020204" pitchFamily="34" charset="0"/>
              </a:rPr>
              <a:t>.</a:t>
            </a:r>
          </a:p>
          <a:p>
            <a:pPr marL="533400" indent="-533400" algn="just" eaLnBrk="1" hangingPunct="1">
              <a:lnSpc>
                <a:spcPct val="80000"/>
              </a:lnSpc>
              <a:buAutoNum type="arabicPeriod"/>
            </a:pPr>
            <a:r>
              <a:rPr lang="en-US" altLang="en-US" sz="1800" dirty="0">
                <a:latin typeface="Franklin Gothic Demi" panose="020B0703020102020204" pitchFamily="34" charset="0"/>
              </a:rPr>
              <a:t>Hubungan-hubungan antar pribadi dan penyelia </a:t>
            </a:r>
            <a:r>
              <a:rPr lang="en-US" altLang="en-US" sz="1800" i="1" dirty="0">
                <a:latin typeface="Franklin Gothic Demi" panose="020B0703020102020204" pitchFamily="34" charset="0"/>
              </a:rPr>
              <a:t>(interpersonal relation/supervision)</a:t>
            </a:r>
            <a:r>
              <a:rPr lang="en-US" altLang="en-US" sz="1800" dirty="0">
                <a:latin typeface="Franklin Gothic Demi" panose="020B0703020102020204" pitchFamily="34" charset="0"/>
              </a:rPr>
              <a:t>. </a:t>
            </a:r>
          </a:p>
          <a:p>
            <a:pPr marL="533400" indent="-533400" algn="just" eaLnBrk="1" hangingPunct="1">
              <a:lnSpc>
                <a:spcPct val="80000"/>
              </a:lnSpc>
              <a:buAutoNum type="arabicPeriod"/>
            </a:pPr>
            <a:r>
              <a:rPr lang="en-US" altLang="en-US" sz="1800" dirty="0">
                <a:latin typeface="Franklin Gothic Demi" panose="020B0703020102020204" pitchFamily="34" charset="0"/>
              </a:rPr>
              <a:t>Kondisi kerja </a:t>
            </a:r>
            <a:r>
              <a:rPr lang="en-US" altLang="en-US" sz="1800" i="1" dirty="0">
                <a:latin typeface="Franklin Gothic Demi" panose="020B0703020102020204" pitchFamily="34" charset="0"/>
              </a:rPr>
              <a:t>(working condition)</a:t>
            </a:r>
            <a:r>
              <a:rPr lang="en-US" altLang="en-US" sz="1800" dirty="0">
                <a:latin typeface="Franklin Gothic Demi" panose="020B0703020102020204" pitchFamily="34" charset="0"/>
              </a:rPr>
              <a:t>.</a:t>
            </a:r>
          </a:p>
          <a:p>
            <a:pPr marL="533400" indent="-533400" algn="just" eaLnBrk="1" hangingPunct="1">
              <a:lnSpc>
                <a:spcPct val="80000"/>
              </a:lnSpc>
              <a:buAutoNum type="arabicPeriod"/>
            </a:pPr>
            <a:r>
              <a:rPr lang="en-US" altLang="en-US" sz="1800" dirty="0">
                <a:latin typeface="Franklin Gothic Demi" panose="020B0703020102020204" pitchFamily="34" charset="0"/>
              </a:rPr>
              <a:t>Keamanan kerja </a:t>
            </a:r>
            <a:r>
              <a:rPr lang="en-US" altLang="en-US" sz="1800" i="1" dirty="0">
                <a:latin typeface="Franklin Gothic Demi" panose="020B0703020102020204" pitchFamily="34" charset="0"/>
              </a:rPr>
              <a:t>(job security)</a:t>
            </a:r>
            <a:r>
              <a:rPr lang="en-US" altLang="en-US" sz="1800" dirty="0">
                <a:latin typeface="Franklin Gothic Demi" panose="020B0703020102020204" pitchFamily="34" charset="0"/>
              </a:rPr>
              <a:t>.</a:t>
            </a:r>
          </a:p>
          <a:p>
            <a:pPr marL="533400" indent="-533400" algn="just" eaLnBrk="1" hangingPunct="1">
              <a:lnSpc>
                <a:spcPct val="80000"/>
              </a:lnSpc>
              <a:buAutoNum type="arabicPeriod"/>
            </a:pPr>
            <a:r>
              <a:rPr lang="en-US" altLang="en-US" sz="1800" dirty="0">
                <a:latin typeface="Franklin Gothic Demi" panose="020B0703020102020204" pitchFamily="34" charset="0"/>
              </a:rPr>
              <a:t>Posisi dalam organisasi </a:t>
            </a:r>
            <a:r>
              <a:rPr lang="en-US" altLang="en-US" sz="1800" i="1" dirty="0">
                <a:latin typeface="Franklin Gothic Demi" panose="020B0703020102020204" pitchFamily="34" charset="0"/>
              </a:rPr>
              <a:t>(status)</a:t>
            </a:r>
            <a:r>
              <a:rPr lang="en-US" altLang="en-US" sz="1800" dirty="0">
                <a:latin typeface="Franklin Gothic Demi" panose="020B0703020102020204" pitchFamily="34" charset="0"/>
              </a:rPr>
              <a:t>.</a:t>
            </a:r>
          </a:p>
          <a:p>
            <a:pPr marL="533400" indent="-533400" algn="just" eaLnBrk="1" hangingPunct="1">
              <a:lnSpc>
                <a:spcPct val="80000"/>
              </a:lnSpc>
              <a:buNone/>
            </a:pPr>
            <a:endParaRPr lang="en-US" altLang="en-US" sz="1800" dirty="0">
              <a:latin typeface="Franklin Gothic Demi" panose="020B0703020102020204" pitchFamily="34" charset="0"/>
            </a:endParaRPr>
          </a:p>
          <a:p>
            <a:pPr marL="533400" indent="-533400" algn="just" eaLnBrk="1" hangingPunct="1">
              <a:lnSpc>
                <a:spcPct val="80000"/>
              </a:lnSpc>
              <a:buBlip>
                <a:blip r:embed="rId3"/>
              </a:buBlip>
            </a:pPr>
            <a:r>
              <a:rPr lang="en-US" altLang="en-US" sz="1800" b="1" dirty="0"/>
              <a:t>Penemuan penting dari Herzberg adalah bahwa faktor higienis (faktor ekstrinsik) akan mempengaruhi ketidakpuasan kerja. Faktor higienis membantu karyawan untuk menghilangkan ketidak senangan.</a:t>
            </a:r>
          </a:p>
        </p:txBody>
      </p:sp>
    </p:spTree>
  </p:cSld>
  <p:clrMapOvr>
    <a:masterClrMapping/>
  </p:clrMapOvr>
  <p:transition spd="slow">
    <p:cover dir="d"/>
    <p:sndAc>
      <p:stSnd>
        <p:snd r:embed="rId2" name="arrow.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1981200" y="274638"/>
            <a:ext cx="8229600" cy="922337"/>
          </a:xfrm>
        </p:spPr>
        <p:txBody>
          <a:bodyPr vert="horz" wrap="square" lIns="91440" tIns="45720" rIns="91440" bIns="45720" anchor="ctr" anchorCtr="0">
            <a:normAutofit fontScale="90000"/>
          </a:bodyPr>
          <a:lstStyle/>
          <a:p>
            <a:pPr eaLnBrk="1" hangingPunct="1"/>
            <a:r>
              <a:rPr lang="en-US" altLang="en-US" sz="3200" dirty="0">
                <a:latin typeface="Arial Rounded MT Bold" panose="020F0704030504030204" pitchFamily="34" charset="0"/>
              </a:rPr>
              <a:t>Teori dua faktor </a:t>
            </a:r>
            <a:r>
              <a:rPr lang="en-US" altLang="en-US" sz="3200" i="1" dirty="0">
                <a:latin typeface="Arial Rounded MT Bold" panose="020F0704030504030204" pitchFamily="34" charset="0"/>
              </a:rPr>
              <a:t>(two factor theory)</a:t>
            </a:r>
            <a:r>
              <a:rPr lang="en-US" altLang="en-US" sz="3200" dirty="0">
                <a:latin typeface="Arial Rounded MT Bold" panose="020F0704030504030204" pitchFamily="34" charset="0"/>
              </a:rPr>
              <a:t> </a:t>
            </a:r>
            <a:br>
              <a:rPr lang="en-US" altLang="en-US" sz="3200" dirty="0">
                <a:latin typeface="Arial Rounded MT Bold" panose="020F0704030504030204" pitchFamily="34" charset="0"/>
              </a:rPr>
            </a:br>
            <a:r>
              <a:rPr lang="en-US" altLang="en-US" sz="3200" dirty="0">
                <a:latin typeface="Arial Rounded MT Bold" panose="020F0704030504030204" pitchFamily="34" charset="0"/>
              </a:rPr>
              <a:t>dari Herzberg</a:t>
            </a:r>
          </a:p>
        </p:txBody>
      </p:sp>
      <p:sp>
        <p:nvSpPr>
          <p:cNvPr id="25603" name="Rectangle 3"/>
          <p:cNvSpPr>
            <a:spLocks noGrp="1"/>
          </p:cNvSpPr>
          <p:nvPr>
            <p:ph idx="1"/>
          </p:nvPr>
        </p:nvSpPr>
        <p:spPr>
          <a:xfrm>
            <a:off x="1981200" y="1381125"/>
            <a:ext cx="8229600" cy="5072063"/>
          </a:xfrm>
        </p:spPr>
        <p:txBody>
          <a:bodyPr vert="horz" wrap="square" lIns="91440" tIns="45720" rIns="91440" bIns="45720" anchor="t" anchorCtr="0">
            <a:normAutofit lnSpcReduction="10000"/>
          </a:bodyPr>
          <a:lstStyle/>
          <a:p>
            <a:pPr algn="just" eaLnBrk="1" hangingPunct="1">
              <a:lnSpc>
                <a:spcPct val="80000"/>
              </a:lnSpc>
              <a:buBlip>
                <a:blip r:embed="rId3"/>
              </a:buBlip>
            </a:pPr>
            <a:r>
              <a:rPr lang="en-US" altLang="en-US" sz="1800" dirty="0">
                <a:latin typeface="Arial Unicode MS" panose="020B0604020202020204" pitchFamily="34" charset="-128"/>
              </a:rPr>
              <a:t>Faktor motivator (faktor intrinsik) akan membuat individu senang dengan pekerjaannya. </a:t>
            </a:r>
          </a:p>
          <a:p>
            <a:pPr algn="just" eaLnBrk="1" hangingPunct="1">
              <a:lnSpc>
                <a:spcPct val="80000"/>
              </a:lnSpc>
              <a:buBlip>
                <a:blip r:embed="rId3"/>
              </a:buBlip>
            </a:pPr>
            <a:r>
              <a:rPr lang="en-US" altLang="en-US" sz="1800" b="1" u="sng" dirty="0">
                <a:latin typeface="Arial Unicode MS" panose="020B0604020202020204" pitchFamily="34" charset="-128"/>
              </a:rPr>
              <a:t>Faktor motivator menurut Herzberg meliputi</a:t>
            </a:r>
            <a:r>
              <a:rPr lang="en-US" altLang="en-US" sz="1800" dirty="0">
                <a:latin typeface="Arial Unicode MS" panose="020B0604020202020204" pitchFamily="34" charset="-128"/>
              </a:rPr>
              <a:t> : </a:t>
            </a:r>
          </a:p>
          <a:p>
            <a:pPr algn="just" eaLnBrk="1" hangingPunct="1">
              <a:lnSpc>
                <a:spcPct val="80000"/>
              </a:lnSpc>
              <a:buFont typeface="Monotype Sorts" charset="2"/>
              <a:buAutoNum type="arabicPeriod"/>
            </a:pPr>
            <a:r>
              <a:rPr lang="en-US" altLang="en-US" sz="1800" dirty="0">
                <a:latin typeface="Arial Unicode MS" panose="020B0604020202020204" pitchFamily="34" charset="-128"/>
              </a:rPr>
              <a:t>Prestasi </a:t>
            </a:r>
            <a:r>
              <a:rPr lang="en-US" altLang="en-US" sz="1800" i="1" dirty="0">
                <a:latin typeface="Arial Unicode MS" panose="020B0604020202020204" pitchFamily="34" charset="-128"/>
              </a:rPr>
              <a:t>(achievement)</a:t>
            </a:r>
            <a:r>
              <a:rPr lang="en-US" altLang="en-US" sz="1800" dirty="0">
                <a:latin typeface="Arial Unicode MS" panose="020B0604020202020204" pitchFamily="34" charset="-128"/>
              </a:rPr>
              <a:t>,</a:t>
            </a:r>
          </a:p>
          <a:p>
            <a:pPr algn="just" eaLnBrk="1" hangingPunct="1">
              <a:lnSpc>
                <a:spcPct val="80000"/>
              </a:lnSpc>
              <a:buFont typeface="Monotype Sorts" charset="2"/>
              <a:buAutoNum type="arabicPeriod"/>
            </a:pPr>
            <a:r>
              <a:rPr lang="en-US" altLang="en-US" sz="1800" dirty="0">
                <a:latin typeface="Arial Unicode MS" panose="020B0604020202020204" pitchFamily="34" charset="-128"/>
              </a:rPr>
              <a:t>Pengakuan/penghargaan </a:t>
            </a:r>
            <a:r>
              <a:rPr lang="en-US" altLang="en-US" sz="1800" i="1" dirty="0">
                <a:latin typeface="Arial Unicode MS" panose="020B0604020202020204" pitchFamily="34" charset="-128"/>
              </a:rPr>
              <a:t>(recognation)</a:t>
            </a:r>
            <a:r>
              <a:rPr lang="en-US" altLang="en-US" sz="1800" dirty="0">
                <a:latin typeface="Arial Unicode MS" panose="020B0604020202020204" pitchFamily="34" charset="-128"/>
              </a:rPr>
              <a:t>,  </a:t>
            </a:r>
          </a:p>
          <a:p>
            <a:pPr algn="just" eaLnBrk="1" hangingPunct="1">
              <a:lnSpc>
                <a:spcPct val="80000"/>
              </a:lnSpc>
              <a:buFont typeface="Monotype Sorts" charset="2"/>
              <a:buAutoNum type="arabicPeriod"/>
            </a:pPr>
            <a:r>
              <a:rPr lang="en-US" altLang="en-US" sz="1800" dirty="0">
                <a:latin typeface="Arial Unicode MS" panose="020B0604020202020204" pitchFamily="34" charset="-128"/>
              </a:rPr>
              <a:t>Pekerjaan itu sendiri </a:t>
            </a:r>
            <a:r>
              <a:rPr lang="en-US" altLang="en-US" sz="1800" i="1" dirty="0">
                <a:latin typeface="Arial Unicode MS" panose="020B0604020202020204" pitchFamily="34" charset="-128"/>
              </a:rPr>
              <a:t>(the work it self)</a:t>
            </a:r>
            <a:r>
              <a:rPr lang="en-US" altLang="en-US" sz="1800" dirty="0">
                <a:latin typeface="Arial Unicode MS" panose="020B0604020202020204" pitchFamily="34" charset="-128"/>
              </a:rPr>
              <a:t>, </a:t>
            </a:r>
          </a:p>
          <a:p>
            <a:pPr algn="just" eaLnBrk="1" hangingPunct="1">
              <a:lnSpc>
                <a:spcPct val="80000"/>
              </a:lnSpc>
              <a:buFont typeface="Monotype Sorts" charset="2"/>
              <a:buAutoNum type="arabicPeriod"/>
            </a:pPr>
            <a:r>
              <a:rPr lang="en-US" altLang="en-US" sz="1800" dirty="0">
                <a:latin typeface="Arial Unicode MS" panose="020B0604020202020204" pitchFamily="34" charset="-128"/>
              </a:rPr>
              <a:t>Tanggungjawab </a:t>
            </a:r>
            <a:r>
              <a:rPr lang="en-US" altLang="en-US" sz="1800" i="1" dirty="0">
                <a:latin typeface="Arial Unicode MS" panose="020B0604020202020204" pitchFamily="34" charset="-128"/>
              </a:rPr>
              <a:t>(responsibility)</a:t>
            </a:r>
            <a:r>
              <a:rPr lang="en-US" altLang="en-US" sz="1800" dirty="0">
                <a:latin typeface="Arial Unicode MS" panose="020B0604020202020204" pitchFamily="34" charset="-128"/>
              </a:rPr>
              <a:t>, </a:t>
            </a:r>
          </a:p>
          <a:p>
            <a:pPr algn="just" eaLnBrk="1" hangingPunct="1">
              <a:lnSpc>
                <a:spcPct val="80000"/>
              </a:lnSpc>
              <a:buFont typeface="Monotype Sorts" charset="2"/>
              <a:buAutoNum type="arabicPeriod"/>
            </a:pPr>
            <a:r>
              <a:rPr lang="en-US" altLang="en-US" sz="1800" dirty="0">
                <a:latin typeface="Arial Unicode MS" panose="020B0604020202020204" pitchFamily="34" charset="-128"/>
              </a:rPr>
              <a:t>Promosi/kenaikan pangkat/kesempatan mengembangkan diri </a:t>
            </a:r>
            <a:r>
              <a:rPr lang="en-US" altLang="en-US" sz="1800" i="1" dirty="0">
                <a:latin typeface="Arial Unicode MS" panose="020B0604020202020204" pitchFamily="34" charset="-128"/>
              </a:rPr>
              <a:t>(advancement).</a:t>
            </a:r>
            <a:r>
              <a:rPr lang="en-US" altLang="en-US" sz="1800" dirty="0">
                <a:latin typeface="Arial Unicode MS" panose="020B0604020202020204" pitchFamily="34" charset="-128"/>
              </a:rPr>
              <a:t> </a:t>
            </a:r>
          </a:p>
          <a:p>
            <a:pPr algn="just" eaLnBrk="1" hangingPunct="1">
              <a:lnSpc>
                <a:spcPct val="80000"/>
              </a:lnSpc>
              <a:buFont typeface="Monotype Sorts" charset="2"/>
              <a:buBlip>
                <a:blip r:embed="rId3"/>
              </a:buBlip>
            </a:pPr>
            <a:r>
              <a:rPr lang="en-US" altLang="en-US" sz="1800" dirty="0">
                <a:latin typeface="Arial Unicode MS" panose="020B0604020202020204" pitchFamily="34" charset="-128"/>
              </a:rPr>
              <a:t>Manajer seharusnya memahami faktor-faktor apa saja yang menyebabkan karyawannya senang dan tidak senang. Ada anggapan dalam teori motivasi tradisional yang menyebutkan bahwa : gaji/upah, bentuk insentif lainnya, dan pengembangan hubungan antar pribadi serta kondisi kerja, akan menaikkan produktivtas, menurunkan absensi karyawan dan perputaran karyawan </a:t>
            </a:r>
            <a:r>
              <a:rPr lang="en-US" altLang="en-US" sz="1800" i="1" dirty="0">
                <a:latin typeface="Arial Unicode MS" panose="020B0604020202020204" pitchFamily="34" charset="-128"/>
              </a:rPr>
              <a:t>(LTO)</a:t>
            </a:r>
            <a:r>
              <a:rPr lang="en-US" altLang="en-US" sz="1800" dirty="0">
                <a:latin typeface="Arial Unicode MS" panose="020B0604020202020204" pitchFamily="34" charset="-128"/>
              </a:rPr>
              <a:t>. </a:t>
            </a:r>
          </a:p>
          <a:p>
            <a:pPr algn="just" eaLnBrk="1" hangingPunct="1">
              <a:lnSpc>
                <a:spcPct val="80000"/>
              </a:lnSpc>
              <a:buFont typeface="Monotype Sorts" charset="2"/>
              <a:buBlip>
                <a:blip r:embed="rId3"/>
              </a:buBlip>
            </a:pPr>
            <a:r>
              <a:rPr lang="en-US" altLang="en-US" sz="1800" dirty="0">
                <a:latin typeface="Arial Unicode MS" panose="020B0604020202020204" pitchFamily="34" charset="-128"/>
              </a:rPr>
              <a:t>Jadi faktor higienis ini dapat menghilangkan  ketidakpuasan kerja, dan menghindarkan masalah, akan tetapi tidak akan mampu menimbulkan sikap positif, dan hanya akan menghilangkan sikap negatif. Oleh karena itu faktor motivasilah yang dapat mengarahkan para karyawan untuk melaksanakan keinginan para manajer.</a:t>
            </a:r>
          </a:p>
        </p:txBody>
      </p:sp>
    </p:spTree>
  </p:cSld>
  <p:clrMapOvr>
    <a:masterClrMapping/>
  </p:clrMapOvr>
  <p:transition spd="slow">
    <p:cover dir="d"/>
    <p:sndAc>
      <p:stSnd>
        <p:snd r:embed="rId2" name="arrow.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1981200" y="333375"/>
            <a:ext cx="8229600" cy="647700"/>
          </a:xfrm>
        </p:spPr>
        <p:txBody>
          <a:bodyPr vert="horz" wrap="square" lIns="91440" tIns="45720" rIns="91440" bIns="45720" anchor="ctr" anchorCtr="0"/>
          <a:lstStyle/>
          <a:p>
            <a:pPr eaLnBrk="1" hangingPunct="1"/>
            <a:r>
              <a:rPr lang="en-US" altLang="en-US" sz="3200" dirty="0"/>
              <a:t>Pengukuran Kepuasan Kerja</a:t>
            </a:r>
          </a:p>
        </p:txBody>
      </p:sp>
      <p:sp>
        <p:nvSpPr>
          <p:cNvPr id="26627" name="Rectangle 3"/>
          <p:cNvSpPr>
            <a:spLocks noGrp="1"/>
          </p:cNvSpPr>
          <p:nvPr>
            <p:ph idx="1"/>
          </p:nvPr>
        </p:nvSpPr>
        <p:spPr>
          <a:xfrm>
            <a:off x="1981200" y="1268413"/>
            <a:ext cx="8229600" cy="4857750"/>
          </a:xfrm>
        </p:spPr>
        <p:txBody>
          <a:bodyPr vert="horz" wrap="square" lIns="91440" tIns="45720" rIns="91440" bIns="45720" anchor="t" anchorCtr="0">
            <a:normAutofit lnSpcReduction="10000"/>
          </a:bodyPr>
          <a:lstStyle/>
          <a:p>
            <a:pPr marL="381000" indent="-381000" algn="just" eaLnBrk="1" hangingPunct="1">
              <a:lnSpc>
                <a:spcPct val="80000"/>
              </a:lnSpc>
            </a:pPr>
            <a:r>
              <a:rPr lang="en-US" altLang="en-US" sz="1600" b="1" u="sng" dirty="0"/>
              <a:t>Menurut Robin</a:t>
            </a:r>
            <a:r>
              <a:rPr lang="en-US" altLang="en-US" sz="1600" dirty="0"/>
              <a:t>, pengukuran kepuasan kerja dapat dilakukan dengan dua cara : </a:t>
            </a:r>
          </a:p>
          <a:p>
            <a:pPr marL="381000" indent="-381000" algn="just" eaLnBrk="1" hangingPunct="1">
              <a:lnSpc>
                <a:spcPct val="80000"/>
              </a:lnSpc>
              <a:buAutoNum type="arabicPeriod"/>
            </a:pPr>
            <a:r>
              <a:rPr lang="en-US" altLang="en-US" sz="1600" dirty="0"/>
              <a:t>Pendekatan nilai angka global  tunggal </a:t>
            </a:r>
            <a:r>
              <a:rPr lang="en-US" altLang="en-US" sz="1600" i="1" dirty="0"/>
              <a:t>(single global rating). </a:t>
            </a:r>
            <a:r>
              <a:rPr lang="en-US" altLang="en-US" sz="1600" dirty="0"/>
              <a:t>Metode ini tidak lebih dari meminta  individu-individu untuk menjawab satu  pertanyaan. Misalnya : “Bila semua hal dipertimbangkan, betapa dipuaskankah anda oleh pekerjaan anda ? Alternatif jawabannya sbb : Sangat puas, puas, kurang puas, tidak puas, dan sangat tidak puas. </a:t>
            </a:r>
          </a:p>
          <a:p>
            <a:pPr marL="381000" indent="-381000" algn="just" eaLnBrk="1" hangingPunct="1">
              <a:lnSpc>
                <a:spcPct val="80000"/>
              </a:lnSpc>
              <a:buAutoNum type="arabicPeriod"/>
            </a:pPr>
            <a:r>
              <a:rPr lang="en-US" altLang="en-US" sz="1600" dirty="0"/>
              <a:t>Pengukuran kepuasan</a:t>
            </a:r>
            <a:r>
              <a:rPr lang="en-US" altLang="en-US" sz="1600" i="1" dirty="0"/>
              <a:t> </a:t>
            </a:r>
            <a:r>
              <a:rPr lang="en-US" altLang="en-US" sz="1600" dirty="0"/>
              <a:t>kerja yang lebih representatif adalah menggunakan metode skor penjumlahan </a:t>
            </a:r>
            <a:r>
              <a:rPr lang="en-US" altLang="en-US" sz="1600" i="1" dirty="0"/>
              <a:t>(summating score)</a:t>
            </a:r>
            <a:r>
              <a:rPr lang="en-US" altLang="en-US" sz="1600" dirty="0"/>
              <a:t>. Metode ini tersusun atas  sejumlah aspek dari pekerjaan karyawan. Metode ini mengenali unsur-unsur utama dalam suatu pekerjaan yaitu : </a:t>
            </a:r>
          </a:p>
          <a:p>
            <a:pPr marL="381000" indent="-381000" algn="just" eaLnBrk="1" hangingPunct="1">
              <a:lnSpc>
                <a:spcPct val="80000"/>
              </a:lnSpc>
              <a:buBlip>
                <a:blip r:embed="rId3"/>
              </a:buBlip>
            </a:pPr>
            <a:r>
              <a:rPr lang="en-US" altLang="en-US" sz="1600" dirty="0"/>
              <a:t>Tipe Kerja, </a:t>
            </a:r>
          </a:p>
          <a:p>
            <a:pPr marL="381000" indent="-381000" algn="just" eaLnBrk="1" hangingPunct="1">
              <a:lnSpc>
                <a:spcPct val="80000"/>
              </a:lnSpc>
              <a:buBlip>
                <a:blip r:embed="rId3"/>
              </a:buBlip>
            </a:pPr>
            <a:r>
              <a:rPr lang="en-US" altLang="en-US" sz="1600" dirty="0"/>
              <a:t>Hubungan dengan Rekan Sekerja, </a:t>
            </a:r>
          </a:p>
          <a:p>
            <a:pPr marL="381000" indent="-381000" algn="just" eaLnBrk="1" hangingPunct="1">
              <a:lnSpc>
                <a:spcPct val="80000"/>
              </a:lnSpc>
              <a:buBlip>
                <a:blip r:embed="rId3"/>
              </a:buBlip>
            </a:pPr>
            <a:r>
              <a:rPr lang="en-US" altLang="en-US" sz="1600" dirty="0"/>
              <a:t>Tunjangan, </a:t>
            </a:r>
          </a:p>
          <a:p>
            <a:pPr marL="381000" indent="-381000" algn="just" eaLnBrk="1" hangingPunct="1">
              <a:lnSpc>
                <a:spcPct val="80000"/>
              </a:lnSpc>
              <a:buBlip>
                <a:blip r:embed="rId3"/>
              </a:buBlip>
            </a:pPr>
            <a:r>
              <a:rPr lang="en-US" altLang="en-US" sz="1600" dirty="0"/>
              <a:t>Diperlakukan Dengan Hormat Dan Adil, </a:t>
            </a:r>
          </a:p>
          <a:p>
            <a:pPr marL="381000" indent="-381000" algn="just" eaLnBrk="1" hangingPunct="1">
              <a:lnSpc>
                <a:spcPct val="80000"/>
              </a:lnSpc>
              <a:buBlip>
                <a:blip r:embed="rId3"/>
              </a:buBlip>
            </a:pPr>
            <a:r>
              <a:rPr lang="en-US" altLang="en-US" sz="1600" dirty="0"/>
              <a:t>Kesempatan untuk Promosi,</a:t>
            </a:r>
          </a:p>
          <a:p>
            <a:pPr marL="381000" indent="-381000" algn="just" eaLnBrk="1" hangingPunct="1">
              <a:lnSpc>
                <a:spcPct val="80000"/>
              </a:lnSpc>
              <a:buBlip>
                <a:blip r:embed="rId3"/>
              </a:buBlip>
            </a:pPr>
            <a:r>
              <a:rPr lang="en-US" altLang="en-US" sz="1600" dirty="0"/>
              <a:t>Keamanan Kerja, </a:t>
            </a:r>
          </a:p>
          <a:p>
            <a:pPr marL="381000" indent="-381000" algn="just" eaLnBrk="1" hangingPunct="1">
              <a:lnSpc>
                <a:spcPct val="80000"/>
              </a:lnSpc>
              <a:buBlip>
                <a:blip r:embed="rId3"/>
              </a:buBlip>
            </a:pPr>
            <a:r>
              <a:rPr lang="en-US" altLang="en-US" sz="1600" dirty="0"/>
              <a:t>Peluang Menyumbangkan Gagasan, </a:t>
            </a:r>
          </a:p>
          <a:p>
            <a:pPr marL="381000" indent="-381000" algn="just" eaLnBrk="1" hangingPunct="1">
              <a:lnSpc>
                <a:spcPct val="80000"/>
              </a:lnSpc>
              <a:buBlip>
                <a:blip r:embed="rId3"/>
              </a:buBlip>
            </a:pPr>
            <a:r>
              <a:rPr lang="en-US" altLang="en-US" sz="1600" dirty="0"/>
              <a:t>Gaji/Upah,</a:t>
            </a:r>
          </a:p>
          <a:p>
            <a:pPr marL="381000" indent="-381000" algn="just" eaLnBrk="1" hangingPunct="1">
              <a:lnSpc>
                <a:spcPct val="80000"/>
              </a:lnSpc>
              <a:buBlip>
                <a:blip r:embed="rId3"/>
              </a:buBlip>
            </a:pPr>
            <a:r>
              <a:rPr lang="en-US" altLang="en-US" sz="1600" dirty="0"/>
              <a:t>Pengakuan Akan Kinerja (Prestasi Kerja), Serta </a:t>
            </a:r>
          </a:p>
          <a:p>
            <a:pPr marL="381000" indent="-381000" algn="just" eaLnBrk="1" hangingPunct="1">
              <a:lnSpc>
                <a:spcPct val="80000"/>
              </a:lnSpc>
              <a:buBlip>
                <a:blip r:embed="rId3"/>
              </a:buBlip>
            </a:pPr>
            <a:r>
              <a:rPr lang="en-US" altLang="en-US" sz="1600" dirty="0"/>
              <a:t>Kesempatan Untuk Maju.</a:t>
            </a:r>
          </a:p>
        </p:txBody>
      </p:sp>
    </p:spTree>
  </p:cSld>
  <p:clrMapOvr>
    <a:masterClrMapping/>
  </p:clrMapOvr>
  <p:transition spd="slow">
    <p:cover dir="d"/>
    <p:sndAc>
      <p:stSnd>
        <p:snd r:embed="rId2" name="arrow.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Grp="1"/>
          </p:cNvSpPr>
          <p:nvPr>
            <p:ph type="title"/>
          </p:nvPr>
        </p:nvSpPr>
        <p:spPr>
          <a:xfrm>
            <a:off x="1981200" y="274638"/>
            <a:ext cx="8229600" cy="850900"/>
          </a:xfrm>
        </p:spPr>
        <p:txBody>
          <a:bodyPr vert="horz" wrap="square" lIns="91440" tIns="45720" rIns="91440" bIns="45720" anchor="ctr" anchorCtr="0">
            <a:normAutofit fontScale="90000"/>
          </a:bodyPr>
          <a:lstStyle/>
          <a:p>
            <a:pPr eaLnBrk="1" hangingPunct="1"/>
            <a:r>
              <a:rPr lang="en-US" altLang="en-US" sz="2800" b="1" dirty="0"/>
              <a:t/>
            </a:r>
            <a:br>
              <a:rPr lang="en-US" altLang="en-US" sz="2800" b="1" dirty="0"/>
            </a:br>
            <a:r>
              <a:rPr lang="en-US" altLang="en-US" sz="2800" b="1" dirty="0"/>
              <a:t>Apa  yang menentukan kepuasan kerja  ?</a:t>
            </a:r>
            <a:r>
              <a:rPr lang="en-US" altLang="en-US" sz="2800" dirty="0"/>
              <a:t/>
            </a:r>
            <a:br>
              <a:rPr lang="en-US" altLang="en-US" sz="2800" dirty="0"/>
            </a:br>
            <a:endParaRPr lang="en-US" altLang="en-US" sz="2800" dirty="0"/>
          </a:p>
        </p:txBody>
      </p:sp>
      <p:sp>
        <p:nvSpPr>
          <p:cNvPr id="27650" name="Rectangle 6"/>
          <p:cNvSpPr>
            <a:spLocks noGrp="1"/>
          </p:cNvSpPr>
          <p:nvPr>
            <p:ph sz="half" idx="2"/>
          </p:nvPr>
        </p:nvSpPr>
        <p:spPr>
          <a:xfrm>
            <a:off x="5808663" y="1341438"/>
            <a:ext cx="4608512" cy="4784725"/>
          </a:xfrm>
        </p:spPr>
        <p:txBody>
          <a:bodyPr vert="horz" wrap="square" lIns="91440" tIns="45720" rIns="91440" bIns="45720" anchor="t" anchorCtr="0"/>
          <a:lstStyle/>
          <a:p>
            <a:pPr marL="533400" indent="-533400" algn="just" eaLnBrk="1" hangingPunct="1">
              <a:lnSpc>
                <a:spcPct val="90000"/>
              </a:lnSpc>
              <a:buClrTx/>
              <a:buSzTx/>
              <a:buFontTx/>
              <a:buAutoNum type="arabicPeriod"/>
            </a:pPr>
            <a:r>
              <a:rPr lang="en-US" altLang="en-US" dirty="0">
                <a:latin typeface="Arial Rounded MT Bold" panose="020F0704030504030204" pitchFamily="34" charset="0"/>
                <a:ea typeface="+mn-ea"/>
                <a:cs typeface="+mn-cs"/>
              </a:rPr>
              <a:t>Kerja yang secara mental menantang.</a:t>
            </a:r>
          </a:p>
          <a:p>
            <a:pPr marL="533400" indent="-533400" algn="just" eaLnBrk="1" hangingPunct="1">
              <a:lnSpc>
                <a:spcPct val="90000"/>
              </a:lnSpc>
              <a:buClrTx/>
              <a:buSzTx/>
              <a:buFontTx/>
              <a:buAutoNum type="arabicPeriod"/>
            </a:pPr>
            <a:r>
              <a:rPr lang="en-US" altLang="en-US" dirty="0">
                <a:latin typeface="Arial Rounded MT Bold" panose="020F0704030504030204" pitchFamily="34" charset="0"/>
                <a:ea typeface="+mn-ea"/>
                <a:cs typeface="+mn-cs"/>
              </a:rPr>
              <a:t>Ganjaran yang pantas.</a:t>
            </a:r>
          </a:p>
          <a:p>
            <a:pPr marL="533400" indent="-533400" algn="just" eaLnBrk="1" hangingPunct="1">
              <a:lnSpc>
                <a:spcPct val="90000"/>
              </a:lnSpc>
              <a:buClrTx/>
              <a:buSzTx/>
              <a:buFontTx/>
              <a:buAutoNum type="arabicPeriod"/>
            </a:pPr>
            <a:r>
              <a:rPr lang="en-US" altLang="en-US" dirty="0">
                <a:latin typeface="Arial Rounded MT Bold" panose="020F0704030504030204" pitchFamily="34" charset="0"/>
                <a:ea typeface="+mn-ea"/>
                <a:cs typeface="+mn-cs"/>
              </a:rPr>
              <a:t>Kondisi kerja yang mendukung.</a:t>
            </a:r>
          </a:p>
          <a:p>
            <a:pPr marL="533400" indent="-533400" algn="just" eaLnBrk="1" hangingPunct="1">
              <a:lnSpc>
                <a:spcPct val="90000"/>
              </a:lnSpc>
              <a:buClrTx/>
              <a:buSzTx/>
              <a:buFontTx/>
              <a:buAutoNum type="arabicPeriod"/>
            </a:pPr>
            <a:r>
              <a:rPr lang="en-US" altLang="en-US" dirty="0">
                <a:latin typeface="Arial Rounded MT Bold" panose="020F0704030504030204" pitchFamily="34" charset="0"/>
                <a:ea typeface="+mn-ea"/>
                <a:cs typeface="+mn-cs"/>
              </a:rPr>
              <a:t>Rekan sekerja yang mendukung.</a:t>
            </a:r>
          </a:p>
          <a:p>
            <a:pPr marL="533400" indent="-533400" algn="just" eaLnBrk="1" hangingPunct="1">
              <a:lnSpc>
                <a:spcPct val="90000"/>
              </a:lnSpc>
              <a:buClrTx/>
              <a:buSzTx/>
              <a:buFontTx/>
              <a:buAutoNum type="arabicPeriod"/>
            </a:pPr>
            <a:r>
              <a:rPr lang="en-US" altLang="en-US" dirty="0">
                <a:latin typeface="Arial Rounded MT Bold" panose="020F0704030504030204" pitchFamily="34" charset="0"/>
                <a:ea typeface="+mn-ea"/>
                <a:cs typeface="+mn-cs"/>
              </a:rPr>
              <a:t>Kesesuaian kepribadian dengan pekerjaan.</a:t>
            </a:r>
          </a:p>
          <a:p>
            <a:pPr marL="533400" indent="-533400" eaLnBrk="1" hangingPunct="1">
              <a:lnSpc>
                <a:spcPct val="90000"/>
              </a:lnSpc>
              <a:buClrTx/>
              <a:buSzTx/>
              <a:buFontTx/>
              <a:buAutoNum type="arabicPeriod"/>
            </a:pPr>
            <a:endParaRPr lang="en-US" altLang="en-US" dirty="0">
              <a:latin typeface="+mn-lt"/>
              <a:ea typeface="+mn-ea"/>
              <a:cs typeface="+mn-cs"/>
            </a:endParaRPr>
          </a:p>
        </p:txBody>
      </p:sp>
      <p:pic>
        <p:nvPicPr>
          <p:cNvPr id="27651" name="Picture 7" descr="pe02002_"/>
          <p:cNvPicPr>
            <a:picLocks noGrp="1" noChangeAspect="1"/>
          </p:cNvPicPr>
          <p:nvPr>
            <p:ph sz="half" idx="1"/>
          </p:nvPr>
        </p:nvPicPr>
        <p:blipFill>
          <a:blip r:embed="rId3"/>
          <a:stretch>
            <a:fillRect/>
          </a:stretch>
        </p:blipFill>
        <p:spPr>
          <a:xfrm>
            <a:off x="1847850" y="1412875"/>
            <a:ext cx="3887788" cy="4679950"/>
          </a:xfrm>
        </p:spPr>
      </p:pic>
    </p:spTree>
  </p:cSld>
  <p:clrMapOvr>
    <a:masterClrMapping/>
  </p:clrMapOvr>
  <p:transition spd="slow">
    <p:cover dir="d"/>
    <p:sndAc>
      <p:stSnd>
        <p:snd r:embed="rId2" name="arrow.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1981200" y="274638"/>
            <a:ext cx="8229600" cy="922337"/>
          </a:xfrm>
        </p:spPr>
        <p:txBody>
          <a:bodyPr vert="horz" wrap="square" lIns="91440" tIns="45720" rIns="91440" bIns="45720" anchor="ctr" anchorCtr="0">
            <a:normAutofit fontScale="90000"/>
          </a:bodyPr>
          <a:lstStyle/>
          <a:p>
            <a:pPr eaLnBrk="1" hangingPunct="1"/>
            <a:r>
              <a:rPr lang="en-US" altLang="en-US" sz="2800" dirty="0"/>
              <a:t/>
            </a:r>
            <a:br>
              <a:rPr lang="en-US" altLang="en-US" sz="2800" dirty="0"/>
            </a:br>
            <a:r>
              <a:rPr lang="en-US" altLang="en-US" sz="2800" b="1" dirty="0">
                <a:latin typeface="Arial Rounded MT Bold" panose="020F0704030504030204" pitchFamily="34" charset="0"/>
              </a:rPr>
              <a:t>Bagaimana karyawan  mengungkapkan ketidak puasan kerja ?</a:t>
            </a:r>
            <a:br>
              <a:rPr lang="en-US" altLang="en-US" sz="2800" b="1" dirty="0">
                <a:latin typeface="Arial Rounded MT Bold" panose="020F0704030504030204" pitchFamily="34" charset="0"/>
              </a:rPr>
            </a:br>
            <a:endParaRPr lang="en-US" altLang="en-US" sz="2800" b="1" dirty="0">
              <a:latin typeface="Arial Rounded MT Bold" panose="020F0704030504030204" pitchFamily="34" charset="0"/>
            </a:endParaRPr>
          </a:p>
        </p:txBody>
      </p:sp>
      <p:sp>
        <p:nvSpPr>
          <p:cNvPr id="28675" name="Rectangle 3"/>
          <p:cNvSpPr>
            <a:spLocks noGrp="1"/>
          </p:cNvSpPr>
          <p:nvPr>
            <p:ph idx="1"/>
          </p:nvPr>
        </p:nvSpPr>
        <p:spPr>
          <a:xfrm>
            <a:off x="1480820" y="1196975"/>
            <a:ext cx="9093835" cy="5184775"/>
          </a:xfrm>
        </p:spPr>
        <p:txBody>
          <a:bodyPr vert="horz" wrap="square" lIns="91440" tIns="45720" rIns="91440" bIns="45720" anchor="t" anchorCtr="0"/>
          <a:lstStyle/>
          <a:p>
            <a:pPr eaLnBrk="1" hangingPunct="1">
              <a:buNone/>
            </a:pPr>
            <a:endParaRPr lang="id-ID" altLang="en-US" dirty="0"/>
          </a:p>
        </p:txBody>
      </p:sp>
      <p:sp>
        <p:nvSpPr>
          <p:cNvPr id="28676" name="Line 4"/>
          <p:cNvSpPr/>
          <p:nvPr/>
        </p:nvSpPr>
        <p:spPr>
          <a:xfrm>
            <a:off x="5951538" y="2133600"/>
            <a:ext cx="0" cy="3455988"/>
          </a:xfrm>
          <a:prstGeom prst="line">
            <a:avLst/>
          </a:prstGeom>
          <a:ln w="38100" cap="flat" cmpd="sng">
            <a:solidFill>
              <a:schemeClr val="tx1"/>
            </a:solidFill>
            <a:prstDash val="solid"/>
            <a:round/>
            <a:headEnd type="none" w="med" len="med"/>
            <a:tailEnd type="none" w="med" len="med"/>
          </a:ln>
        </p:spPr>
      </p:sp>
      <p:sp>
        <p:nvSpPr>
          <p:cNvPr id="28677" name="Line 5"/>
          <p:cNvSpPr/>
          <p:nvPr/>
        </p:nvSpPr>
        <p:spPr>
          <a:xfrm>
            <a:off x="3719513" y="3716338"/>
            <a:ext cx="4392612" cy="0"/>
          </a:xfrm>
          <a:prstGeom prst="line">
            <a:avLst/>
          </a:prstGeom>
          <a:ln w="38100" cap="flat" cmpd="sng">
            <a:solidFill>
              <a:schemeClr val="tx1"/>
            </a:solidFill>
            <a:prstDash val="solid"/>
            <a:round/>
            <a:headEnd type="none" w="med" len="med"/>
            <a:tailEnd type="none" w="med" len="med"/>
          </a:ln>
        </p:spPr>
      </p:sp>
      <p:sp>
        <p:nvSpPr>
          <p:cNvPr id="28678" name="Text Box 6"/>
          <p:cNvSpPr txBox="1"/>
          <p:nvPr/>
        </p:nvSpPr>
        <p:spPr>
          <a:xfrm>
            <a:off x="5572125" y="1695450"/>
            <a:ext cx="746760" cy="398780"/>
          </a:xfrm>
          <a:prstGeom prst="rect">
            <a:avLst/>
          </a:prstGeom>
          <a:noFill/>
          <a:ln w="9525">
            <a:noFill/>
          </a:ln>
        </p:spPr>
        <p:txBody>
          <a:bodyPr wrap="none" anchor="t" anchorCtr="0">
            <a:spAutoFit/>
          </a:bodyPr>
          <a:lstStyle/>
          <a:p>
            <a:r>
              <a:rPr lang="en-US" altLang="en-US" sz="2000" b="1" dirty="0">
                <a:latin typeface="Arial" panose="020B0604020202020204" pitchFamily="34" charset="0"/>
              </a:rPr>
              <a:t>Aktif</a:t>
            </a:r>
          </a:p>
        </p:txBody>
      </p:sp>
      <p:sp>
        <p:nvSpPr>
          <p:cNvPr id="28679" name="Text Box 7"/>
          <p:cNvSpPr txBox="1"/>
          <p:nvPr/>
        </p:nvSpPr>
        <p:spPr>
          <a:xfrm>
            <a:off x="5572125" y="5583238"/>
            <a:ext cx="789305" cy="398780"/>
          </a:xfrm>
          <a:prstGeom prst="rect">
            <a:avLst/>
          </a:prstGeom>
          <a:noFill/>
          <a:ln w="9525">
            <a:noFill/>
          </a:ln>
        </p:spPr>
        <p:txBody>
          <a:bodyPr wrap="none" anchor="t" anchorCtr="0">
            <a:spAutoFit/>
          </a:bodyPr>
          <a:lstStyle/>
          <a:p>
            <a:r>
              <a:rPr lang="en-US" altLang="en-US" sz="2000" b="1" dirty="0">
                <a:latin typeface="Arial" panose="020B0604020202020204" pitchFamily="34" charset="0"/>
              </a:rPr>
              <a:t>Pasif</a:t>
            </a:r>
          </a:p>
        </p:txBody>
      </p:sp>
      <p:sp>
        <p:nvSpPr>
          <p:cNvPr id="28680" name="Text Box 8"/>
          <p:cNvSpPr txBox="1"/>
          <p:nvPr/>
        </p:nvSpPr>
        <p:spPr>
          <a:xfrm>
            <a:off x="2403475" y="3422650"/>
            <a:ext cx="1367155" cy="398780"/>
          </a:xfrm>
          <a:prstGeom prst="rect">
            <a:avLst/>
          </a:prstGeom>
          <a:noFill/>
          <a:ln w="9525">
            <a:noFill/>
          </a:ln>
        </p:spPr>
        <p:txBody>
          <a:bodyPr wrap="none" anchor="t" anchorCtr="0">
            <a:spAutoFit/>
          </a:bodyPr>
          <a:lstStyle/>
          <a:p>
            <a:r>
              <a:rPr lang="en-US" altLang="en-US" sz="2000" b="1" dirty="0">
                <a:latin typeface="Arial" panose="020B0604020202020204" pitchFamily="34" charset="0"/>
              </a:rPr>
              <a:t>Destruktif</a:t>
            </a:r>
          </a:p>
        </p:txBody>
      </p:sp>
      <p:sp>
        <p:nvSpPr>
          <p:cNvPr id="28681" name="Text Box 9"/>
          <p:cNvSpPr txBox="1"/>
          <p:nvPr/>
        </p:nvSpPr>
        <p:spPr>
          <a:xfrm>
            <a:off x="8091488" y="3495675"/>
            <a:ext cx="1381760" cy="398780"/>
          </a:xfrm>
          <a:prstGeom prst="rect">
            <a:avLst/>
          </a:prstGeom>
          <a:noFill/>
          <a:ln w="9525">
            <a:noFill/>
          </a:ln>
        </p:spPr>
        <p:txBody>
          <a:bodyPr wrap="none" anchor="t" anchorCtr="0">
            <a:spAutoFit/>
          </a:bodyPr>
          <a:lstStyle/>
          <a:p>
            <a:r>
              <a:rPr lang="en-US" altLang="en-US" sz="2000" dirty="0">
                <a:latin typeface="Arial" panose="020B0604020202020204" pitchFamily="34" charset="0"/>
              </a:rPr>
              <a:t>Konstruktif</a:t>
            </a:r>
          </a:p>
        </p:txBody>
      </p:sp>
      <p:sp>
        <p:nvSpPr>
          <p:cNvPr id="28682" name="Text Box 10"/>
          <p:cNvSpPr txBox="1"/>
          <p:nvPr/>
        </p:nvSpPr>
        <p:spPr>
          <a:xfrm>
            <a:off x="4419600" y="2847975"/>
            <a:ext cx="972820" cy="398780"/>
          </a:xfrm>
          <a:prstGeom prst="rect">
            <a:avLst/>
          </a:prstGeom>
          <a:noFill/>
          <a:ln w="9525">
            <a:noFill/>
          </a:ln>
        </p:spPr>
        <p:txBody>
          <a:bodyPr wrap="none" anchor="t" anchorCtr="0">
            <a:spAutoFit/>
          </a:bodyPr>
          <a:lstStyle/>
          <a:p>
            <a:r>
              <a:rPr lang="en-US" altLang="en-US" sz="2000" b="1" dirty="0">
                <a:latin typeface="Arial" panose="020B0604020202020204" pitchFamily="34" charset="0"/>
              </a:rPr>
              <a:t>Keluar</a:t>
            </a:r>
          </a:p>
        </p:txBody>
      </p:sp>
      <p:sp>
        <p:nvSpPr>
          <p:cNvPr id="28683" name="Text Box 11"/>
          <p:cNvSpPr txBox="1"/>
          <p:nvPr/>
        </p:nvSpPr>
        <p:spPr>
          <a:xfrm>
            <a:off x="6219825" y="2774950"/>
            <a:ext cx="1269365" cy="398780"/>
          </a:xfrm>
          <a:prstGeom prst="rect">
            <a:avLst/>
          </a:prstGeom>
          <a:noFill/>
          <a:ln w="9525">
            <a:noFill/>
          </a:ln>
        </p:spPr>
        <p:txBody>
          <a:bodyPr wrap="none" anchor="t" anchorCtr="0">
            <a:spAutoFit/>
          </a:bodyPr>
          <a:lstStyle/>
          <a:p>
            <a:r>
              <a:rPr lang="en-US" altLang="en-US" dirty="0">
                <a:latin typeface="Arial" panose="020B0604020202020204" pitchFamily="34" charset="0"/>
              </a:rPr>
              <a:t>      </a:t>
            </a:r>
            <a:r>
              <a:rPr lang="en-US" altLang="en-US" sz="2000" b="1" dirty="0">
                <a:latin typeface="Arial" panose="020B0604020202020204" pitchFamily="34" charset="0"/>
              </a:rPr>
              <a:t>Suara</a:t>
            </a:r>
          </a:p>
        </p:txBody>
      </p:sp>
      <p:sp>
        <p:nvSpPr>
          <p:cNvPr id="28684" name="Text Box 12"/>
          <p:cNvSpPr txBox="1"/>
          <p:nvPr/>
        </p:nvSpPr>
        <p:spPr>
          <a:xfrm>
            <a:off x="4008438" y="4005263"/>
            <a:ext cx="1727200" cy="675640"/>
          </a:xfrm>
          <a:prstGeom prst="rect">
            <a:avLst/>
          </a:prstGeom>
          <a:noFill/>
          <a:ln w="9525">
            <a:noFill/>
          </a:ln>
        </p:spPr>
        <p:txBody>
          <a:bodyPr anchor="t" anchorCtr="0">
            <a:spAutoFit/>
          </a:bodyPr>
          <a:lstStyle/>
          <a:p>
            <a:endParaRPr lang="en-US" altLang="en-US" dirty="0">
              <a:latin typeface="Arial" panose="020B0604020202020204" pitchFamily="34" charset="0"/>
            </a:endParaRPr>
          </a:p>
          <a:p>
            <a:r>
              <a:rPr lang="en-US" altLang="en-US" sz="2000" b="1" dirty="0">
                <a:latin typeface="Arial" panose="020B0604020202020204" pitchFamily="34" charset="0"/>
              </a:rPr>
              <a:t>Pengabaian</a:t>
            </a:r>
          </a:p>
        </p:txBody>
      </p:sp>
      <p:sp>
        <p:nvSpPr>
          <p:cNvPr id="28685" name="Text Box 13"/>
          <p:cNvSpPr txBox="1"/>
          <p:nvPr/>
        </p:nvSpPr>
        <p:spPr>
          <a:xfrm>
            <a:off x="6651625" y="4214813"/>
            <a:ext cx="1381125" cy="398780"/>
          </a:xfrm>
          <a:prstGeom prst="rect">
            <a:avLst/>
          </a:prstGeom>
          <a:noFill/>
          <a:ln w="9525">
            <a:noFill/>
          </a:ln>
        </p:spPr>
        <p:txBody>
          <a:bodyPr wrap="none" anchor="t" anchorCtr="0">
            <a:spAutoFit/>
          </a:bodyPr>
          <a:lstStyle/>
          <a:p>
            <a:r>
              <a:rPr lang="en-US" altLang="en-US" sz="2000" b="1" dirty="0">
                <a:latin typeface="Arial" panose="020B0604020202020204" pitchFamily="34" charset="0"/>
              </a:rPr>
              <a:t>Kesetiaan</a:t>
            </a:r>
          </a:p>
        </p:txBody>
      </p:sp>
    </p:spTree>
  </p:cSld>
  <p:clrMapOvr>
    <a:masterClrMapping/>
  </p:clrMapOvr>
  <p:transition spd="slow">
    <p:cover dir="d"/>
    <p:sndAc>
      <p:stSnd>
        <p:snd r:embed="rId2" name="arrow.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1992313" y="188913"/>
            <a:ext cx="8229600" cy="863600"/>
          </a:xfrm>
        </p:spPr>
        <p:txBody>
          <a:bodyPr vert="horz" wrap="square" lIns="91440" tIns="45720" rIns="91440" bIns="45720" anchor="ctr" anchorCtr="0">
            <a:normAutofit fontScale="90000"/>
          </a:bodyPr>
          <a:lstStyle/>
          <a:p>
            <a:pPr eaLnBrk="1" hangingPunct="1"/>
            <a:r>
              <a:rPr lang="en-US" altLang="en-US" sz="2800" dirty="0"/>
              <a:t/>
            </a:r>
            <a:br>
              <a:rPr lang="en-US" altLang="en-US" sz="2800" dirty="0"/>
            </a:br>
            <a:r>
              <a:rPr lang="en-US" altLang="en-US" sz="2800" dirty="0"/>
              <a:t>Bagaimana karyawan dapat mengungkapkan ketidak puasan kerja ?</a:t>
            </a:r>
            <a:br>
              <a:rPr lang="en-US" altLang="en-US" sz="2800" dirty="0"/>
            </a:br>
            <a:endParaRPr lang="en-US" altLang="en-US" sz="2800" dirty="0"/>
          </a:p>
        </p:txBody>
      </p:sp>
      <p:sp>
        <p:nvSpPr>
          <p:cNvPr id="29698" name="Rectangle 3"/>
          <p:cNvSpPr>
            <a:spLocks noGrp="1"/>
          </p:cNvSpPr>
          <p:nvPr>
            <p:ph idx="1"/>
          </p:nvPr>
        </p:nvSpPr>
        <p:spPr>
          <a:xfrm>
            <a:off x="1066800" y="1341755"/>
            <a:ext cx="9935210" cy="4784725"/>
          </a:xfrm>
        </p:spPr>
        <p:txBody>
          <a:bodyPr vert="horz" wrap="square" lIns="91440" tIns="45720" rIns="91440" bIns="45720" anchor="t" anchorCtr="0"/>
          <a:lstStyle/>
          <a:p>
            <a:pPr marL="609600" indent="-609600" algn="just" eaLnBrk="1" hangingPunct="1">
              <a:lnSpc>
                <a:spcPct val="80000"/>
              </a:lnSpc>
              <a:buAutoNum type="arabicPeriod"/>
            </a:pPr>
            <a:r>
              <a:rPr lang="en-US" altLang="en-US" sz="2000" b="1" u="sng" dirty="0"/>
              <a:t>Keluar </a:t>
            </a:r>
            <a:r>
              <a:rPr lang="en-US" altLang="en-US" sz="2000" b="1" i="1" u="sng" dirty="0"/>
              <a:t>(Exit)</a:t>
            </a:r>
          </a:p>
          <a:p>
            <a:pPr marL="609600" indent="-609600" algn="just" eaLnBrk="1" hangingPunct="1">
              <a:lnSpc>
                <a:spcPct val="80000"/>
              </a:lnSpc>
              <a:buNone/>
            </a:pPr>
            <a:r>
              <a:rPr lang="en-US" altLang="en-US" sz="2000" dirty="0"/>
              <a:t>         Perilaku yang diarahkan kearah meninggalkan organisasi. Mencakup pencarian suatu posisi baru maupun meminta berhenti.</a:t>
            </a:r>
          </a:p>
          <a:p>
            <a:pPr marL="609600" indent="-609600" algn="just" eaLnBrk="1" hangingPunct="1">
              <a:lnSpc>
                <a:spcPct val="80000"/>
              </a:lnSpc>
              <a:buAutoNum type="arabicPeriod" startAt="2"/>
            </a:pPr>
            <a:r>
              <a:rPr lang="en-US" altLang="en-US" sz="2000" b="1" u="sng" dirty="0"/>
              <a:t>Suara </a:t>
            </a:r>
            <a:r>
              <a:rPr lang="en-US" altLang="en-US" sz="2000" b="1" i="1" u="sng" dirty="0"/>
              <a:t>(Voice)</a:t>
            </a:r>
          </a:p>
          <a:p>
            <a:pPr marL="609600" indent="-609600" algn="just" eaLnBrk="1" hangingPunct="1">
              <a:lnSpc>
                <a:spcPct val="80000"/>
              </a:lnSpc>
              <a:buNone/>
            </a:pPr>
            <a:r>
              <a:rPr lang="en-US" altLang="en-US" sz="2000" dirty="0"/>
              <a:t>         Dengan aktif dan konstruktif mencoba memperbaiki kondisi. Mencakup saran perbaikan, membahas problem-problem dengan atasan, dan beberapa bentuk kegiatan serikat buruh.</a:t>
            </a:r>
          </a:p>
          <a:p>
            <a:pPr marL="609600" indent="-609600" algn="just" eaLnBrk="1" hangingPunct="1">
              <a:lnSpc>
                <a:spcPct val="80000"/>
              </a:lnSpc>
              <a:buAutoNum type="arabicPeriod" startAt="3"/>
            </a:pPr>
            <a:r>
              <a:rPr lang="en-US" altLang="en-US" sz="2000" b="1" u="sng" dirty="0"/>
              <a:t>Kesetiaan </a:t>
            </a:r>
            <a:r>
              <a:rPr lang="en-US" altLang="en-US" sz="2000" b="1" i="1" u="sng" dirty="0"/>
              <a:t>(Loyalty)</a:t>
            </a:r>
          </a:p>
          <a:p>
            <a:pPr marL="609600" indent="-609600" algn="just" eaLnBrk="1" hangingPunct="1">
              <a:lnSpc>
                <a:spcPct val="80000"/>
              </a:lnSpc>
              <a:buNone/>
            </a:pPr>
            <a:r>
              <a:rPr lang="en-US" altLang="en-US" sz="2000" dirty="0"/>
              <a:t>         Pasif tetapi optimis menunggu membaiknya  kondisi. Termasuk berbicara membela organisasi menghadapi kritik luar dan mempercayai organisasi dan manajemennya untuk melakukan hal yang tepat.              </a:t>
            </a:r>
          </a:p>
          <a:p>
            <a:pPr marL="609600" indent="-609600" algn="just" eaLnBrk="1" hangingPunct="1">
              <a:lnSpc>
                <a:spcPct val="80000"/>
              </a:lnSpc>
              <a:buAutoNum type="arabicPeriod" startAt="4"/>
            </a:pPr>
            <a:r>
              <a:rPr lang="en-US" altLang="en-US" sz="2000" b="1" u="sng" dirty="0"/>
              <a:t>Pengabaian </a:t>
            </a:r>
            <a:r>
              <a:rPr lang="en-US" altLang="en-US" sz="2000" b="1" i="1" u="sng" dirty="0"/>
              <a:t>(Neglect)</a:t>
            </a:r>
          </a:p>
          <a:p>
            <a:pPr marL="609600" indent="-609600" algn="just" eaLnBrk="1" hangingPunct="1">
              <a:lnSpc>
                <a:spcPct val="80000"/>
              </a:lnSpc>
              <a:buNone/>
            </a:pPr>
            <a:r>
              <a:rPr lang="en-US" altLang="en-US" sz="2000" dirty="0"/>
              <a:t>        Secara pasif membiarkan kondisi memburuk, termasuk kemangkiran atau datang terlambat secara kronis, upaya yang dikurangi, dan tingkat kekeliruan yang meningkat.</a:t>
            </a:r>
          </a:p>
        </p:txBody>
      </p:sp>
    </p:spTree>
  </p:cSld>
  <p:clrMapOvr>
    <a:masterClrMapping/>
  </p:clrMapOvr>
  <p:transition spd="slow">
    <p:cover dir="d"/>
    <p:sndAc>
      <p:stSnd>
        <p:snd r:embed="rId2" name="arrow.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vert="horz" wrap="square" lIns="91440" tIns="45720" rIns="91440" bIns="45720" anchor="ctr" anchorCtr="0"/>
          <a:lstStyle/>
          <a:p>
            <a:pPr eaLnBrk="1" hangingPunct="1"/>
            <a:endParaRPr lang="id-ID" altLang="en-US" dirty="0"/>
          </a:p>
        </p:txBody>
      </p:sp>
      <p:sp>
        <p:nvSpPr>
          <p:cNvPr id="30723" name="Rectangle 3"/>
          <p:cNvSpPr>
            <a:spLocks noGrp="1"/>
          </p:cNvSpPr>
          <p:nvPr>
            <p:ph idx="1"/>
          </p:nvPr>
        </p:nvSpPr>
        <p:spPr/>
        <p:txBody>
          <a:bodyPr vert="horz" wrap="square" lIns="91440" tIns="45720" rIns="91440" bIns="45720" anchor="t" anchorCtr="0"/>
          <a:lstStyle/>
          <a:p>
            <a:pPr algn="ctr" eaLnBrk="1" hangingPunct="1"/>
            <a:r>
              <a:rPr lang="en-US" altLang="en-US" sz="4000" dirty="0"/>
              <a:t>Sekian, terimakasih</a:t>
            </a:r>
          </a:p>
          <a:p>
            <a:pPr algn="ctr" eaLnBrk="1" hangingPunct="1">
              <a:buNone/>
            </a:pPr>
            <a:endParaRPr lang="en-US" altLang="en-US" sz="4000" dirty="0"/>
          </a:p>
          <a:p>
            <a:pPr algn="ctr" eaLnBrk="1" hangingPunct="1"/>
            <a:r>
              <a:rPr lang="en-US" altLang="en-US" sz="4000" dirty="0"/>
              <a:t>Wassalamu’alaikum Wr. Wb.</a:t>
            </a:r>
          </a:p>
        </p:txBody>
      </p:sp>
    </p:spTree>
  </p:cSld>
  <p:clrMapOvr>
    <a:masterClrMapping/>
  </p:clrMapOvr>
  <p:transition spd="slow">
    <p:cover dir="d"/>
    <p:sndAc>
      <p:stSnd>
        <p:snd r:embed="rId2" name="arrow.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787400" y="336550"/>
            <a:ext cx="10695305" cy="711200"/>
          </a:xfrm>
        </p:spPr>
        <p:txBody>
          <a:bodyPr vert="horz" wrap="square" lIns="91440" tIns="45720" rIns="91440" bIns="45720" anchor="ctr" anchorCtr="0">
            <a:normAutofit fontScale="90000"/>
          </a:bodyPr>
          <a:lstStyle/>
          <a:p>
            <a:pPr algn="ctr" eaLnBrk="1" hangingPunct="1"/>
            <a:r>
              <a:rPr lang="en-US" altLang="en-US" sz="4000" b="1" dirty="0"/>
              <a:t/>
            </a:r>
            <a:br>
              <a:rPr lang="en-US" altLang="en-US" sz="4000" b="1" dirty="0"/>
            </a:br>
            <a:r>
              <a:rPr lang="en-US" altLang="en-US" sz="4000" b="1" dirty="0">
                <a:latin typeface="Arial Unicode MS" panose="020B0604020202020204" charset="-122"/>
                <a:ea typeface="Arial Unicode MS" panose="020B0604020202020204" charset="-122"/>
              </a:rPr>
              <a:t>Pentingnya Nilai</a:t>
            </a:r>
            <a:r>
              <a:rPr lang="en-US" altLang="en-US" sz="4000" u="sng" dirty="0">
                <a:latin typeface="Arial Unicode MS" panose="020B0604020202020204" charset="-122"/>
                <a:ea typeface="Arial Unicode MS" panose="020B0604020202020204" charset="-122"/>
              </a:rPr>
              <a:t/>
            </a:r>
            <a:br>
              <a:rPr lang="en-US" altLang="en-US" sz="4000" u="sng" dirty="0">
                <a:latin typeface="Arial Unicode MS" panose="020B0604020202020204" charset="-122"/>
                <a:ea typeface="Arial Unicode MS" panose="020B0604020202020204" charset="-122"/>
              </a:rPr>
            </a:br>
            <a:endParaRPr lang="en-US" altLang="en-US" sz="4000" u="sng" dirty="0">
              <a:latin typeface="Arial Unicode MS" panose="020B0604020202020204" charset="-122"/>
              <a:ea typeface="Arial Unicode MS" panose="020B0604020202020204" charset="-122"/>
            </a:endParaRPr>
          </a:p>
        </p:txBody>
      </p:sp>
      <p:sp>
        <p:nvSpPr>
          <p:cNvPr id="6147" name="Rectangle 3"/>
          <p:cNvSpPr>
            <a:spLocks noGrp="1"/>
          </p:cNvSpPr>
          <p:nvPr>
            <p:ph idx="1"/>
          </p:nvPr>
        </p:nvSpPr>
        <p:spPr>
          <a:xfrm>
            <a:off x="601980" y="1047115"/>
            <a:ext cx="11050270" cy="5389880"/>
          </a:xfrm>
        </p:spPr>
        <p:txBody>
          <a:bodyPr vert="horz" wrap="square" lIns="91440" tIns="45720" rIns="91440" bIns="45720" anchor="t" anchorCtr="0">
            <a:noAutofit/>
          </a:bodyPr>
          <a:lstStyle/>
          <a:p>
            <a:pPr algn="just" eaLnBrk="1" hangingPunct="1">
              <a:lnSpc>
                <a:spcPct val="90000"/>
              </a:lnSpc>
              <a:buFont typeface="Wingdings" panose="05000000000000000000" charset="0"/>
              <a:buChar char="Ø"/>
            </a:pPr>
            <a:r>
              <a:rPr lang="en-US" altLang="en-US" sz="3600" dirty="0">
                <a:latin typeface="Arial Unicode MS" panose="020B0604020202020204" charset="-122"/>
                <a:ea typeface="Arial Unicode MS" panose="020B0604020202020204" charset="-122"/>
                <a:cs typeface="Playbill" panose="040506030A0602020202" charset="0"/>
              </a:rPr>
              <a:t>Nilai penting untuk mempelajari PO, karena nilai meletakkan fondasi untuk memahami sikap dan motivasi serta karena nilai mempengaruhi persepsi kita.</a:t>
            </a:r>
          </a:p>
          <a:p>
            <a:pPr algn="just" eaLnBrk="1" hangingPunct="1">
              <a:lnSpc>
                <a:spcPct val="90000"/>
              </a:lnSpc>
              <a:buFont typeface="Wingdings" panose="05000000000000000000" charset="0"/>
              <a:buChar char="Ø"/>
            </a:pPr>
            <a:r>
              <a:rPr lang="en-US" altLang="en-US" sz="3600" dirty="0">
                <a:latin typeface="Arial Unicode MS" panose="020B0604020202020204" charset="-122"/>
                <a:ea typeface="Arial Unicode MS" panose="020B0604020202020204" charset="-122"/>
                <a:cs typeface="Playbill" panose="040506030A0602020202" charset="0"/>
              </a:rPr>
              <a:t>Individu-individu memasuki suatu organisasi dengan gagasan  yang dikonsepkan sebelumnya mengenai apa yang seharusnya dan tidak seharusnya, tentu gagasan itu tidak bebas muatan nilai.</a:t>
            </a:r>
          </a:p>
          <a:p>
            <a:pPr algn="just" eaLnBrk="1" hangingPunct="1">
              <a:lnSpc>
                <a:spcPct val="90000"/>
              </a:lnSpc>
              <a:buFont typeface="Wingdings" panose="05000000000000000000" charset="0"/>
              <a:buChar char="Ø"/>
            </a:pPr>
            <a:r>
              <a:rPr lang="en-US" altLang="en-US" sz="3600" dirty="0">
                <a:latin typeface="Arial Unicode MS" panose="020B0604020202020204" charset="-122"/>
                <a:ea typeface="Arial Unicode MS" panose="020B0604020202020204" charset="-122"/>
                <a:cs typeface="Playbill" panose="040506030A0602020202" charset="0"/>
              </a:rPr>
              <a:t>Umumnya nilai mempengaruhi sikap dan perilaku.</a:t>
            </a:r>
            <a:endParaRPr lang="en-US" altLang="en-US" sz="3600" u="sng" dirty="0">
              <a:latin typeface="Arial Unicode MS" panose="020B0604020202020204" charset="-122"/>
              <a:ea typeface="Arial Unicode MS" panose="020B0604020202020204" charset="-122"/>
              <a:cs typeface="Playbill" panose="040506030A0602020202" charset="0"/>
            </a:endParaRPr>
          </a:p>
          <a:p>
            <a:pPr algn="just" eaLnBrk="1" hangingPunct="1">
              <a:lnSpc>
                <a:spcPct val="90000"/>
              </a:lnSpc>
              <a:buBlip>
                <a:blip r:embed="rId3"/>
              </a:buBlip>
            </a:pPr>
            <a:endParaRPr lang="en-US" altLang="en-US" sz="3600" u="sng" dirty="0">
              <a:latin typeface="Arial Unicode MS" panose="020B0604020202020204" charset="-122"/>
              <a:ea typeface="Arial Unicode MS" panose="020B0604020202020204" charset="-122"/>
              <a:cs typeface="Playbill" panose="040506030A0602020202" charset="0"/>
            </a:endParaRPr>
          </a:p>
        </p:txBody>
      </p:sp>
    </p:spTree>
  </p:cSld>
  <p:clrMapOvr>
    <a:masterClrMapping/>
  </p:clrMapOvr>
  <p:transition spd="slow">
    <p:cover dir="d"/>
    <p:sndAc>
      <p:stSnd>
        <p:snd r:embed="rId2" name="arrow.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1004570" y="549275"/>
            <a:ext cx="10027920" cy="647700"/>
          </a:xfrm>
        </p:spPr>
        <p:txBody>
          <a:bodyPr vert="horz" wrap="square" lIns="91440" tIns="45720" rIns="91440" bIns="45720" anchor="ctr" anchorCtr="0">
            <a:normAutofit fontScale="90000"/>
          </a:bodyPr>
          <a:lstStyle/>
          <a:p>
            <a:pPr algn="ctr" eaLnBrk="1" hangingPunct="1"/>
            <a:r>
              <a:rPr lang="en-US" altLang="en-US" sz="4000" b="1" dirty="0"/>
              <a:t/>
            </a:r>
            <a:br>
              <a:rPr lang="en-US" altLang="en-US" sz="4000" b="1" dirty="0"/>
            </a:br>
            <a:r>
              <a:rPr lang="en-US" altLang="en-US" sz="4000" b="1" dirty="0"/>
              <a:t>Sumber Nilai</a:t>
            </a:r>
            <a:r>
              <a:rPr lang="en-US" altLang="en-US" sz="4000" u="sng" dirty="0"/>
              <a:t/>
            </a:r>
            <a:br>
              <a:rPr lang="en-US" altLang="en-US" sz="4000" u="sng" dirty="0"/>
            </a:br>
            <a:endParaRPr lang="en-US" altLang="en-US" sz="4000" u="sng" dirty="0"/>
          </a:p>
        </p:txBody>
      </p:sp>
      <p:sp>
        <p:nvSpPr>
          <p:cNvPr id="7171" name="Rectangle 3"/>
          <p:cNvSpPr>
            <a:spLocks noGrp="1"/>
          </p:cNvSpPr>
          <p:nvPr>
            <p:ph idx="1"/>
          </p:nvPr>
        </p:nvSpPr>
        <p:spPr>
          <a:xfrm>
            <a:off x="838200" y="1476375"/>
            <a:ext cx="10515600" cy="4700905"/>
          </a:xfrm>
        </p:spPr>
        <p:txBody>
          <a:bodyPr vert="horz" wrap="square" lIns="91440" tIns="45720" rIns="91440" bIns="45720" anchor="ctr" anchorCtr="0"/>
          <a:lstStyle/>
          <a:p>
            <a:pPr marL="342900" marR="0" indent="-342900" algn="just" defTabSz="914400" rtl="0" eaLnBrk="1" fontAlgn="base" latinLnBrk="0" hangingPunct="1">
              <a:lnSpc>
                <a:spcPct val="80000"/>
              </a:lnSpc>
              <a:spcBef>
                <a:spcPct val="20000"/>
              </a:spcBef>
              <a:spcAft>
                <a:spcPct val="0"/>
              </a:spcAft>
              <a:buClrTx/>
              <a:buSzTx/>
              <a:buFontTx/>
              <a:buBlip>
                <a:blip r:embed="rId3"/>
              </a:buBlip>
            </a:pPr>
            <a:r>
              <a:rPr kumimoji="0" lang="en-US" altLang="en-US" sz="2800" b="0" i="0" u="none" strike="noStrike" kern="0" cap="none" spc="0" normalizeH="0" baseline="0" noProof="1">
                <a:solidFill>
                  <a:schemeClr val="tx1"/>
                </a:solidFill>
                <a:effectLst>
                  <a:outerShdw blurRad="38100" dist="19050" dir="2700000" algn="tl" rotWithShape="0">
                    <a:schemeClr val="dk1">
                      <a:alpha val="40000"/>
                    </a:schemeClr>
                  </a:outerShdw>
                </a:effectLst>
                <a:latin typeface="+mn-ea"/>
                <a:ea typeface="+mn-ea"/>
                <a:cs typeface="+mn-ea"/>
              </a:rPr>
              <a:t>Berasal dari manakah sistem nilai kita ?</a:t>
            </a:r>
          </a:p>
          <a:p>
            <a:pPr marL="342900" marR="0" indent="-342900" algn="just" defTabSz="914400" rtl="0" eaLnBrk="1" fontAlgn="base" latinLnBrk="0" hangingPunct="1">
              <a:lnSpc>
                <a:spcPct val="80000"/>
              </a:lnSpc>
              <a:spcBef>
                <a:spcPct val="20000"/>
              </a:spcBef>
              <a:spcAft>
                <a:spcPct val="0"/>
              </a:spcAft>
              <a:buClrTx/>
              <a:buSzTx/>
              <a:buFontTx/>
              <a:buBlip>
                <a:blip r:embed="rId3"/>
              </a:buBlip>
            </a:pPr>
            <a:r>
              <a:rPr kumimoji="0" lang="en-US" altLang="en-US" sz="2800" b="0" i="0" u="none" strike="noStrike" kern="0" cap="none" spc="0" normalizeH="0" baseline="0" noProof="1">
                <a:solidFill>
                  <a:schemeClr val="tx1"/>
                </a:solidFill>
                <a:effectLst>
                  <a:outerShdw blurRad="38100" dist="19050" dir="2700000" algn="tl" rotWithShape="0">
                    <a:schemeClr val="dk1">
                      <a:alpha val="40000"/>
                    </a:schemeClr>
                  </a:outerShdw>
                </a:effectLst>
                <a:latin typeface="+mn-ea"/>
                <a:ea typeface="+mn-ea"/>
                <a:cs typeface="+mn-ea"/>
              </a:rPr>
              <a:t>Sebagian ditentukan oleh  oleh faktor keturunan (genetik).</a:t>
            </a:r>
          </a:p>
          <a:p>
            <a:pPr marL="342900" marR="0" indent="-342900" algn="just" defTabSz="914400" rtl="0" eaLnBrk="1" fontAlgn="base" latinLnBrk="0" hangingPunct="1">
              <a:lnSpc>
                <a:spcPct val="80000"/>
              </a:lnSpc>
              <a:spcBef>
                <a:spcPct val="20000"/>
              </a:spcBef>
              <a:spcAft>
                <a:spcPct val="0"/>
              </a:spcAft>
              <a:buClrTx/>
              <a:buSzTx/>
              <a:buFontTx/>
              <a:buBlip>
                <a:blip r:embed="rId3"/>
              </a:buBlip>
            </a:pPr>
            <a:r>
              <a:rPr kumimoji="0" lang="en-US" altLang="en-US" sz="2800" b="0" i="0" u="none" strike="noStrike" kern="0" cap="none" spc="0" normalizeH="0" baseline="0" noProof="1">
                <a:solidFill>
                  <a:schemeClr val="tx1"/>
                </a:solidFill>
                <a:effectLst>
                  <a:outerShdw blurRad="38100" dist="19050" dir="2700000" algn="tl" rotWithShape="0">
                    <a:schemeClr val="dk1">
                      <a:alpha val="40000"/>
                    </a:schemeClr>
                  </a:outerShdw>
                </a:effectLst>
                <a:latin typeface="+mn-ea"/>
                <a:ea typeface="+mn-ea"/>
                <a:cs typeface="+mn-ea"/>
              </a:rPr>
              <a:t>Sisanya  disebabkan oleh faktor-faktor lain (lingkungan), seperti : budaya nasional, perintah orang tua, guru, teman, dan pengaruh lingkungan lainnya yang serupa.</a:t>
            </a:r>
          </a:p>
          <a:p>
            <a:pPr marL="342900" marR="0" indent="-342900" algn="just" defTabSz="914400" rtl="0" eaLnBrk="1" fontAlgn="base" latinLnBrk="0" hangingPunct="1">
              <a:lnSpc>
                <a:spcPct val="80000"/>
              </a:lnSpc>
              <a:spcBef>
                <a:spcPct val="20000"/>
              </a:spcBef>
              <a:spcAft>
                <a:spcPct val="0"/>
              </a:spcAft>
              <a:buClrTx/>
              <a:buSzTx/>
              <a:buFontTx/>
              <a:buBlip>
                <a:blip r:embed="rId3"/>
              </a:buBlip>
            </a:pPr>
            <a:r>
              <a:rPr kumimoji="0" lang="en-US" altLang="en-US" sz="2800" b="0" i="0" u="none" strike="noStrike" kern="0" cap="none" spc="0" normalizeH="0" baseline="0" noProof="1">
                <a:solidFill>
                  <a:schemeClr val="tx1"/>
                </a:solidFill>
                <a:effectLst>
                  <a:outerShdw blurRad="38100" dist="19050" dir="2700000" algn="tl" rotWithShape="0">
                    <a:schemeClr val="dk1">
                      <a:alpha val="40000"/>
                    </a:schemeClr>
                  </a:outerShdw>
                </a:effectLst>
                <a:latin typeface="+mn-ea"/>
                <a:ea typeface="+mn-ea"/>
                <a:cs typeface="+mn-ea"/>
              </a:rPr>
              <a:t>Hasil studi terhadap anak kembar yang dibesarkan secara  terpisah menunjukkan bahwa sekitar 40 % dari variasi dalam nilai kerja dijelaskan oleh faktor  genetika. Sisanya (60 %) ditentukan oleh faktor lingkungan.</a:t>
            </a:r>
          </a:p>
          <a:p>
            <a:pPr marL="342900" marR="0" indent="-342900" algn="l" defTabSz="914400" rtl="0" eaLnBrk="1" fontAlgn="base" latinLnBrk="0" hangingPunct="1">
              <a:lnSpc>
                <a:spcPct val="80000"/>
              </a:lnSpc>
              <a:spcBef>
                <a:spcPct val="20000"/>
              </a:spcBef>
              <a:spcAft>
                <a:spcPct val="0"/>
              </a:spcAft>
              <a:buClrTx/>
              <a:buSzTx/>
              <a:buFontTx/>
              <a:buChar char="•"/>
            </a:pPr>
            <a:endParaRPr kumimoji="0" lang="en-US" altLang="en-US" sz="2800" b="0" i="0" u="none" strike="noStrike" kern="0" cap="none" spc="0" normalizeH="0" baseline="0" noProof="1">
              <a:solidFill>
                <a:schemeClr val="tx1"/>
              </a:solidFill>
              <a:latin typeface="Berlin Sans FB" panose="020E0602020502020306" pitchFamily="34" charset="0"/>
              <a:ea typeface="+mn-ea"/>
              <a:cs typeface="+mn-cs"/>
            </a:endParaRPr>
          </a:p>
          <a:p>
            <a:pPr marL="342900" marR="0" indent="-342900" algn="l" defTabSz="914400" rtl="0" eaLnBrk="1" fontAlgn="base" latinLnBrk="0" hangingPunct="1">
              <a:lnSpc>
                <a:spcPct val="80000"/>
              </a:lnSpc>
              <a:spcBef>
                <a:spcPct val="20000"/>
              </a:spcBef>
              <a:spcAft>
                <a:spcPct val="0"/>
              </a:spcAft>
              <a:buClrTx/>
              <a:buSzTx/>
              <a:buFontTx/>
              <a:buChar char="•"/>
            </a:pPr>
            <a:endParaRPr kumimoji="0" lang="en-US" altLang="en-US" sz="2800" b="0" i="0" u="none" strike="noStrike" kern="0" cap="none" spc="0" normalizeH="0" baseline="0" noProof="1">
              <a:solidFill>
                <a:schemeClr val="tx1"/>
              </a:solidFill>
              <a:latin typeface="+mn-lt"/>
              <a:ea typeface="+mn-ea"/>
              <a:cs typeface="+mn-cs"/>
            </a:endParaRPr>
          </a:p>
        </p:txBody>
      </p:sp>
    </p:spTree>
  </p:cSld>
  <p:clrMapOvr>
    <a:masterClrMapping/>
  </p:clrMapOvr>
  <p:transition spd="slow">
    <p:cover dir="d"/>
    <p:sndAc>
      <p:stSnd>
        <p:snd r:embed="rId2" name="arrow.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p:cNvSpPr>
          <p:nvPr>
            <p:ph type="title"/>
          </p:nvPr>
        </p:nvSpPr>
        <p:spPr>
          <a:xfrm>
            <a:off x="1981200" y="115888"/>
            <a:ext cx="8229600" cy="969962"/>
          </a:xfrm>
        </p:spPr>
        <p:txBody>
          <a:bodyPr vert="horz" wrap="square" lIns="91440" tIns="45720" rIns="91440" bIns="45720" anchor="ctr" anchorCtr="0">
            <a:normAutofit fontScale="90000"/>
          </a:bodyPr>
          <a:lstStyle/>
          <a:p>
            <a:pPr eaLnBrk="1" hangingPunct="1"/>
            <a:r>
              <a:rPr lang="en-US" altLang="en-US" sz="4000" b="1" dirty="0"/>
              <a:t/>
            </a:r>
            <a:br>
              <a:rPr lang="en-US" altLang="en-US" sz="4000" b="1" dirty="0"/>
            </a:br>
            <a:r>
              <a:rPr lang="en-US" altLang="en-US" sz="2800" b="1" dirty="0">
                <a:latin typeface="Franklin Gothic Heavy" panose="020B0903020102020204" pitchFamily="34" charset="0"/>
              </a:rPr>
              <a:t>Tipe   Nilai </a:t>
            </a:r>
            <a:br>
              <a:rPr lang="en-US" altLang="en-US" sz="2800" b="1" dirty="0">
                <a:latin typeface="Franklin Gothic Heavy" panose="020B0903020102020204" pitchFamily="34" charset="0"/>
              </a:rPr>
            </a:br>
            <a:r>
              <a:rPr lang="en-US" altLang="en-US" sz="2800" b="1" dirty="0">
                <a:latin typeface="Franklin Gothic Heavy" panose="020B0903020102020204" pitchFamily="34" charset="0"/>
              </a:rPr>
              <a:t>Dapatkah nilai dikelompokkan ? Ya !</a:t>
            </a:r>
            <a:r>
              <a:rPr lang="en-US" altLang="en-US" sz="2800" u="sng" dirty="0">
                <a:latin typeface="Franklin Gothic Heavy" panose="020B0903020102020204" pitchFamily="34" charset="0"/>
              </a:rPr>
              <a:t/>
            </a:r>
            <a:br>
              <a:rPr lang="en-US" altLang="en-US" sz="2800" u="sng" dirty="0">
                <a:latin typeface="Franklin Gothic Heavy" panose="020B0903020102020204" pitchFamily="34" charset="0"/>
              </a:rPr>
            </a:br>
            <a:endParaRPr lang="en-US" altLang="en-US" sz="2800" u="sng" dirty="0">
              <a:latin typeface="Franklin Gothic Heavy" panose="020B0903020102020204" pitchFamily="34" charset="0"/>
            </a:endParaRPr>
          </a:p>
        </p:txBody>
      </p:sp>
      <p:sp>
        <p:nvSpPr>
          <p:cNvPr id="8195" name="Rectangle 5"/>
          <p:cNvSpPr>
            <a:spLocks noGrp="1"/>
          </p:cNvSpPr>
          <p:nvPr>
            <p:ph sz="half" idx="1"/>
          </p:nvPr>
        </p:nvSpPr>
        <p:spPr>
          <a:xfrm>
            <a:off x="535940" y="1268730"/>
            <a:ext cx="5631815" cy="5121910"/>
          </a:xfrm>
        </p:spPr>
        <p:txBody>
          <a:bodyPr vert="horz" wrap="square" lIns="91440" tIns="45720" rIns="91440" bIns="45720" anchor="ctr" anchorCtr="0"/>
          <a:lstStyle/>
          <a:p>
            <a:pPr algn="just" eaLnBrk="1" hangingPunct="1">
              <a:lnSpc>
                <a:spcPct val="80000"/>
              </a:lnSpc>
              <a:buClrTx/>
              <a:buSzTx/>
              <a:buFontTx/>
              <a:buBlip>
                <a:blip r:embed="rId3"/>
              </a:buBlip>
            </a:pPr>
            <a:r>
              <a:rPr lang="en-US" altLang="en-US" sz="1800" b="1" dirty="0">
                <a:latin typeface="Arial Unicode MS" panose="020B0604020202020204" charset="-122"/>
                <a:ea typeface="Arial Unicode MS" panose="020B0604020202020204" charset="-122"/>
                <a:cs typeface="+mn-cs"/>
              </a:rPr>
              <a:t>ALLPORT, dkk.</a:t>
            </a:r>
            <a:r>
              <a:rPr lang="en-US" altLang="en-US" sz="1800" dirty="0">
                <a:latin typeface="Arial Unicode MS" panose="020B0604020202020204" charset="-122"/>
                <a:ea typeface="Arial Unicode MS" panose="020B0604020202020204" charset="-122"/>
                <a:cs typeface="+mn-cs"/>
              </a:rPr>
              <a:t> mengidentifikasikan 6 tipe nilai, yaitu :</a:t>
            </a:r>
          </a:p>
          <a:p>
            <a:pPr algn="just" eaLnBrk="1" hangingPunct="1">
              <a:lnSpc>
                <a:spcPct val="80000"/>
              </a:lnSpc>
              <a:buClrTx/>
              <a:buSzTx/>
              <a:buFontTx/>
              <a:buAutoNum type="arabicPeriod"/>
            </a:pPr>
            <a:r>
              <a:rPr lang="en-US" altLang="en-US" sz="1800" b="1" dirty="0">
                <a:latin typeface="Arial Unicode MS" panose="020B0604020202020204" charset="-122"/>
                <a:ea typeface="Arial Unicode MS" panose="020B0604020202020204" charset="-122"/>
                <a:cs typeface="+mn-cs"/>
              </a:rPr>
              <a:t>Nilai Teoritis</a:t>
            </a:r>
            <a:r>
              <a:rPr lang="en-US" altLang="en-US" sz="1800" dirty="0">
                <a:latin typeface="Arial Unicode MS" panose="020B0604020202020204" charset="-122"/>
                <a:ea typeface="Arial Unicode MS" panose="020B0604020202020204" charset="-122"/>
                <a:cs typeface="+mn-cs"/>
              </a:rPr>
              <a:t>, yaitu nilai yang menganggap sangat penting  penemuan kebenaran lewat suatu pendekatan kritis dan rasional.</a:t>
            </a:r>
          </a:p>
          <a:p>
            <a:pPr algn="just" eaLnBrk="1" hangingPunct="1">
              <a:lnSpc>
                <a:spcPct val="80000"/>
              </a:lnSpc>
              <a:buClrTx/>
              <a:buSzTx/>
              <a:buFontTx/>
              <a:buAutoNum type="arabicPeriod"/>
            </a:pPr>
            <a:r>
              <a:rPr lang="en-US" altLang="en-US" sz="1800" b="1" dirty="0">
                <a:latin typeface="Arial Unicode MS" panose="020B0604020202020204" charset="-122"/>
                <a:ea typeface="Arial Unicode MS" panose="020B0604020202020204" charset="-122"/>
                <a:cs typeface="+mn-cs"/>
              </a:rPr>
              <a:t>Nilai Ekonomis</a:t>
            </a:r>
            <a:r>
              <a:rPr lang="en-US" altLang="en-US" sz="1800" dirty="0">
                <a:latin typeface="Arial Unicode MS" panose="020B0604020202020204" charset="-122"/>
                <a:ea typeface="Arial Unicode MS" panose="020B0604020202020204" charset="-122"/>
                <a:cs typeface="+mn-cs"/>
              </a:rPr>
              <a:t>, yaitu nilai yang menekankan kegunaan dan yang praktis.</a:t>
            </a:r>
          </a:p>
          <a:p>
            <a:pPr algn="just" eaLnBrk="1" hangingPunct="1">
              <a:lnSpc>
                <a:spcPct val="80000"/>
              </a:lnSpc>
              <a:buClrTx/>
              <a:buSzTx/>
              <a:buFontTx/>
              <a:buAutoNum type="arabicPeriod"/>
            </a:pPr>
            <a:r>
              <a:rPr lang="en-US" altLang="en-US" sz="1800" b="1" dirty="0">
                <a:latin typeface="Arial Unicode MS" panose="020B0604020202020204" charset="-122"/>
                <a:ea typeface="Arial Unicode MS" panose="020B0604020202020204" charset="-122"/>
                <a:cs typeface="+mn-cs"/>
              </a:rPr>
              <a:t>Nilai Estetis</a:t>
            </a:r>
            <a:r>
              <a:rPr lang="en-US" altLang="en-US" sz="1800" dirty="0">
                <a:latin typeface="Arial Unicode MS" panose="020B0604020202020204" charset="-122"/>
                <a:ea typeface="Arial Unicode MS" panose="020B0604020202020204" charset="-122"/>
                <a:cs typeface="+mn-cs"/>
              </a:rPr>
              <a:t>, yaitu nilai yang menaruh “nilai tertinggi”  pada bentuk dan keserasian (harmoni).</a:t>
            </a:r>
          </a:p>
          <a:p>
            <a:pPr algn="just" eaLnBrk="1" hangingPunct="1">
              <a:lnSpc>
                <a:spcPct val="80000"/>
              </a:lnSpc>
              <a:buClrTx/>
              <a:buSzTx/>
              <a:buFontTx/>
              <a:buAutoNum type="arabicPeriod"/>
            </a:pPr>
            <a:r>
              <a:rPr lang="en-US" altLang="en-US" sz="1800" b="1" dirty="0">
                <a:latin typeface="Arial Unicode MS" panose="020B0604020202020204" charset="-122"/>
                <a:ea typeface="Arial Unicode MS" panose="020B0604020202020204" charset="-122"/>
                <a:cs typeface="+mn-cs"/>
              </a:rPr>
              <a:t>Nilai Sosial</a:t>
            </a:r>
            <a:r>
              <a:rPr lang="en-US" altLang="en-US" sz="1800" dirty="0">
                <a:latin typeface="Arial Unicode MS" panose="020B0604020202020204" charset="-122"/>
                <a:ea typeface="Arial Unicode MS" panose="020B0604020202020204" charset="-122"/>
                <a:cs typeface="+mn-cs"/>
              </a:rPr>
              <a:t>, yaitu nilai yang memberikan nilai tertinggi pada kecintaan akan orang-orang.</a:t>
            </a:r>
          </a:p>
          <a:p>
            <a:pPr algn="just" eaLnBrk="1" hangingPunct="1">
              <a:lnSpc>
                <a:spcPct val="80000"/>
              </a:lnSpc>
              <a:buClrTx/>
              <a:buSzTx/>
              <a:buFontTx/>
              <a:buAutoNum type="arabicPeriod"/>
            </a:pPr>
            <a:r>
              <a:rPr lang="en-US" altLang="en-US" sz="1800" b="1" dirty="0">
                <a:latin typeface="Arial Unicode MS" panose="020B0604020202020204" charset="-122"/>
                <a:ea typeface="Arial Unicode MS" panose="020B0604020202020204" charset="-122"/>
                <a:cs typeface="+mn-cs"/>
              </a:rPr>
              <a:t>Nilai Politis</a:t>
            </a:r>
            <a:r>
              <a:rPr lang="en-US" altLang="en-US" sz="1800" dirty="0">
                <a:latin typeface="Arial Unicode MS" panose="020B0604020202020204" charset="-122"/>
                <a:ea typeface="Arial Unicode MS" panose="020B0604020202020204" charset="-122"/>
                <a:cs typeface="+mn-cs"/>
              </a:rPr>
              <a:t>, yaitu nilai yang menaruh tekanan  pada diperolehnya  kekuasaan  dan pengaruh.</a:t>
            </a:r>
          </a:p>
          <a:p>
            <a:pPr algn="just" eaLnBrk="1" hangingPunct="1">
              <a:lnSpc>
                <a:spcPct val="80000"/>
              </a:lnSpc>
              <a:buClrTx/>
              <a:buSzTx/>
              <a:buFontTx/>
              <a:buAutoNum type="arabicPeriod"/>
            </a:pPr>
            <a:r>
              <a:rPr lang="en-US" altLang="en-US" sz="1800" b="1" dirty="0">
                <a:latin typeface="Arial Unicode MS" panose="020B0604020202020204" charset="-122"/>
                <a:ea typeface="Arial Unicode MS" panose="020B0604020202020204" charset="-122"/>
                <a:cs typeface="+mn-cs"/>
              </a:rPr>
              <a:t>Nilai Religius</a:t>
            </a:r>
            <a:r>
              <a:rPr lang="en-US" altLang="en-US" sz="1800" dirty="0">
                <a:latin typeface="Arial Unicode MS" panose="020B0604020202020204" charset="-122"/>
                <a:ea typeface="Arial Unicode MS" panose="020B0604020202020204" charset="-122"/>
                <a:cs typeface="+mn-cs"/>
              </a:rPr>
              <a:t>, yaitu nilai yang </a:t>
            </a:r>
            <a:r>
              <a:rPr lang="en-US" altLang="en-US" sz="1800" dirty="0" err="1">
                <a:latin typeface="Arial Unicode MS" panose="020B0604020202020204" charset="-122"/>
                <a:ea typeface="Arial Unicode MS" panose="020B0604020202020204" charset="-122"/>
                <a:cs typeface="+mn-cs"/>
              </a:rPr>
              <a:t>bermuatan</a:t>
            </a:r>
            <a:r>
              <a:rPr lang="en-US" altLang="en-US" sz="1800" dirty="0">
                <a:latin typeface="Arial Unicode MS" panose="020B0604020202020204" charset="-122"/>
                <a:ea typeface="Arial Unicode MS" panose="020B0604020202020204" charset="-122"/>
                <a:cs typeface="+mn-cs"/>
              </a:rPr>
              <a:t> </a:t>
            </a:r>
            <a:r>
              <a:rPr lang="en-US" altLang="en-US" sz="1800" dirty="0" err="1" smtClean="0">
                <a:latin typeface="Arial Unicode MS" panose="020B0604020202020204" charset="-122"/>
                <a:ea typeface="Arial Unicode MS" panose="020B0604020202020204" charset="-122"/>
                <a:cs typeface="+mn-cs"/>
              </a:rPr>
              <a:t>kepedulian</a:t>
            </a:r>
            <a:r>
              <a:rPr lang="en-US" altLang="en-US" sz="1800" dirty="0" smtClean="0">
                <a:latin typeface="Arial Unicode MS" panose="020B0604020202020204" charset="-122"/>
                <a:ea typeface="Arial Unicode MS" panose="020B0604020202020204" charset="-122"/>
                <a:cs typeface="+mn-cs"/>
              </a:rPr>
              <a:t> </a:t>
            </a:r>
            <a:r>
              <a:rPr lang="en-US" altLang="en-US" sz="1800" dirty="0">
                <a:latin typeface="Arial Unicode MS" panose="020B0604020202020204" charset="-122"/>
                <a:ea typeface="Arial Unicode MS" panose="020B0604020202020204" charset="-122"/>
                <a:cs typeface="+mn-cs"/>
              </a:rPr>
              <a:t>akan kesatuan pengalaman dan pemahaman mengenai  kosmos (alam semesta) sebagai keseluruhan.</a:t>
            </a:r>
            <a:endParaRPr lang="en-US" altLang="en-US" sz="1800" b="1" dirty="0">
              <a:latin typeface="Arial Unicode MS" panose="020B0604020202020204" charset="-122"/>
              <a:ea typeface="Arial Unicode MS" panose="020B0604020202020204" charset="-122"/>
              <a:cs typeface="+mn-cs"/>
            </a:endParaRPr>
          </a:p>
          <a:p>
            <a:pPr eaLnBrk="1" hangingPunct="1">
              <a:lnSpc>
                <a:spcPct val="80000"/>
              </a:lnSpc>
              <a:buClrTx/>
              <a:buSzTx/>
              <a:buFontTx/>
              <a:buAutoNum type="arabicPeriod"/>
            </a:pPr>
            <a:endParaRPr lang="en-US" altLang="en-US" sz="1800" b="1" dirty="0">
              <a:latin typeface="Arial Unicode MS" panose="020B0604020202020204" charset="-122"/>
              <a:ea typeface="Arial Unicode MS" panose="020B0604020202020204" charset="-122"/>
              <a:cs typeface="+mn-cs"/>
            </a:endParaRPr>
          </a:p>
        </p:txBody>
      </p:sp>
      <p:sp>
        <p:nvSpPr>
          <p:cNvPr id="8196" name="Rectangle 6"/>
          <p:cNvSpPr>
            <a:spLocks noGrp="1"/>
          </p:cNvSpPr>
          <p:nvPr>
            <p:ph sz="half" idx="2"/>
          </p:nvPr>
        </p:nvSpPr>
        <p:spPr>
          <a:xfrm>
            <a:off x="6172200" y="1268730"/>
            <a:ext cx="5535930" cy="5122545"/>
          </a:xfrm>
        </p:spPr>
        <p:txBody>
          <a:bodyPr vert="horz" wrap="square" lIns="91440" tIns="45720" rIns="91440" bIns="45720" anchor="ctr" anchorCtr="0"/>
          <a:lstStyle/>
          <a:p>
            <a:pPr algn="just" eaLnBrk="1" hangingPunct="1">
              <a:lnSpc>
                <a:spcPct val="80000"/>
              </a:lnSpc>
              <a:buClrTx/>
              <a:buSzTx/>
              <a:buFontTx/>
              <a:buBlip>
                <a:blip r:embed="rId3"/>
              </a:buBlip>
            </a:pPr>
            <a:r>
              <a:rPr lang="en-US" altLang="en-US" sz="2400" b="1" dirty="0">
                <a:latin typeface="Arial Unicode MS" panose="020B0604020202020204" charset="-122"/>
                <a:ea typeface="Arial Unicode MS" panose="020B0604020202020204" charset="-122"/>
                <a:cs typeface="+mn-cs"/>
              </a:rPr>
              <a:t>Survei Nilai Rokeach</a:t>
            </a:r>
          </a:p>
          <a:p>
            <a:pPr marL="33655" indent="-33655" algn="just" eaLnBrk="1" hangingPunct="1">
              <a:lnSpc>
                <a:spcPct val="80000"/>
              </a:lnSpc>
              <a:buClrTx/>
              <a:buSzTx/>
              <a:buFontTx/>
              <a:buNone/>
            </a:pPr>
            <a:r>
              <a:rPr lang="en-US" altLang="en-US" sz="2400" b="1" dirty="0">
                <a:latin typeface="Arial Unicode MS" panose="020B0604020202020204" charset="-122"/>
                <a:ea typeface="Arial Unicode MS" panose="020B0604020202020204" charset="-122"/>
                <a:cs typeface="+mn-cs"/>
              </a:rPr>
              <a:t>Milton Rokeach menciptakan RVS (Rokeach Value Survey/Survei Nilai Rokeach). RVS</a:t>
            </a:r>
            <a:r>
              <a:rPr lang="en-US" altLang="en-US" sz="2400" dirty="0">
                <a:latin typeface="Arial Unicode MS" panose="020B0604020202020204" charset="-122"/>
                <a:ea typeface="Arial Unicode MS" panose="020B0604020202020204" charset="-122"/>
                <a:cs typeface="+mn-cs"/>
              </a:rPr>
              <a:t> terdiri dari 2 perangkat nilai, yaitu :  </a:t>
            </a:r>
          </a:p>
          <a:p>
            <a:pPr algn="just" eaLnBrk="1" hangingPunct="1">
              <a:lnSpc>
                <a:spcPct val="80000"/>
              </a:lnSpc>
              <a:buClrTx/>
              <a:buSzTx/>
              <a:buFontTx/>
              <a:buAutoNum type="arabicPeriod"/>
            </a:pPr>
            <a:r>
              <a:rPr lang="en-US" altLang="en-US" sz="2400" b="1" dirty="0">
                <a:latin typeface="Arial Unicode MS" panose="020B0604020202020204" charset="-122"/>
                <a:ea typeface="Arial Unicode MS" panose="020B0604020202020204" charset="-122"/>
                <a:cs typeface="+mn-cs"/>
              </a:rPr>
              <a:t>Nilai Terminal</a:t>
            </a:r>
            <a:r>
              <a:rPr lang="en-US" altLang="en-US" sz="2400" dirty="0">
                <a:latin typeface="Arial Unicode MS" panose="020B0604020202020204" charset="-122"/>
                <a:ea typeface="Arial Unicode MS" panose="020B0604020202020204" charset="-122"/>
                <a:cs typeface="+mn-cs"/>
              </a:rPr>
              <a:t> : yaitu merujuk kekeadaan akhir eksistensi yang sangat diinginkan ; tujuan-tujuan yang ingin dicapai seseorang selama hayatnya.</a:t>
            </a:r>
          </a:p>
          <a:p>
            <a:pPr algn="just" eaLnBrk="1" hangingPunct="1">
              <a:lnSpc>
                <a:spcPct val="80000"/>
              </a:lnSpc>
              <a:buClrTx/>
              <a:buSzTx/>
              <a:buFontTx/>
              <a:buAutoNum type="arabicPeriod"/>
            </a:pPr>
            <a:r>
              <a:rPr lang="en-US" altLang="en-US" sz="2400" b="1" dirty="0">
                <a:latin typeface="Arial Unicode MS" panose="020B0604020202020204" charset="-122"/>
                <a:ea typeface="Arial Unicode MS" panose="020B0604020202020204" charset="-122"/>
                <a:cs typeface="+mn-cs"/>
              </a:rPr>
              <a:t>Nilai Instrumental</a:t>
            </a:r>
            <a:r>
              <a:rPr lang="en-US" altLang="en-US" sz="2400" dirty="0">
                <a:latin typeface="Arial Unicode MS" panose="020B0604020202020204" charset="-122"/>
                <a:ea typeface="Arial Unicode MS" panose="020B0604020202020204" charset="-122"/>
                <a:cs typeface="+mn-cs"/>
              </a:rPr>
              <a:t> : yaitu cara-cara (modus-modus) yang lebih diinginkan atau cara-cara mencapai nilai-nilai terminal.</a:t>
            </a:r>
          </a:p>
          <a:p>
            <a:pPr marL="0" indent="0" algn="just" eaLnBrk="1" hangingPunct="1">
              <a:lnSpc>
                <a:spcPct val="80000"/>
              </a:lnSpc>
              <a:buClrTx/>
              <a:buSzTx/>
              <a:buFontTx/>
              <a:buNone/>
            </a:pPr>
            <a:endParaRPr lang="en-US" altLang="en-US" sz="2400" dirty="0">
              <a:latin typeface="Arial Unicode MS" panose="020B0604020202020204" charset="-122"/>
              <a:ea typeface="Arial Unicode MS" panose="020B0604020202020204" charset="-122"/>
              <a:cs typeface="+mn-cs"/>
            </a:endParaRPr>
          </a:p>
        </p:txBody>
      </p:sp>
    </p:spTree>
  </p:cSld>
  <p:clrMapOvr>
    <a:masterClrMapping/>
  </p:clrMapOvr>
  <p:transition spd="slow">
    <p:cover dir="d"/>
    <p:sndAc>
      <p:stSnd>
        <p:snd r:embed="rId2" name="arrow.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xfrm>
            <a:off x="1081405" y="173355"/>
            <a:ext cx="10273030" cy="1188720"/>
          </a:xfrm>
        </p:spPr>
        <p:txBody>
          <a:bodyPr anchor="b" anchorCtr="0"/>
          <a:lstStyle/>
          <a:p>
            <a:pPr algn="ctr"/>
            <a:r>
              <a:rPr lang="en-US" altLang="zh-CN" sz="3200" b="1">
                <a:latin typeface="Arial Unicode MS" panose="020B0604020202020204" charset="-122"/>
                <a:ea typeface="Arial Unicode MS" panose="020B0604020202020204" charset="-122"/>
              </a:rPr>
              <a:t>Penelitian Empiris Mengenai </a:t>
            </a:r>
            <a:br>
              <a:rPr lang="en-US" altLang="zh-CN" sz="3200" b="1">
                <a:latin typeface="Arial Unicode MS" panose="020B0604020202020204" charset="-122"/>
                <a:ea typeface="Arial Unicode MS" panose="020B0604020202020204" charset="-122"/>
              </a:rPr>
            </a:br>
            <a:r>
              <a:rPr lang="en-US" altLang="zh-CN" sz="3200" b="1">
                <a:latin typeface="Arial Unicode MS" panose="020B0604020202020204" charset="-122"/>
                <a:ea typeface="Arial Unicode MS" panose="020B0604020202020204" charset="-122"/>
              </a:rPr>
              <a:t>Nilai Terminal dan Nilai Instrumental (Kreitner,1992)</a:t>
            </a:r>
          </a:p>
        </p:txBody>
      </p:sp>
      <p:sp>
        <p:nvSpPr>
          <p:cNvPr id="3" name="Content Placeholder 2"/>
          <p:cNvSpPr>
            <a:spLocks noGrp="1"/>
          </p:cNvSpPr>
          <p:nvPr>
            <p:ph idx="1"/>
          </p:nvPr>
        </p:nvSpPr>
        <p:spPr>
          <a:xfrm>
            <a:off x="838200" y="1562100"/>
            <a:ext cx="10515600" cy="4972050"/>
          </a:xfrm>
        </p:spPr>
        <p:txBody>
          <a:bodyPr anchor="ctr" anchorCtr="0">
            <a:noAutofit/>
          </a:bodyPr>
          <a:lstStyle/>
          <a:p>
            <a:pPr marL="342900" marR="0" lvl="0" indent="-342900" algn="just" defTabSz="914400" rtl="0" eaLnBrk="0" fontAlgn="base" latinLnBrk="0" hangingPunct="0">
              <a:lnSpc>
                <a:spcPct val="90000"/>
              </a:lnSpc>
              <a:spcBef>
                <a:spcPct val="20000"/>
              </a:spcBef>
              <a:spcAft>
                <a:spcPct val="0"/>
              </a:spcAft>
              <a:buClr>
                <a:srgbClr val="000000"/>
              </a:buClr>
              <a:buSzTx/>
              <a:buFont typeface="Wingdings" panose="05000000000000000000" charset="0"/>
              <a:buChar char="Ø"/>
              <a:defRPr/>
            </a:pPr>
            <a:r>
              <a:rPr kumimoji="0" lang="en-US"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Unicode MS" panose="020B0604020202020204" charset="-122"/>
                <a:ea typeface="Arial Unicode MS" panose="020B0604020202020204" charset="-122"/>
                <a:cs typeface="+mn-cs"/>
                <a:sym typeface="+mn-ea"/>
              </a:rPr>
              <a:t>Responden dari 220 manajer beranggapan bahwa nilai-nilai terminal yang perlu untuk dimiliki adalah (1) kejujuran (2) tanggung jawab (3) kapabilitas (4) ambisi dan (5) independensi. </a:t>
            </a:r>
            <a:endParaRPr kumimoji="0" lang="en-US"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Unicode MS" panose="020B0604020202020204" charset="-122"/>
              <a:ea typeface="Arial Unicode MS" panose="020B0604020202020204" charset="-122"/>
              <a:cs typeface="+mn-cs"/>
            </a:endParaRPr>
          </a:p>
          <a:p>
            <a:pPr marL="342900" marR="0" lvl="0" indent="-342900" algn="just" defTabSz="914400" rtl="0" eaLnBrk="0" fontAlgn="base" latinLnBrk="0" hangingPunct="0">
              <a:lnSpc>
                <a:spcPct val="90000"/>
              </a:lnSpc>
              <a:spcBef>
                <a:spcPct val="20000"/>
              </a:spcBef>
              <a:spcAft>
                <a:spcPct val="0"/>
              </a:spcAft>
              <a:buClr>
                <a:srgbClr val="000000"/>
              </a:buClr>
              <a:buSzTx/>
              <a:buFont typeface="Wingdings" panose="05000000000000000000" charset="0"/>
              <a:buChar char="Ø"/>
              <a:defRPr/>
            </a:pPr>
            <a:endParaRPr kumimoji="0" lang="en-US"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Unicode MS" panose="020B0604020202020204" charset="-122"/>
              <a:ea typeface="Arial Unicode MS" panose="020B0604020202020204" charset="-122"/>
              <a:cs typeface="+mn-cs"/>
            </a:endParaRPr>
          </a:p>
          <a:p>
            <a:pPr marL="342900" marR="0" lvl="0" indent="-342900" algn="just" defTabSz="914400" rtl="0" eaLnBrk="0" fontAlgn="base" latinLnBrk="0" hangingPunct="0">
              <a:lnSpc>
                <a:spcPct val="90000"/>
              </a:lnSpc>
              <a:spcBef>
                <a:spcPct val="20000"/>
              </a:spcBef>
              <a:spcAft>
                <a:spcPct val="0"/>
              </a:spcAft>
              <a:buClr>
                <a:srgbClr val="000000"/>
              </a:buClr>
              <a:buSzTx/>
              <a:buFont typeface="Wingdings" panose="05000000000000000000" charset="0"/>
              <a:buChar char="Ø"/>
              <a:defRPr/>
            </a:pPr>
            <a:r>
              <a:rPr kumimoji="0" lang="en-US"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Unicode MS" panose="020B0604020202020204" charset="-122"/>
                <a:ea typeface="Arial Unicode MS" panose="020B0604020202020204" charset="-122"/>
                <a:cs typeface="+mn-cs"/>
                <a:sym typeface="+mn-ea"/>
              </a:rPr>
              <a:t>Responden dari 220 manajer beranggapan bahwa nilai-nilai instrumental yang perlu dimiliki adalah (1) penghargaan terhadap pribadi (2) keamanan dan kesejahteraan keluarga pekerja (3) kebebasan dan kemerdekaan (4) dorongan untuk meraih sesuatu dan (5) kebahagiaan.</a:t>
            </a:r>
            <a:r>
              <a:rPr kumimoji="0" lang="en-US" b="1" i="0" u="none" strike="noStrike" kern="0" cap="none" spc="0" normalizeH="0" baseline="0" noProof="0" smtClean="0">
                <a:ln>
                  <a:noFill/>
                </a:ln>
                <a:solidFill>
                  <a:srgbClr val="996633"/>
                </a:solidFill>
                <a:effectLst>
                  <a:outerShdw blurRad="38100" dist="38100" dir="2700000" algn="tl">
                    <a:srgbClr val="C0C0C0"/>
                  </a:outerShdw>
                </a:effectLst>
                <a:uLnTx/>
                <a:uFillTx/>
                <a:latin typeface="Arial Unicode MS" panose="020B0604020202020204" charset="-122"/>
                <a:ea typeface="Arial Unicode MS" panose="020B0604020202020204" charset="-122"/>
                <a:cs typeface="+mn-cs"/>
                <a:sym typeface="+mn-ea"/>
              </a:rPr>
              <a:t> </a:t>
            </a:r>
            <a:endParaRPr kumimoji="0" lang="en-US" b="1" i="0" u="none" strike="noStrike" kern="0" cap="none" spc="0" normalizeH="0" baseline="0" noProof="0" smtClean="0">
              <a:ln>
                <a:noFill/>
              </a:ln>
              <a:solidFill>
                <a:srgbClr val="996633"/>
              </a:solidFill>
              <a:effectLst>
                <a:outerShdw blurRad="38100" dist="38100" dir="2700000" algn="tl">
                  <a:srgbClr val="C0C0C0"/>
                </a:outerShdw>
              </a:effectLst>
              <a:uLnTx/>
              <a:uFillTx/>
              <a:latin typeface="Arial Unicode MS" panose="020B0604020202020204" charset="-122"/>
              <a:ea typeface="Arial Unicode MS" panose="020B0604020202020204" charset="-122"/>
              <a:cs typeface="+mn-cs"/>
            </a:endParaRPr>
          </a:p>
          <a:p>
            <a:pPr marL="342900" marR="0" indent="-342900" algn="l" defTabSz="914400" rtl="0" eaLnBrk="0" fontAlgn="base" latinLnBrk="0" hangingPunct="0">
              <a:lnSpc>
                <a:spcPct val="100000"/>
              </a:lnSpc>
              <a:spcBef>
                <a:spcPct val="20000"/>
              </a:spcBef>
              <a:spcAft>
                <a:spcPct val="0"/>
              </a:spcAft>
              <a:buClrTx/>
              <a:buSzTx/>
              <a:buFontTx/>
              <a:buChar char="•"/>
            </a:pPr>
            <a:endParaRPr kumimoji="0" lang="en-US" b="1" i="0" u="none" strike="noStrike" kern="0" cap="none" spc="0" normalizeH="0" baseline="0" noProof="0" smtClean="0">
              <a:ln>
                <a:noFill/>
              </a:ln>
              <a:solidFill>
                <a:srgbClr val="996633"/>
              </a:solidFill>
              <a:effectLst>
                <a:outerShdw blurRad="38100" dist="38100" dir="2700000" algn="tl">
                  <a:srgbClr val="C0C0C0"/>
                </a:outerShdw>
              </a:effectLst>
              <a:uLnTx/>
              <a:uFillTx/>
              <a:latin typeface="Arial Unicode MS" panose="020B0604020202020204" charset="-122"/>
              <a:ea typeface="Arial Unicode MS" panose="020B0604020202020204" charset="-122"/>
              <a:cs typeface="+mn-cs"/>
            </a:endParaRPr>
          </a:p>
        </p:txBody>
      </p:sp>
    </p:spTree>
  </p:cSld>
  <p:clrMapOvr>
    <a:masterClrMapping/>
  </p:clrMapOvr>
  <p:transition spd="slow">
    <p:cover dir="d"/>
    <p:sndAc>
      <p:stSnd>
        <p:snd r:embed="rId2" name="arrow.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p:cNvSpPr>
          <p:nvPr>
            <p:ph type="title"/>
          </p:nvPr>
        </p:nvSpPr>
        <p:spPr>
          <a:xfrm>
            <a:off x="1981200" y="274638"/>
            <a:ext cx="8229600" cy="777875"/>
          </a:xfrm>
        </p:spPr>
        <p:txBody>
          <a:bodyPr vert="horz" wrap="square" lIns="91440" tIns="45720" rIns="91440" bIns="45720" anchor="ctr" anchorCtr="0">
            <a:normAutofit fontScale="90000"/>
          </a:bodyPr>
          <a:lstStyle/>
          <a:p>
            <a:pPr eaLnBrk="1" hangingPunct="1"/>
            <a:r>
              <a:rPr lang="en-US" altLang="en-US" sz="4000" b="1" dirty="0"/>
              <a:t/>
            </a:r>
            <a:br>
              <a:rPr lang="en-US" altLang="en-US" sz="4000" b="1" dirty="0"/>
            </a:br>
            <a:r>
              <a:rPr lang="en-US" altLang="en-US" sz="4000" b="1" dirty="0">
                <a:latin typeface="FranklinGotTDemCon" pitchFamily="34" charset="0"/>
              </a:rPr>
              <a:t>SIKAP </a:t>
            </a:r>
            <a:r>
              <a:rPr lang="en-US" altLang="en-US" sz="4000" b="1" i="1" dirty="0">
                <a:latin typeface="FranklinGotTDemCon" pitchFamily="34" charset="0"/>
              </a:rPr>
              <a:t>(ATTITUDE)</a:t>
            </a:r>
            <a:r>
              <a:rPr lang="en-US" altLang="en-US" sz="4000" dirty="0">
                <a:latin typeface="FranklinGotTDemCon" pitchFamily="34" charset="0"/>
              </a:rPr>
              <a:t/>
            </a:r>
            <a:br>
              <a:rPr lang="en-US" altLang="en-US" sz="4000" dirty="0">
                <a:latin typeface="FranklinGotTDemCon" pitchFamily="34" charset="0"/>
              </a:rPr>
            </a:br>
            <a:endParaRPr lang="en-US" altLang="en-US" sz="4000" dirty="0">
              <a:latin typeface="FranklinGotTDemCon" pitchFamily="34" charset="0"/>
            </a:endParaRPr>
          </a:p>
        </p:txBody>
      </p:sp>
      <p:sp>
        <p:nvSpPr>
          <p:cNvPr id="10243" name="Rectangle 5"/>
          <p:cNvSpPr>
            <a:spLocks noGrp="1"/>
          </p:cNvSpPr>
          <p:nvPr>
            <p:ph sz="half" idx="1"/>
          </p:nvPr>
        </p:nvSpPr>
        <p:spPr>
          <a:xfrm>
            <a:off x="735965" y="1352550"/>
            <a:ext cx="5755005" cy="4773930"/>
          </a:xfrm>
        </p:spPr>
        <p:txBody>
          <a:bodyPr vert="horz" wrap="square" lIns="91440" tIns="45720" rIns="91440" bIns="45720" anchor="t" anchorCtr="0">
            <a:noAutofit/>
          </a:bodyPr>
          <a:lstStyle/>
          <a:p>
            <a:pPr algn="just" eaLnBrk="1" hangingPunct="1">
              <a:lnSpc>
                <a:spcPct val="90000"/>
              </a:lnSpc>
              <a:buClrTx/>
              <a:buSzTx/>
              <a:buFontTx/>
              <a:buBlip>
                <a:blip r:embed="rId3"/>
              </a:buBlip>
            </a:pPr>
            <a:r>
              <a:rPr lang="en-US" altLang="en-US" b="1" dirty="0">
                <a:latin typeface="Arial Unicode MS" panose="020B0604020202020204" charset="-122"/>
                <a:ea typeface="Arial Unicode MS" panose="020B0604020202020204" charset="-122"/>
                <a:cs typeface="+mn-cs"/>
              </a:rPr>
              <a:t>Definisi </a:t>
            </a:r>
            <a:r>
              <a:rPr lang="en-US" altLang="en-US" dirty="0">
                <a:latin typeface="Arial Unicode MS" panose="020B0604020202020204" charset="-122"/>
                <a:ea typeface="Arial Unicode MS" panose="020B0604020202020204" charset="-122"/>
                <a:cs typeface="+mn-cs"/>
              </a:rPr>
              <a:t>:</a:t>
            </a:r>
          </a:p>
          <a:p>
            <a:pPr algn="just" eaLnBrk="1" hangingPunct="1">
              <a:lnSpc>
                <a:spcPct val="90000"/>
              </a:lnSpc>
              <a:buClrTx/>
              <a:buSzTx/>
              <a:buFontTx/>
              <a:buBlip>
                <a:blip r:embed="rId3"/>
              </a:buBlip>
            </a:pPr>
            <a:r>
              <a:rPr lang="en-US" altLang="en-US" dirty="0">
                <a:latin typeface="Arial Unicode MS" panose="020B0604020202020204" charset="-122"/>
                <a:ea typeface="Arial Unicode MS" panose="020B0604020202020204" charset="-122"/>
                <a:cs typeface="+mn-cs"/>
              </a:rPr>
              <a:t>Sikap adalah pernyataan atau pertimbangan evaluatif  mengenai objek, orang atau peristiwa.</a:t>
            </a:r>
          </a:p>
          <a:p>
            <a:pPr algn="just" eaLnBrk="1" hangingPunct="1">
              <a:lnSpc>
                <a:spcPct val="90000"/>
              </a:lnSpc>
              <a:buClrTx/>
              <a:buSzTx/>
              <a:buFontTx/>
              <a:buNone/>
            </a:pPr>
            <a:endParaRPr lang="en-US" altLang="en-US" dirty="0">
              <a:latin typeface="Arial Unicode MS" panose="020B0604020202020204" charset="-122"/>
              <a:ea typeface="Arial Unicode MS" panose="020B0604020202020204" charset="-122"/>
              <a:cs typeface="+mn-cs"/>
            </a:endParaRPr>
          </a:p>
          <a:p>
            <a:pPr algn="just" eaLnBrk="1" hangingPunct="1">
              <a:lnSpc>
                <a:spcPct val="90000"/>
              </a:lnSpc>
              <a:buClrTx/>
              <a:buSzTx/>
              <a:buFontTx/>
              <a:buBlip>
                <a:blip r:embed="rId3"/>
              </a:buBlip>
            </a:pPr>
            <a:r>
              <a:rPr lang="en-US" altLang="en-US" dirty="0">
                <a:latin typeface="Arial Unicode MS" panose="020B0604020202020204" charset="-122"/>
                <a:ea typeface="Arial Unicode MS" panose="020B0604020202020204" charset="-122"/>
                <a:cs typeface="+mn-cs"/>
              </a:rPr>
              <a:t>Sikap tidak sama dengan nilai, tetapi saling berhubungan.  Untuk mengetahui hal tersebut dengan jalan melihat 3 komponen sikap sebagai berikut :</a:t>
            </a:r>
            <a:endParaRPr lang="en-US" altLang="en-US" b="1" dirty="0">
              <a:latin typeface="Arial Unicode MS" panose="020B0604020202020204" charset="-122"/>
              <a:ea typeface="Arial Unicode MS" panose="020B0604020202020204" charset="-122"/>
              <a:cs typeface="+mn-cs"/>
            </a:endParaRPr>
          </a:p>
          <a:p>
            <a:pPr eaLnBrk="1" hangingPunct="1">
              <a:lnSpc>
                <a:spcPct val="90000"/>
              </a:lnSpc>
              <a:buClrTx/>
              <a:buSzTx/>
              <a:buFontTx/>
              <a:buBlip>
                <a:blip r:embed="rId3"/>
              </a:buBlip>
            </a:pPr>
            <a:endParaRPr lang="en-US" altLang="en-US" b="1" dirty="0">
              <a:latin typeface="Arial Unicode MS" panose="020B0604020202020204" charset="-122"/>
              <a:ea typeface="Arial Unicode MS" panose="020B0604020202020204" charset="-122"/>
              <a:cs typeface="+mn-cs"/>
            </a:endParaRPr>
          </a:p>
        </p:txBody>
      </p:sp>
      <p:pic>
        <p:nvPicPr>
          <p:cNvPr id="10244" name="Picture 7" descr="na01607_"/>
          <p:cNvPicPr>
            <a:picLocks noGrp="1" noChangeAspect="1"/>
          </p:cNvPicPr>
          <p:nvPr>
            <p:ph sz="half" idx="2"/>
          </p:nvPr>
        </p:nvPicPr>
        <p:blipFill>
          <a:blip r:embed="rId4"/>
          <a:stretch>
            <a:fillRect/>
          </a:stretch>
        </p:blipFill>
        <p:spPr>
          <a:xfrm>
            <a:off x="6383338" y="1844675"/>
            <a:ext cx="3744912" cy="3744913"/>
          </a:xfrm>
        </p:spPr>
      </p:pic>
    </p:spTree>
  </p:cSld>
  <p:clrMapOvr>
    <a:masterClrMapping/>
  </p:clrMapOvr>
  <p:transition spd="slow">
    <p:cover dir="d"/>
    <p:sndAc>
      <p:stSnd>
        <p:snd r:embed="rId2" name="arrow.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1981200" y="131763"/>
            <a:ext cx="8229600" cy="777875"/>
          </a:xfrm>
        </p:spPr>
        <p:txBody>
          <a:bodyPr vert="horz" wrap="square" lIns="91440" tIns="45720" rIns="91440" bIns="45720" anchor="ctr" anchorCtr="0"/>
          <a:lstStyle/>
          <a:p>
            <a:pPr eaLnBrk="1" hangingPunct="1"/>
            <a:r>
              <a:rPr lang="en-US" altLang="en-US" sz="3600" dirty="0">
                <a:latin typeface="Franklin Gothic Heavy" panose="020B0903020102020204" pitchFamily="34" charset="0"/>
              </a:rPr>
              <a:t>Tiga Komponen Sikap</a:t>
            </a:r>
          </a:p>
        </p:txBody>
      </p:sp>
      <p:sp>
        <p:nvSpPr>
          <p:cNvPr id="10243" name="Rectangle 3"/>
          <p:cNvSpPr>
            <a:spLocks noGrp="1"/>
          </p:cNvSpPr>
          <p:nvPr>
            <p:ph idx="1"/>
          </p:nvPr>
        </p:nvSpPr>
        <p:spPr>
          <a:xfrm>
            <a:off x="490220" y="909320"/>
            <a:ext cx="11336020" cy="5658485"/>
          </a:xfrm>
        </p:spPr>
        <p:txBody>
          <a:bodyPr vert="horz" wrap="square" lIns="91440" tIns="45720" rIns="91440" bIns="45720" anchor="t">
            <a:noAutofit/>
          </a:bodyPr>
          <a:lstStyle/>
          <a:p>
            <a:pPr algn="just" eaLnBrk="1" fontAlgn="base" hangingPunct="1">
              <a:lnSpc>
                <a:spcPct val="80000"/>
              </a:lnSpc>
              <a:buFontTx/>
              <a:buAutoNum type="arabicPeriod"/>
            </a:pPr>
            <a:r>
              <a:rPr lang="en-US" altLang="en-US" sz="2200" b="1" strike="noStrike" noProof="1">
                <a:solidFill>
                  <a:schemeClr val="tx1"/>
                </a:solidFill>
                <a:latin typeface="Arial Unicode MS" panose="020B0604020202020204" charset="-122"/>
                <a:ea typeface="Arial Unicode MS" panose="020B0604020202020204" charset="-122"/>
              </a:rPr>
              <a:t> </a:t>
            </a:r>
            <a:r>
              <a:rPr lang="en-US" altLang="en-US" sz="2300" b="1" strike="noStrike" noProof="1">
                <a:solidFill>
                  <a:schemeClr val="tx1"/>
                </a:solidFill>
                <a:latin typeface="Arial Unicode MS" panose="020B0604020202020204" charset="-122"/>
                <a:ea typeface="Arial Unicode MS" panose="020B0604020202020204" charset="-122"/>
              </a:rPr>
              <a:t>Komponen Kognitif dari sikap</a:t>
            </a:r>
          </a:p>
          <a:p>
            <a:pPr marL="240665" indent="-240665" algn="just" eaLnBrk="1" fontAlgn="base" hangingPunct="1">
              <a:lnSpc>
                <a:spcPct val="80000"/>
              </a:lnSpc>
              <a:buNone/>
            </a:pPr>
            <a:r>
              <a:rPr lang="en-US" altLang="en-US" sz="2300" b="1" strike="noStrike" noProof="1">
                <a:solidFill>
                  <a:schemeClr val="tx1"/>
                </a:solidFill>
                <a:latin typeface="Arial Unicode MS" panose="020B0604020202020204" charset="-122"/>
                <a:ea typeface="Arial Unicode MS" panose="020B0604020202020204" charset="-122"/>
              </a:rPr>
              <a:t>   </a:t>
            </a: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Yaitu segmen “</a:t>
            </a:r>
            <a:r>
              <a:rPr lang="en-US" altLang="en-US" sz="2300" b="1"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pendapat atau keyakinan (nilai)</a:t>
            </a: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dari suatu sikap.</a:t>
            </a:r>
          </a:p>
          <a:p>
            <a:pPr marL="240665" indent="-240665" algn="just" eaLnBrk="1" fontAlgn="base" hangingPunct="1">
              <a:lnSpc>
                <a:spcPct val="80000"/>
              </a:lnSpc>
              <a:buNone/>
            </a:pP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Contoh : suatu keyakinan bahwa  “diskriminasi” adalah salah.</a:t>
            </a:r>
            <a:endParaRPr lang="en-US" altLang="en-US" sz="2300" b="1" strike="noStrike" noProof="1">
              <a:gradFill>
                <a:gsLst>
                  <a:gs pos="0">
                    <a:srgbClr val="012D86"/>
                  </a:gs>
                  <a:gs pos="100000">
                    <a:srgbClr val="0E2557"/>
                  </a:gs>
                </a:gsLst>
                <a:lin scaled="0"/>
              </a:gradFill>
              <a:latin typeface="Arial Unicode MS" panose="020B0604020202020204" charset="-122"/>
              <a:ea typeface="Arial Unicode MS" panose="020B0604020202020204" charset="-122"/>
            </a:endParaRPr>
          </a:p>
          <a:p>
            <a:pPr algn="just" eaLnBrk="1" fontAlgn="base" hangingPunct="1">
              <a:lnSpc>
                <a:spcPct val="80000"/>
              </a:lnSpc>
              <a:buFontTx/>
              <a:buAutoNum type="arabicPeriod" startAt="2"/>
            </a:pPr>
            <a:r>
              <a:rPr lang="en-US" altLang="en-US" sz="2300" b="1" strike="noStrike" noProof="1">
                <a:solidFill>
                  <a:schemeClr val="tx1"/>
                </a:solidFill>
                <a:latin typeface="Arial Unicode MS" panose="020B0604020202020204" charset="-122"/>
                <a:ea typeface="Arial Unicode MS" panose="020B0604020202020204" charset="-122"/>
              </a:rPr>
              <a:t> Komponen Afektif dari sikap</a:t>
            </a:r>
          </a:p>
          <a:p>
            <a:pPr marL="271780" indent="-271780" algn="just" eaLnBrk="1" fontAlgn="base" hangingPunct="1">
              <a:lnSpc>
                <a:spcPct val="80000"/>
              </a:lnSpc>
              <a:buNone/>
            </a:pPr>
            <a:r>
              <a:rPr lang="en-US" altLang="en-US" sz="2300" b="1" strike="noStrike" noProof="1">
                <a:solidFill>
                  <a:schemeClr val="tx1"/>
                </a:solidFill>
                <a:latin typeface="Arial Unicode MS" panose="020B0604020202020204" charset="-122"/>
                <a:ea typeface="Arial Unicode MS" panose="020B0604020202020204" charset="-122"/>
              </a:rPr>
              <a:t> </a:t>
            </a: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Segmen emosional atau perasaan/keharuan dari sikap.</a:t>
            </a:r>
          </a:p>
          <a:p>
            <a:pPr marL="271780" indent="-271780" algn="just" eaLnBrk="1" fontAlgn="base" hangingPunct="1">
              <a:lnSpc>
                <a:spcPct val="80000"/>
              </a:lnSpc>
              <a:buNone/>
            </a:pP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Contoh : Saya tidak menyukai si A  karena diskriminasi minoritas.</a:t>
            </a:r>
            <a:endParaRPr lang="en-US" altLang="en-US" sz="2300" b="1" strike="noStrike" noProof="1">
              <a:gradFill>
                <a:gsLst>
                  <a:gs pos="0">
                    <a:srgbClr val="012D86"/>
                  </a:gs>
                  <a:gs pos="100000">
                    <a:srgbClr val="0E2557"/>
                  </a:gs>
                </a:gsLst>
                <a:lin scaled="0"/>
              </a:gradFill>
              <a:latin typeface="Arial Unicode MS" panose="020B0604020202020204" charset="-122"/>
              <a:ea typeface="Arial Unicode MS" panose="020B0604020202020204" charset="-122"/>
            </a:endParaRPr>
          </a:p>
          <a:p>
            <a:pPr algn="just" eaLnBrk="1" fontAlgn="base" hangingPunct="1">
              <a:lnSpc>
                <a:spcPct val="80000"/>
              </a:lnSpc>
              <a:buFontTx/>
              <a:buAutoNum type="arabicPeriod" startAt="3"/>
            </a:pPr>
            <a:r>
              <a:rPr lang="en-US" altLang="en-US" sz="2300" b="1" strike="noStrike" noProof="1">
                <a:solidFill>
                  <a:schemeClr val="tx1"/>
                </a:solidFill>
                <a:latin typeface="Arial Unicode MS" panose="020B0604020202020204" charset="-122"/>
                <a:ea typeface="Arial Unicode MS" panose="020B0604020202020204" charset="-122"/>
              </a:rPr>
              <a:t> Komponen perilaku </a:t>
            </a:r>
            <a:r>
              <a:rPr lang="en-US" altLang="en-US" sz="2300" b="1" i="1" strike="noStrike" noProof="1">
                <a:solidFill>
                  <a:schemeClr val="tx1"/>
                </a:solidFill>
                <a:latin typeface="Arial Unicode MS" panose="020B0604020202020204" charset="-122"/>
                <a:ea typeface="Arial Unicode MS" panose="020B0604020202020204" charset="-122"/>
              </a:rPr>
              <a:t>(behavior)</a:t>
            </a:r>
            <a:r>
              <a:rPr lang="en-US" altLang="en-US" sz="2300" b="1" strike="noStrike" noProof="1">
                <a:solidFill>
                  <a:schemeClr val="tx1"/>
                </a:solidFill>
                <a:latin typeface="Arial Unicode MS" panose="020B0604020202020204" charset="-122"/>
                <a:ea typeface="Arial Unicode MS" panose="020B0604020202020204" charset="-122"/>
              </a:rPr>
              <a:t> dari sikap</a:t>
            </a:r>
          </a:p>
          <a:p>
            <a:pPr marL="349250" indent="-349250" algn="just" eaLnBrk="1" fontAlgn="base" hangingPunct="1">
              <a:lnSpc>
                <a:spcPct val="80000"/>
              </a:lnSpc>
              <a:buNone/>
            </a:pPr>
            <a:r>
              <a:rPr lang="en-US" altLang="en-US" sz="2300" b="1" strike="noStrike" noProof="1">
                <a:solidFill>
                  <a:schemeClr val="tx1"/>
                </a:solidFill>
                <a:latin typeface="Arial Unicode MS" panose="020B0604020202020204" charset="-122"/>
                <a:ea typeface="Arial Unicode MS" panose="020B0604020202020204" charset="-122"/>
              </a:rPr>
              <a:t> </a:t>
            </a: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Merujuk kesuatu maksud untuk berperilaku </a:t>
            </a:r>
            <a:r>
              <a:rPr lang="en-US" altLang="en-US" sz="2300" i="1"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(behavior)</a:t>
            </a: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dalam suatu cara tertentu terhadap seseorang/sesuatu.</a:t>
            </a:r>
          </a:p>
          <a:p>
            <a:pPr marL="349250" indent="-349250" algn="just" eaLnBrk="1" fontAlgn="base" hangingPunct="1">
              <a:lnSpc>
                <a:spcPct val="80000"/>
              </a:lnSpc>
              <a:buNone/>
            </a:pP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Contoh : Saya lebih baik menghindari si A karena perasaan saya terhadap dia.</a:t>
            </a:r>
          </a:p>
          <a:p>
            <a:pPr algn="just" eaLnBrk="1" fontAlgn="base" hangingPunct="1">
              <a:lnSpc>
                <a:spcPct val="80000"/>
              </a:lnSpc>
              <a:buNone/>
            </a:pP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Berdasarkan ke 3 komponen dari sikap tersebut, kita dapat menganalisis bahwa komponen pertama dari sikap </a:t>
            </a:r>
            <a:r>
              <a:rPr lang="en-US" altLang="en-US" sz="2300" i="1"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(kognitif)</a:t>
            </a: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berupa  “</a:t>
            </a:r>
            <a:r>
              <a:rPr lang="en-US" altLang="en-US" sz="2300" b="1"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pendapat atau keyakinan</a:t>
            </a: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pada dasarnya sarat bermuatan “nilai” </a:t>
            </a:r>
            <a:r>
              <a:rPr lang="en-US" altLang="en-US" sz="2300" i="1"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(value)</a:t>
            </a: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Oleh karena itu maka segmen kedua </a:t>
            </a:r>
            <a:r>
              <a:rPr lang="en-US" altLang="en-US" sz="2300" i="1"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(afektif)</a:t>
            </a: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dan  ketiga </a:t>
            </a:r>
            <a:r>
              <a:rPr lang="en-US" altLang="en-US" sz="2300" i="1"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(behavior)</a:t>
            </a:r>
            <a:r>
              <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rPr>
              <a:t> dari sikap akan diwarnai oleh nilai yang dianut oleh individu.</a:t>
            </a:r>
          </a:p>
          <a:p>
            <a:pPr algn="just" eaLnBrk="1" fontAlgn="base" hangingPunct="1">
              <a:lnSpc>
                <a:spcPct val="80000"/>
              </a:lnSpc>
              <a:buFontTx/>
              <a:buAutoNum type="arabicPeriod" startAt="3"/>
            </a:pPr>
            <a:endParaRPr lang="en-US" altLang="en-US" sz="2300" strike="noStrike" noProof="1">
              <a:gradFill>
                <a:gsLst>
                  <a:gs pos="0">
                    <a:srgbClr val="012D86"/>
                  </a:gs>
                  <a:gs pos="100000">
                    <a:srgbClr val="0E2557"/>
                  </a:gs>
                </a:gsLst>
                <a:lin scaled="0"/>
              </a:gradFill>
              <a:latin typeface="Arial Unicode MS" panose="020B0604020202020204" charset="-122"/>
              <a:ea typeface="Arial Unicode MS" panose="020B0604020202020204" charset="-122"/>
            </a:endParaRPr>
          </a:p>
        </p:txBody>
      </p:sp>
    </p:spTree>
  </p:cSld>
  <p:clrMapOvr>
    <a:masterClrMapping/>
  </p:clrMapOvr>
  <p:transition spd="slow">
    <p:cover dir="d"/>
    <p:sndAc>
      <p:stSnd>
        <p:snd r:embed="rId2" name="arrow.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4"/>
          <p:cNvSpPr>
            <a:spLocks noGrp="1"/>
          </p:cNvSpPr>
          <p:nvPr>
            <p:ph type="title"/>
          </p:nvPr>
        </p:nvSpPr>
        <p:spPr>
          <a:xfrm>
            <a:off x="1981200" y="274638"/>
            <a:ext cx="8229600" cy="850900"/>
          </a:xfrm>
        </p:spPr>
        <p:txBody>
          <a:bodyPr vert="horz" wrap="square" lIns="91440" tIns="45720" rIns="91440" bIns="45720" anchor="ctr" anchorCtr="0"/>
          <a:lstStyle/>
          <a:p>
            <a:pPr eaLnBrk="1" hangingPunct="1"/>
            <a:r>
              <a:rPr lang="en-US" altLang="en-US" sz="4000" b="1" dirty="0">
                <a:latin typeface="Algerian" panose="04020705040A02060702" pitchFamily="82" charset="0"/>
              </a:rPr>
              <a:t>Sumber Sikap</a:t>
            </a:r>
          </a:p>
        </p:txBody>
      </p:sp>
      <p:sp>
        <p:nvSpPr>
          <p:cNvPr id="12290" name="Rectangle 6"/>
          <p:cNvSpPr>
            <a:spLocks noGrp="1"/>
          </p:cNvSpPr>
          <p:nvPr>
            <p:ph sz="half" idx="2"/>
          </p:nvPr>
        </p:nvSpPr>
        <p:spPr>
          <a:xfrm>
            <a:off x="5880100" y="1125855"/>
            <a:ext cx="5808345" cy="5387975"/>
          </a:xfrm>
        </p:spPr>
        <p:txBody>
          <a:bodyPr vert="horz" wrap="square" lIns="91440" tIns="45720" rIns="91440" bIns="45720" anchor="ctr" anchorCtr="0">
            <a:noAutofit/>
          </a:bodyPr>
          <a:lstStyle/>
          <a:p>
            <a:pPr marL="457200" indent="-457200" eaLnBrk="1" hangingPunct="1">
              <a:lnSpc>
                <a:spcPct val="90000"/>
              </a:lnSpc>
              <a:buClrTx/>
              <a:buSzTx/>
              <a:buFontTx/>
            </a:pPr>
            <a:endParaRPr lang="en-US" altLang="en-US" sz="2000" u="sng" dirty="0">
              <a:latin typeface="+mn-lt"/>
              <a:ea typeface="+mn-ea"/>
              <a:cs typeface="+mn-cs"/>
            </a:endParaRPr>
          </a:p>
          <a:p>
            <a:pPr marL="457200" indent="-457200" algn="just" eaLnBrk="1" hangingPunct="1">
              <a:lnSpc>
                <a:spcPct val="90000"/>
              </a:lnSpc>
              <a:buClrTx/>
              <a:buSzTx/>
              <a:buFontTx/>
              <a:buBlip>
                <a:blip r:embed="rId3"/>
              </a:buBlip>
            </a:pPr>
            <a:r>
              <a:rPr lang="en-US" altLang="en-US" dirty="0">
                <a:latin typeface="Arial Unicode MS" panose="020B0604020202020204" charset="-122"/>
                <a:ea typeface="Arial Unicode MS" panose="020B0604020202020204" charset="-122"/>
                <a:cs typeface="Felix Titling" panose="04060505060202020A04" charset="0"/>
              </a:rPr>
              <a:t>Sikap, seperti nilai diperoleh dari :</a:t>
            </a:r>
          </a:p>
          <a:p>
            <a:pPr marL="457200" indent="-457200" algn="just" eaLnBrk="1" hangingPunct="1">
              <a:lnSpc>
                <a:spcPct val="90000"/>
              </a:lnSpc>
              <a:buClrTx/>
              <a:buSzTx/>
              <a:buFontTx/>
              <a:buAutoNum type="arabicPeriod"/>
            </a:pPr>
            <a:r>
              <a:rPr lang="en-US" altLang="en-US" dirty="0">
                <a:latin typeface="Arial Unicode MS" panose="020B0604020202020204" charset="-122"/>
                <a:ea typeface="Arial Unicode MS" panose="020B0604020202020204" charset="-122"/>
                <a:cs typeface="Felix Titling" panose="04060505060202020A04" charset="0"/>
              </a:rPr>
              <a:t>Sebagian ditentukan oleh   faktor keturunan (genetik).</a:t>
            </a:r>
          </a:p>
          <a:p>
            <a:pPr marL="457200" indent="-457200" algn="just" eaLnBrk="1" hangingPunct="1">
              <a:lnSpc>
                <a:spcPct val="90000"/>
              </a:lnSpc>
              <a:buClrTx/>
              <a:buSzTx/>
              <a:buFontTx/>
              <a:buAutoNum type="arabicPeriod"/>
            </a:pPr>
            <a:r>
              <a:rPr lang="en-US" altLang="en-US" dirty="0">
                <a:latin typeface="Arial Unicode MS" panose="020B0604020202020204" charset="-122"/>
                <a:ea typeface="Arial Unicode MS" panose="020B0604020202020204" charset="-122"/>
                <a:cs typeface="Felix Titling" panose="04060505060202020A04" charset="0"/>
              </a:rPr>
              <a:t>Sisanya  disebabkan oleh faktor-faktor lain (lingkungan), seperti : budaya nasional,  perintah orang tua, guru, teman, dan pengaruh lingkungan lainnya yang serupa.</a:t>
            </a:r>
          </a:p>
        </p:txBody>
      </p:sp>
      <p:pic>
        <p:nvPicPr>
          <p:cNvPr id="12291" name="Picture 7" descr="pe02622_"/>
          <p:cNvPicPr>
            <a:picLocks noGrp="1" noChangeAspect="1"/>
          </p:cNvPicPr>
          <p:nvPr>
            <p:ph sz="half" idx="1"/>
          </p:nvPr>
        </p:nvPicPr>
        <p:blipFill>
          <a:blip r:embed="rId4"/>
          <a:stretch>
            <a:fillRect/>
          </a:stretch>
        </p:blipFill>
        <p:spPr>
          <a:xfrm>
            <a:off x="1703388" y="1557338"/>
            <a:ext cx="4176712" cy="4608512"/>
          </a:xfrm>
        </p:spPr>
      </p:pic>
    </p:spTree>
  </p:cSld>
  <p:clrMapOvr>
    <a:masterClrMapping/>
  </p:clrMapOvr>
  <p:transition spd="slow">
    <p:cover dir="d"/>
    <p:sndAc>
      <p:stSnd>
        <p:snd r:embed="rId2" name="arrow.wav"/>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2574</Words>
  <Application>WPS Presentation</Application>
  <PresentationFormat>Custom</PresentationFormat>
  <Paragraphs>226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Definisi</vt:lpstr>
      <vt:lpstr> Pentingnya Nilai </vt:lpstr>
      <vt:lpstr> Sumber Nilai </vt:lpstr>
      <vt:lpstr> Tipe   Nilai  Dapatkah nilai dikelompokkan ? Ya ! </vt:lpstr>
      <vt:lpstr>Penelitian Empiris Mengenai  Nilai Terminal dan Nilai Instrumental (Kreitner,1992)</vt:lpstr>
      <vt:lpstr> SIKAP (ATTITUDE) </vt:lpstr>
      <vt:lpstr>Tiga Komponen Sikap</vt:lpstr>
      <vt:lpstr>Sumber Sikap</vt:lpstr>
      <vt:lpstr>Tipe Sikap</vt:lpstr>
      <vt:lpstr>Teori Disonans Kognitif</vt:lpstr>
      <vt:lpstr>Teori Disonans Kognitif dan Implikasinya Terhadap Organisasi</vt:lpstr>
      <vt:lpstr>Teori Disonans Kognitif</vt:lpstr>
      <vt:lpstr> KEPUASAN KERJA  (JOB SATISFACTION) </vt:lpstr>
      <vt:lpstr>Dua Unsur Penting dalam Kepuasan Kerja</vt:lpstr>
      <vt:lpstr>Model Hubungan Kausal antara Motivasi Kerja, Unjuk Kerja, dan Kepuasan kerja</vt:lpstr>
      <vt:lpstr>Model Hubungan Kausal antara Motivasi Kerja, Unjuk Kerja, dan, Sikap kerja (kepuasan kerja) Menurut Howell dan Dipboye</vt:lpstr>
      <vt:lpstr>Model Hubungan Kausal antara Motivasi Kerja, Unjuk Kerja, dan, Sikap kerja (kepuasan kerja) Menurut Howell dan Dipboye</vt:lpstr>
      <vt:lpstr>Faktor-faktor yang Mempengaruhi Kepuasan Kerja</vt:lpstr>
      <vt:lpstr>Faktor-faktor yang Mempengaruhi Kepuasan Kerja Pendapat Asyar Sunyoto Munandar</vt:lpstr>
      <vt:lpstr>Teori dua faktor (two factor theory)  dari Herzberg</vt:lpstr>
      <vt:lpstr>Teori dua faktor (two factor theory)  dari Herzberg</vt:lpstr>
      <vt:lpstr>Pengukuran Kepuasan Kerja</vt:lpstr>
      <vt:lpstr> Apa  yang menentukan kepuasan kerja  ? </vt:lpstr>
      <vt:lpstr> Bagaimana karyawan  mengungkapkan ketidak puasan kerja ? </vt:lpstr>
      <vt:lpstr> Bagaimana karyawan dapat mengungkapkan ketidak puasan kerja ?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windows10</dc:creator>
  <cp:lastModifiedBy>Windows User</cp:lastModifiedBy>
  <cp:revision>12</cp:revision>
  <dcterms:created xsi:type="dcterms:W3CDTF">2021-11-02T20:20:00Z</dcterms:created>
  <dcterms:modified xsi:type="dcterms:W3CDTF">2023-10-25T06:53:35Z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603726D983D64DA5999F7992D3060E3B</vt:lpwstr>
  </property>
  <property fmtid="{D5CDD505-2E9C-101B-9397-08002B2CF9AE}" pid="3" name="KSOProductBuildVer">
    <vt:lpwstr>1033-11.2.0.10351</vt:lpwstr>
  </property>
</Properties>
</file>