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1" autoAdjust="0"/>
    <p:restoredTop sz="94660"/>
  </p:normalViewPr>
  <p:slideViewPr>
    <p:cSldViewPr snapToGrid="0">
      <p:cViewPr varScale="1">
        <p:scale>
          <a:sx n="69" d="100"/>
          <a:sy n="69" d="100"/>
        </p:scale>
        <p:origin x="-642"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pPr/>
              <a:t>10/30/2023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p:cNvSpPr>
            <a:spLocks noGrp="1" noRot="1" noChangeAspect="1"/>
          </p:cNvSpPr>
          <p:nvPr>
            <p:ph type="sldImg"/>
          </p:nvPr>
        </p:nvSpPr>
        <p:spPr/>
      </p:sp>
      <p:sp>
        <p:nvSpPr>
          <p:cNvPr id="9218" name="Text Placeholder 2"/>
          <p:cNvSpPr>
            <a:spLocks noGrp="1"/>
          </p:cNvSpPr>
          <p:nvPr>
            <p:ph type="body"/>
          </p:nvPr>
        </p:nvSpPr>
        <p:spPr/>
        <p:txBody>
          <a:bodyPr lIns="91440" tIns="45720" rIns="91440" bIns="45720" anchor="t" anchorCtr="0"/>
          <a:lstStyle/>
          <a:p>
            <a:pPr lvl="0"/>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Slide Image Placeholder 1"/>
          <p:cNvSpPr>
            <a:spLocks noGrp="1" noRot="1" noChangeAspect="1"/>
          </p:cNvSpPr>
          <p:nvPr>
            <p:ph type="sldImg"/>
          </p:nvPr>
        </p:nvSpPr>
        <p:spPr/>
      </p:sp>
      <p:sp>
        <p:nvSpPr>
          <p:cNvPr id="11266" name="Text Placeholder 2"/>
          <p:cNvSpPr>
            <a:spLocks noGrp="1"/>
          </p:cNvSpPr>
          <p:nvPr>
            <p:ph type="body"/>
          </p:nvPr>
        </p:nvSpPr>
        <p:spPr/>
        <p:txBody>
          <a:bodyPr lIns="91440" tIns="45720" rIns="91440" bIns="45720" anchor="t" anchorCtr="0"/>
          <a:lstStyle/>
          <a:p>
            <a:pPr lvl="0"/>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a:lstStyle/>
          <a:p>
            <a:pPr fontAlgn="base"/>
            <a:r>
              <a:rPr lang="en-US" strike="noStrike" noProof="1" smtClean="0"/>
              <a:t>Click to edit Master title style</a:t>
            </a:r>
            <a:endParaRPr lang="id-ID" strike="noStrike" noProof="1"/>
          </a:p>
        </p:txBody>
      </p:sp>
      <p:sp>
        <p:nvSpPr>
          <p:cNvPr id="3" name="ClipArt Placeholder 2"/>
          <p:cNvSpPr>
            <a:spLocks noGrp="1"/>
          </p:cNvSpPr>
          <p:nvPr>
            <p:ph type="clipArt" sz="half" idx="1"/>
          </p:nvPr>
        </p:nvSpPr>
        <p:spPr>
          <a:xfrm>
            <a:off x="609600" y="1828800"/>
            <a:ext cx="5384800" cy="4302125"/>
          </a:xfrm>
        </p:spPr>
        <p:txBody>
          <a:bodyPr vert="horz" wrap="square" lIns="91440" tIns="45720" rIns="91440" bIns="45720" numCol="1" anchor="t" anchorCtr="0" compatLnSpc="1"/>
          <a:lstStyle/>
          <a:p>
            <a:pPr marL="469900" marR="0" lvl="0" indent="-469900" algn="l" defTabSz="914400" rtl="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o"/>
              <a:defRPr/>
            </a:pPr>
            <a:endParaRPr kumimoji="0" lang="id-ID"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197600" y="1828800"/>
            <a:ext cx="5384800" cy="4302125"/>
          </a:xfrm>
        </p:spPr>
        <p:txBody>
          <a:bodyPr/>
          <a:lstStyle/>
          <a:p>
            <a:pPr lvl="0" fontAlgn="base"/>
            <a:r>
              <a:rPr lang="en-US" strike="noStrike" noProof="1" smtClean="0"/>
              <a:t>Click to edit Master text styles</a:t>
            </a:r>
          </a:p>
          <a:p>
            <a:pPr lvl="1" fontAlgn="base"/>
            <a:r>
              <a:rPr lang="en-US" strike="noStrike" noProof="1" smtClean="0"/>
              <a:t>Second level</a:t>
            </a:r>
          </a:p>
          <a:p>
            <a:pPr lvl="2" fontAlgn="base"/>
            <a:r>
              <a:rPr lang="en-US" strike="noStrike" noProof="1" smtClean="0"/>
              <a:t>Third level</a:t>
            </a:r>
          </a:p>
          <a:p>
            <a:pPr lvl="3" fontAlgn="base"/>
            <a:r>
              <a:rPr lang="en-US" strike="noStrike" noProof="1" smtClean="0"/>
              <a:t>Fourth level</a:t>
            </a:r>
          </a:p>
          <a:p>
            <a:pPr lvl="4" fontAlgn="base"/>
            <a:r>
              <a:rPr lang="en-US" strike="noStrike" noProof="1" smtClean="0"/>
              <a:t>Fifth level</a:t>
            </a:r>
            <a:endParaRPr lang="id-ID"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4A6A293-53C0-4C67-A1E1-61E9A55008F0}" type="slidenum">
              <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transition spd="slow">
    <p:blinds dir="vert"/>
    <p:sndAc>
      <p:stSnd>
        <p:snd r:embed="rId1" name="arrow.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pPr/>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pPr/>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pPr/>
              <a:t>10/30/2023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pPr/>
              <a:t>10/30/2023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pPr/>
              <a:t>10/30/2023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pPr/>
              <a:t>10/30/2023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image" Target="../media/image8.wmf"/></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image" Target="../media/image10.wmf"/></Relationships>
</file>

<file path=ppt/slides/_rels/slide2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image" Target="../media/image11.wmf"/></Relationships>
</file>

<file path=ppt/slides/_rels/slide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p:cNvSpPr>
          <p:nvPr>
            <p:ph type="title"/>
          </p:nvPr>
        </p:nvSpPr>
        <p:spPr>
          <a:xfrm>
            <a:off x="1981200" y="692150"/>
            <a:ext cx="8229600" cy="865188"/>
          </a:xfrm>
        </p:spPr>
        <p:txBody>
          <a:bodyPr vert="horz" wrap="square" lIns="91440" tIns="45720" rIns="91440" bIns="45720" anchor="b" anchorCtr="0"/>
          <a:lstStyle/>
          <a:p>
            <a:pPr algn="just" eaLnBrk="1" hangingPunct="1"/>
            <a:endParaRPr lang="en-US" altLang="zh-CN" sz="2800" dirty="0">
              <a:latin typeface="Berlin Sans FB" panose="020E0602020502020306" pitchFamily="34" charset="0"/>
            </a:endParaRPr>
          </a:p>
        </p:txBody>
      </p:sp>
      <p:sp>
        <p:nvSpPr>
          <p:cNvPr id="8194" name="Rectangle 3"/>
          <p:cNvSpPr>
            <a:spLocks noGrp="1"/>
          </p:cNvSpPr>
          <p:nvPr>
            <p:ph idx="1"/>
          </p:nvPr>
        </p:nvSpPr>
        <p:spPr/>
        <p:txBody>
          <a:bodyPr vert="horz" wrap="square" lIns="91440" tIns="45720" rIns="91440" bIns="45720" anchor="ctr" anchorCtr="0"/>
          <a:lstStyle/>
          <a:p>
            <a:pPr marL="0" indent="0" algn="ctr" eaLnBrk="1" hangingPunct="1">
              <a:buNone/>
            </a:pPr>
            <a:r>
              <a:rPr lang="en-US" altLang="zh-CN" sz="4400" b="1" dirty="0">
                <a:latin typeface="Arial" panose="020B0604020202020204" pitchFamily="34" charset="0"/>
              </a:rPr>
              <a:t>PERILAKU INDIVIDU</a:t>
            </a:r>
            <a:endParaRPr lang="en-US" altLang="zh-CN" sz="4400" b="1" dirty="0">
              <a:latin typeface="Arial" panose="020B0604020202020204" pitchFamily="34" charset="0"/>
              <a:ea typeface="Arial" panose="020B0604020202020204" pitchFamily="34" charset="0"/>
            </a:endParaRPr>
          </a:p>
        </p:txBody>
      </p:sp>
    </p:spTree>
  </p:cSld>
  <p:clrMapOvr>
    <a:masterClrMapping/>
  </p:clrMapOvr>
  <p:transition spd="slow">
    <p:blinds dir="vert"/>
    <p:sndAc>
      <p:stSnd>
        <p:snd r:embed="rId3" name="arrow.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p:cNvSpPr>
          <p:nvPr>
            <p:ph type="title"/>
          </p:nvPr>
        </p:nvSpPr>
        <p:spPr>
          <a:xfrm>
            <a:off x="1981200" y="533400"/>
            <a:ext cx="8229600" cy="663575"/>
          </a:xfrm>
        </p:spPr>
        <p:txBody>
          <a:bodyPr vert="horz" wrap="square" lIns="91440" tIns="45720" rIns="91440" bIns="45720" anchor="b" anchorCtr="0"/>
          <a:lstStyle/>
          <a:p>
            <a:pPr algn="ctr" eaLnBrk="1" hangingPunct="1"/>
            <a:r>
              <a:rPr lang="en-US" altLang="zh-CN" sz="3200" dirty="0">
                <a:latin typeface="Arial Rounded MT Bold" panose="020F0704030504030204" pitchFamily="34" charset="0"/>
              </a:rPr>
              <a:t>Kemampuan/Ketrampilan</a:t>
            </a:r>
          </a:p>
        </p:txBody>
      </p:sp>
      <p:sp>
        <p:nvSpPr>
          <p:cNvPr id="19458" name="Rectangle 9"/>
          <p:cNvSpPr>
            <a:spLocks noGrp="1"/>
          </p:cNvSpPr>
          <p:nvPr>
            <p:ph sz="half" idx="1"/>
          </p:nvPr>
        </p:nvSpPr>
        <p:spPr>
          <a:xfrm>
            <a:off x="1774825" y="1916113"/>
            <a:ext cx="4249738" cy="4214812"/>
          </a:xfrm>
        </p:spPr>
        <p:txBody>
          <a:bodyPr vert="horz" wrap="square" lIns="91440" tIns="45720" rIns="91440" bIns="45720" anchor="t" anchorCtr="0">
            <a:normAutofit fontScale="92500"/>
          </a:bodyPr>
          <a:lstStyle/>
          <a:p>
            <a:pPr algn="just" eaLnBrk="1" hangingPunct="1">
              <a:lnSpc>
                <a:spcPct val="80000"/>
              </a:lnSpc>
              <a:buSzPct val="70000"/>
              <a:buFont typeface="Wingdings" panose="05000000000000000000" pitchFamily="2" charset="2"/>
              <a:buChar char="Ø"/>
            </a:pPr>
            <a:r>
              <a:rPr lang="en-US" altLang="zh-CN" sz="1500" b="1" dirty="0">
                <a:latin typeface="Tahoma" panose="020B0604030504040204" pitchFamily="34" charset="0"/>
                <a:ea typeface="+mn-ea"/>
                <a:cs typeface="+mn-cs"/>
              </a:rPr>
              <a:t>Adalah kapasitas seorang individu untuk  mengerjakan berbagai   tugas dalam suatu pekerjaan (Robin),  meliputi :</a:t>
            </a:r>
          </a:p>
          <a:p>
            <a:pPr algn="just" eaLnBrk="1" hangingPunct="1">
              <a:lnSpc>
                <a:spcPct val="80000"/>
              </a:lnSpc>
              <a:buSzPct val="70000"/>
              <a:buFont typeface="Wingdings" panose="05000000000000000000" pitchFamily="2" charset="2"/>
              <a:buBlip>
                <a:blip r:embed="rId3"/>
              </a:buBlip>
            </a:pPr>
            <a:r>
              <a:rPr lang="en-US" altLang="zh-CN" sz="1500" b="1" u="sng" dirty="0">
                <a:latin typeface="Tahoma" panose="020B0604030504040204" pitchFamily="34" charset="0"/>
                <a:ea typeface="+mn-ea"/>
                <a:cs typeface="+mn-cs"/>
              </a:rPr>
              <a:t>Kemampuan Fisik</a:t>
            </a:r>
            <a:endParaRPr lang="en-US" altLang="zh-CN" sz="1500" u="sng" dirty="0">
              <a:latin typeface="Tahoma" panose="020B0604030504040204" pitchFamily="34" charset="0"/>
              <a:ea typeface="+mn-ea"/>
              <a:cs typeface="+mn-cs"/>
            </a:endParaRPr>
          </a:p>
          <a:p>
            <a:pPr algn="just" eaLnBrk="1" hangingPunct="1">
              <a:lnSpc>
                <a:spcPct val="80000"/>
              </a:lnSpc>
              <a:buSzPct val="70000"/>
              <a:buFont typeface="Wingdings" panose="05000000000000000000" pitchFamily="2" charset="2"/>
              <a:buNone/>
            </a:pPr>
            <a:r>
              <a:rPr lang="en-US" altLang="zh-CN" sz="1500" dirty="0">
                <a:latin typeface="Tahoma" panose="020B0604030504040204" pitchFamily="34" charset="0"/>
                <a:ea typeface="+mn-ea"/>
                <a:cs typeface="+mn-cs"/>
              </a:rPr>
              <a:t>        Yaitu kemampuan yang diperlukan untuk melakukan tugas-tugas  yang menuntut stamina, kecekatan, kekuatan, dan ketrampilan motorik tertentu.</a:t>
            </a:r>
          </a:p>
          <a:p>
            <a:pPr algn="just" eaLnBrk="1" hangingPunct="1">
              <a:lnSpc>
                <a:spcPct val="80000"/>
              </a:lnSpc>
              <a:buSzPct val="70000"/>
              <a:buFont typeface="Wingdings" panose="05000000000000000000" pitchFamily="2" charset="2"/>
              <a:buBlip>
                <a:blip r:embed="rId3"/>
              </a:buBlip>
            </a:pPr>
            <a:r>
              <a:rPr lang="en-US" altLang="zh-CN" sz="1500" b="1" u="sng" dirty="0">
                <a:latin typeface="Tahoma" panose="020B0604030504040204" pitchFamily="34" charset="0"/>
                <a:ea typeface="+mn-ea"/>
                <a:cs typeface="+mn-cs"/>
              </a:rPr>
              <a:t>Kemampuan Intelektual</a:t>
            </a:r>
            <a:endParaRPr lang="en-US" altLang="zh-CN" sz="1500" u="sng" dirty="0">
              <a:latin typeface="Tahoma" panose="020B0604030504040204" pitchFamily="34" charset="0"/>
              <a:ea typeface="+mn-ea"/>
              <a:cs typeface="+mn-cs"/>
            </a:endParaRPr>
          </a:p>
          <a:p>
            <a:pPr algn="just" eaLnBrk="1" hangingPunct="1">
              <a:lnSpc>
                <a:spcPct val="80000"/>
              </a:lnSpc>
              <a:buSzPct val="70000"/>
              <a:buFont typeface="Wingdings" panose="05000000000000000000" pitchFamily="2" charset="2"/>
              <a:buNone/>
            </a:pPr>
            <a:r>
              <a:rPr lang="en-US" altLang="zh-CN" sz="1500" dirty="0">
                <a:latin typeface="Tahoma" panose="020B0604030504040204" pitchFamily="34" charset="0"/>
                <a:ea typeface="+mn-ea"/>
                <a:cs typeface="+mn-cs"/>
              </a:rPr>
              <a:t>        Yaitu kemampuan yang diperlukan untuk  mengerjakan kegiatan-kegiatan mental  yang meliputi dimensi-dimensi sbb :</a:t>
            </a:r>
          </a:p>
          <a:p>
            <a:pPr algn="just" eaLnBrk="1" hangingPunct="1">
              <a:lnSpc>
                <a:spcPct val="80000"/>
              </a:lnSpc>
              <a:buSzPct val="70000"/>
              <a:buFont typeface="Wingdings" panose="05000000000000000000" pitchFamily="2" charset="2"/>
              <a:buAutoNum type="arabicPeriod"/>
            </a:pPr>
            <a:r>
              <a:rPr lang="en-US" altLang="zh-CN" sz="1500" b="1" dirty="0">
                <a:latin typeface="Tahoma" panose="020B0604030504040204" pitchFamily="34" charset="0"/>
                <a:ea typeface="+mn-ea"/>
                <a:cs typeface="+mn-cs"/>
              </a:rPr>
              <a:t>Kecerdasan numeris</a:t>
            </a:r>
            <a:r>
              <a:rPr lang="en-US" altLang="zh-CN" sz="1500" dirty="0">
                <a:latin typeface="Tahoma" panose="020B0604030504040204" pitchFamily="34" charset="0"/>
                <a:ea typeface="+mn-ea"/>
                <a:cs typeface="+mn-cs"/>
              </a:rPr>
              <a:t> (kemampuan berhitung)</a:t>
            </a:r>
          </a:p>
          <a:p>
            <a:pPr algn="just" eaLnBrk="1" hangingPunct="1">
              <a:lnSpc>
                <a:spcPct val="80000"/>
              </a:lnSpc>
              <a:buSzPct val="70000"/>
              <a:buFont typeface="Wingdings" panose="05000000000000000000" pitchFamily="2" charset="2"/>
              <a:buNone/>
            </a:pPr>
            <a:r>
              <a:rPr lang="en-US" altLang="zh-CN" sz="1500" dirty="0">
                <a:latin typeface="Tahoma" panose="020B0604030504040204" pitchFamily="34" charset="0"/>
                <a:ea typeface="+mn-ea"/>
                <a:cs typeface="+mn-cs"/>
              </a:rPr>
              <a:t>        Misal : untuk menghitung pajak penjualan pada seperangkat barang.</a:t>
            </a:r>
          </a:p>
          <a:p>
            <a:pPr algn="just" eaLnBrk="1" hangingPunct="1">
              <a:lnSpc>
                <a:spcPct val="80000"/>
              </a:lnSpc>
              <a:buSzPct val="70000"/>
              <a:buFont typeface="Wingdings" panose="05000000000000000000" pitchFamily="2" charset="2"/>
              <a:buAutoNum type="arabicPeriod" startAt="2"/>
            </a:pPr>
            <a:r>
              <a:rPr lang="en-US" altLang="zh-CN" sz="1500" b="1" dirty="0">
                <a:latin typeface="Tahoma" panose="020B0604030504040204" pitchFamily="34" charset="0"/>
                <a:ea typeface="+mn-ea"/>
                <a:cs typeface="+mn-cs"/>
              </a:rPr>
              <a:t>Pemahaman verbal</a:t>
            </a:r>
            <a:r>
              <a:rPr lang="en-US" altLang="zh-CN" sz="1500" dirty="0">
                <a:latin typeface="Tahoma" panose="020B0604030504040204" pitchFamily="34" charset="0"/>
                <a:ea typeface="+mn-ea"/>
                <a:cs typeface="+mn-cs"/>
              </a:rPr>
              <a:t> (kemampuan memahami instruksi/pesan)</a:t>
            </a:r>
          </a:p>
          <a:p>
            <a:pPr algn="just" eaLnBrk="1" hangingPunct="1">
              <a:lnSpc>
                <a:spcPct val="80000"/>
              </a:lnSpc>
              <a:buSzPct val="70000"/>
              <a:buFont typeface="Wingdings" panose="05000000000000000000" pitchFamily="2" charset="2"/>
              <a:buNone/>
            </a:pPr>
            <a:r>
              <a:rPr lang="en-US" altLang="zh-CN" sz="1500" dirty="0">
                <a:latin typeface="Tahoma" panose="020B0604030504040204" pitchFamily="34" charset="0"/>
                <a:ea typeface="+mn-ea"/>
                <a:cs typeface="+mn-cs"/>
              </a:rPr>
              <a:t>        Misal : kemampuan mengikuti/mengartikan kebijakan pimpinan organisasi.</a:t>
            </a:r>
          </a:p>
          <a:p>
            <a:pPr eaLnBrk="1" hangingPunct="1">
              <a:lnSpc>
                <a:spcPct val="80000"/>
              </a:lnSpc>
              <a:buSzPct val="70000"/>
            </a:pPr>
            <a:endParaRPr lang="en-US" altLang="zh-CN" sz="1500" dirty="0">
              <a:latin typeface="+mn-lt"/>
              <a:ea typeface="+mn-ea"/>
              <a:cs typeface="+mn-cs"/>
            </a:endParaRPr>
          </a:p>
        </p:txBody>
      </p:sp>
      <p:sp>
        <p:nvSpPr>
          <p:cNvPr id="19459" name="Rectangle 10"/>
          <p:cNvSpPr>
            <a:spLocks noGrp="1"/>
          </p:cNvSpPr>
          <p:nvPr>
            <p:ph sz="half" idx="2"/>
          </p:nvPr>
        </p:nvSpPr>
        <p:spPr>
          <a:xfrm>
            <a:off x="6456363" y="1828800"/>
            <a:ext cx="3754437" cy="4624388"/>
          </a:xfrm>
        </p:spPr>
        <p:txBody>
          <a:bodyPr vert="horz" wrap="square" lIns="91440" tIns="45720" rIns="91440" bIns="45720" anchor="t" anchorCtr="0">
            <a:normAutofit fontScale="92500"/>
          </a:bodyPr>
          <a:lstStyle/>
          <a:p>
            <a:pPr algn="just" eaLnBrk="1" hangingPunct="1">
              <a:lnSpc>
                <a:spcPct val="80000"/>
              </a:lnSpc>
              <a:buSzPct val="70000"/>
              <a:buFont typeface="Wingdings" panose="05000000000000000000" pitchFamily="2" charset="2"/>
              <a:buAutoNum type="arabicPeriod" startAt="3"/>
            </a:pPr>
            <a:r>
              <a:rPr lang="en-US" altLang="zh-CN" sz="1400" b="1" dirty="0">
                <a:latin typeface="Tahoma" panose="020B0604030504040204" pitchFamily="34" charset="0"/>
                <a:ea typeface="+mn-ea"/>
                <a:cs typeface="+mn-cs"/>
              </a:rPr>
              <a:t>Kecepatan perseptual</a:t>
            </a:r>
            <a:r>
              <a:rPr lang="en-US" altLang="zh-CN" sz="1400" dirty="0">
                <a:latin typeface="Tahoma" panose="020B0604030504040204" pitchFamily="34" charset="0"/>
                <a:ea typeface="+mn-ea"/>
                <a:cs typeface="+mn-cs"/>
              </a:rPr>
              <a:t> (kemampuan mengenali kemiripan atau beda visual dengan cepat dan tepat.</a:t>
            </a:r>
          </a:p>
          <a:p>
            <a:pPr algn="just" eaLnBrk="1" hangingPunct="1">
              <a:lnSpc>
                <a:spcPct val="80000"/>
              </a:lnSpc>
              <a:buSzPct val="70000"/>
              <a:buFont typeface="Wingdings" panose="05000000000000000000" pitchFamily="2" charset="2"/>
              <a:buNone/>
            </a:pPr>
            <a:r>
              <a:rPr lang="en-US" altLang="zh-CN" sz="1400" dirty="0">
                <a:latin typeface="Tahoma" panose="020B0604030504040204" pitchFamily="34" charset="0"/>
                <a:ea typeface="+mn-ea"/>
                <a:cs typeface="+mn-cs"/>
              </a:rPr>
              <a:t>        Misalnya : pada proses kontrol kualitas produk.</a:t>
            </a:r>
          </a:p>
          <a:p>
            <a:pPr algn="just" eaLnBrk="1" hangingPunct="1">
              <a:lnSpc>
                <a:spcPct val="80000"/>
              </a:lnSpc>
              <a:buSzPct val="70000"/>
              <a:buFont typeface="Wingdings" panose="05000000000000000000" pitchFamily="2" charset="2"/>
              <a:buAutoNum type="arabicPeriod" startAt="4"/>
            </a:pPr>
            <a:r>
              <a:rPr lang="en-US" altLang="zh-CN" sz="1400" b="1" dirty="0">
                <a:latin typeface="Tahoma" panose="020B0604030504040204" pitchFamily="34" charset="0"/>
                <a:ea typeface="+mn-ea"/>
                <a:cs typeface="+mn-cs"/>
              </a:rPr>
              <a:t>Penalaran Induktif</a:t>
            </a:r>
            <a:r>
              <a:rPr lang="en-US" altLang="zh-CN" sz="1400" dirty="0">
                <a:latin typeface="Tahoma" panose="020B0604030504040204" pitchFamily="34" charset="0"/>
                <a:ea typeface="+mn-ea"/>
                <a:cs typeface="+mn-cs"/>
              </a:rPr>
              <a:t> (kemampuan mengenali urutan logis dari suatu masalah atau fenomena tertentu.</a:t>
            </a:r>
          </a:p>
          <a:p>
            <a:pPr algn="just" eaLnBrk="1" hangingPunct="1">
              <a:lnSpc>
                <a:spcPct val="80000"/>
              </a:lnSpc>
              <a:buSzPct val="70000"/>
              <a:buFont typeface="Wingdings" panose="05000000000000000000" pitchFamily="2" charset="2"/>
              <a:buNone/>
            </a:pPr>
            <a:r>
              <a:rPr lang="en-US" altLang="zh-CN" sz="1400" dirty="0">
                <a:latin typeface="Tahoma" panose="020B0604030504040204" pitchFamily="34" charset="0"/>
                <a:ea typeface="+mn-ea"/>
                <a:cs typeface="+mn-cs"/>
              </a:rPr>
              <a:t>        Misal :  memperkirakan permintaan pasar dalam suatu kurun waktu tertentu.</a:t>
            </a:r>
          </a:p>
          <a:p>
            <a:pPr algn="just" eaLnBrk="1" hangingPunct="1">
              <a:lnSpc>
                <a:spcPct val="80000"/>
              </a:lnSpc>
              <a:buSzPct val="70000"/>
              <a:buFont typeface="Wingdings" panose="05000000000000000000" pitchFamily="2" charset="2"/>
              <a:buAutoNum type="arabicPeriod" startAt="5"/>
            </a:pPr>
            <a:r>
              <a:rPr lang="en-US" altLang="zh-CN" sz="1400" b="1" dirty="0">
                <a:latin typeface="Tahoma" panose="020B0604030504040204" pitchFamily="34" charset="0"/>
                <a:ea typeface="+mn-ea"/>
                <a:cs typeface="+mn-cs"/>
              </a:rPr>
              <a:t>Penalaran deduktif</a:t>
            </a:r>
            <a:r>
              <a:rPr lang="en-US" altLang="zh-CN" sz="1400" dirty="0">
                <a:latin typeface="Tahoma" panose="020B0604030504040204" pitchFamily="34" charset="0"/>
                <a:ea typeface="+mn-ea"/>
                <a:cs typeface="+mn-cs"/>
              </a:rPr>
              <a:t> (kemampuan menggunakan logika dan menilai implikasi dari suatu keputusan.</a:t>
            </a:r>
          </a:p>
          <a:p>
            <a:pPr algn="just" eaLnBrk="1" hangingPunct="1">
              <a:lnSpc>
                <a:spcPct val="80000"/>
              </a:lnSpc>
              <a:buSzPct val="70000"/>
              <a:buFont typeface="Wingdings" panose="05000000000000000000" pitchFamily="2" charset="2"/>
              <a:buNone/>
            </a:pPr>
            <a:r>
              <a:rPr lang="en-US" altLang="zh-CN" sz="1400" dirty="0">
                <a:latin typeface="Tahoma" panose="020B0604030504040204" pitchFamily="34" charset="0"/>
                <a:ea typeface="+mn-ea"/>
                <a:cs typeface="+mn-cs"/>
              </a:rPr>
              <a:t>        Misal : menentukan pilihan dari dua atau lebih saran yang berbeda.</a:t>
            </a:r>
          </a:p>
          <a:p>
            <a:pPr algn="just" eaLnBrk="1" hangingPunct="1">
              <a:lnSpc>
                <a:spcPct val="80000"/>
              </a:lnSpc>
              <a:buSzPct val="70000"/>
              <a:buFont typeface="Wingdings" panose="05000000000000000000" pitchFamily="2" charset="2"/>
              <a:buAutoNum type="arabicPeriod" startAt="6"/>
            </a:pPr>
            <a:r>
              <a:rPr lang="en-US" altLang="zh-CN" sz="1400" b="1" dirty="0">
                <a:latin typeface="Tahoma" panose="020B0604030504040204" pitchFamily="34" charset="0"/>
                <a:ea typeface="+mn-ea"/>
                <a:cs typeface="+mn-cs"/>
              </a:rPr>
              <a:t>Visualisasi Ruang</a:t>
            </a:r>
            <a:r>
              <a:rPr lang="en-US" altLang="zh-CN" sz="1400" dirty="0">
                <a:latin typeface="Tahoma" panose="020B0604030504040204" pitchFamily="34" charset="0"/>
                <a:ea typeface="+mn-ea"/>
                <a:cs typeface="+mn-cs"/>
              </a:rPr>
              <a:t> (daya abstraksi/daya layang ruang)</a:t>
            </a:r>
          </a:p>
          <a:p>
            <a:pPr algn="just" eaLnBrk="1" hangingPunct="1">
              <a:lnSpc>
                <a:spcPct val="80000"/>
              </a:lnSpc>
              <a:buSzPct val="70000"/>
              <a:buFont typeface="Wingdings" panose="05000000000000000000" pitchFamily="2" charset="2"/>
              <a:buNone/>
            </a:pPr>
            <a:r>
              <a:rPr lang="en-US" altLang="zh-CN" sz="1400" dirty="0">
                <a:latin typeface="Tahoma" panose="020B0604030504040204" pitchFamily="34" charset="0"/>
                <a:ea typeface="+mn-ea"/>
                <a:cs typeface="+mn-cs"/>
              </a:rPr>
              <a:t>        Misal : menentukan desain ruang, kemasan suatu produk, dsb.</a:t>
            </a:r>
          </a:p>
          <a:p>
            <a:pPr algn="just" eaLnBrk="1" hangingPunct="1">
              <a:lnSpc>
                <a:spcPct val="80000"/>
              </a:lnSpc>
              <a:buSzPct val="70000"/>
              <a:buFont typeface="Wingdings" panose="05000000000000000000" pitchFamily="2" charset="2"/>
              <a:buAutoNum type="arabicPeriod" startAt="7"/>
            </a:pPr>
            <a:r>
              <a:rPr lang="en-US" altLang="zh-CN" sz="1400" b="1" dirty="0">
                <a:latin typeface="Tahoma" panose="020B0604030504040204" pitchFamily="34" charset="0"/>
                <a:ea typeface="+mn-ea"/>
                <a:cs typeface="+mn-cs"/>
              </a:rPr>
              <a:t>Kapasitas Memori</a:t>
            </a:r>
            <a:r>
              <a:rPr lang="en-US" altLang="zh-CN" sz="1400" dirty="0">
                <a:latin typeface="Tahoma" panose="020B0604030504040204" pitchFamily="34" charset="0"/>
                <a:ea typeface="+mn-ea"/>
                <a:cs typeface="+mn-cs"/>
              </a:rPr>
              <a:t> (kemampuan mengingat).</a:t>
            </a:r>
          </a:p>
          <a:p>
            <a:pPr eaLnBrk="1" hangingPunct="1">
              <a:lnSpc>
                <a:spcPct val="80000"/>
              </a:lnSpc>
              <a:buSzPct val="70000"/>
              <a:buFont typeface="Wingdings" panose="05000000000000000000" pitchFamily="2" charset="2"/>
              <a:buAutoNum type="arabicPeriod" startAt="7"/>
            </a:pPr>
            <a:endParaRPr lang="en-US" altLang="zh-CN" sz="1400" dirty="0">
              <a:latin typeface="+mn-lt"/>
              <a:ea typeface="+mn-ea"/>
              <a:cs typeface="+mn-cs"/>
            </a:endParaRPr>
          </a:p>
        </p:txBody>
      </p:sp>
      <p:sp>
        <p:nvSpPr>
          <p:cNvPr id="19460" name="Text Box 7"/>
          <p:cNvSpPr txBox="1"/>
          <p:nvPr/>
        </p:nvSpPr>
        <p:spPr>
          <a:xfrm>
            <a:off x="2332038" y="1938338"/>
            <a:ext cx="309880" cy="368300"/>
          </a:xfrm>
          <a:prstGeom prst="rect">
            <a:avLst/>
          </a:prstGeom>
          <a:noFill/>
          <a:ln w="9525">
            <a:noFill/>
          </a:ln>
        </p:spPr>
        <p:txBody>
          <a:bodyPr wrap="none" anchor="t" anchorCtr="0">
            <a:spAutoFit/>
          </a:bodyPr>
          <a:lstStyle/>
          <a:p>
            <a:pPr eaLnBrk="0" hangingPunct="0"/>
            <a:endParaRPr lang="id-ID" altLang="x-none" dirty="0">
              <a:latin typeface="Times New Roman" panose="02020603050405020304" pitchFamily="18" charset="0"/>
            </a:endParaRPr>
          </a:p>
        </p:txBody>
      </p:sp>
    </p:spTree>
  </p:cSld>
  <p:clrMapOvr>
    <a:masterClrMapping/>
  </p:clrMapOvr>
  <p:transition spd="slow">
    <p:blinds dir="vert"/>
    <p:sndAc>
      <p:stSnd>
        <p:snd r:embed="rId2" name="arrow.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4"/>
          <p:cNvSpPr>
            <a:spLocks noGrp="1"/>
          </p:cNvSpPr>
          <p:nvPr>
            <p:ph type="title"/>
          </p:nvPr>
        </p:nvSpPr>
        <p:spPr>
          <a:xfrm>
            <a:off x="1981200" y="533400"/>
            <a:ext cx="8229600" cy="735013"/>
          </a:xfrm>
        </p:spPr>
        <p:txBody>
          <a:bodyPr vert="horz" wrap="square" lIns="91440" tIns="45720" rIns="91440" bIns="45720" anchor="b" anchorCtr="0"/>
          <a:lstStyle/>
          <a:p>
            <a:pPr algn="ctr" eaLnBrk="1" hangingPunct="1"/>
            <a:r>
              <a:rPr lang="en-US" altLang="zh-CN" sz="4000" b="1" dirty="0">
                <a:latin typeface="Verdana" panose="020B0604030504040204" pitchFamily="34" charset="0"/>
              </a:rPr>
              <a:t>Kepribadian </a:t>
            </a:r>
            <a:r>
              <a:rPr lang="en-US" altLang="zh-CN" sz="4000" b="1" i="1" dirty="0">
                <a:latin typeface="Verdana" panose="020B0604030504040204" pitchFamily="34" charset="0"/>
              </a:rPr>
              <a:t>(Personality)</a:t>
            </a:r>
          </a:p>
        </p:txBody>
      </p:sp>
      <p:sp>
        <p:nvSpPr>
          <p:cNvPr id="13315" name="Rectangle 8"/>
          <p:cNvSpPr>
            <a:spLocks noGrp="1" noChangeArrowheads="1"/>
          </p:cNvSpPr>
          <p:nvPr>
            <p:ph sz="half" idx="2"/>
          </p:nvPr>
        </p:nvSpPr>
        <p:spPr>
          <a:xfrm>
            <a:off x="4511675" y="1628775"/>
            <a:ext cx="5870575" cy="4800600"/>
          </a:xfrm>
          <a:solidFill>
            <a:schemeClr val="accent1">
              <a:lumMod val="60000"/>
              <a:lumOff val="40000"/>
            </a:schemeClr>
          </a:solidFill>
        </p:spPr>
        <p:txBody>
          <a:bodyPr vert="horz" wrap="square" lIns="91440" tIns="45720" rIns="91440" bIns="45720" numCol="1" anchor="t" anchorCtr="0" compatLnSpc="1"/>
          <a:lstStyle/>
          <a:p>
            <a:pPr marL="469900" marR="0" lvl="0" indent="-469900" algn="just" defTabSz="914400" rtl="0" eaLnBrk="1" fontAlgn="base" latinLnBrk="0" hangingPunct="1">
              <a:lnSpc>
                <a:spcPct val="80000"/>
              </a:lnSpc>
              <a:spcBef>
                <a:spcPct val="20000"/>
              </a:spcBef>
              <a:spcAft>
                <a:spcPct val="0"/>
              </a:spcAft>
              <a:buClr>
                <a:schemeClr val="bg2"/>
              </a:buClr>
              <a:buSzTx/>
              <a:buFont typeface="Wingdings" panose="05000000000000000000" pitchFamily="2" charset="2"/>
              <a:buChar char="Ø"/>
              <a:defRPr/>
            </a:pP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Berasal</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dari</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bahasa</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latin</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1"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“persona”.</a:t>
            </a:r>
            <a:endPar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endParaRPr>
          </a:p>
          <a:p>
            <a:pPr marL="469900" marR="0" lvl="0" indent="-469900" algn="just" defTabSz="914400" rtl="0" eaLnBrk="1" fontAlgn="base" latinLnBrk="0" hangingPunct="1">
              <a:lnSpc>
                <a:spcPct val="80000"/>
              </a:lnSpc>
              <a:spcBef>
                <a:spcPct val="20000"/>
              </a:spcBef>
              <a:spcAft>
                <a:spcPct val="0"/>
              </a:spcAft>
              <a:buClr>
                <a:schemeClr val="bg2"/>
              </a:buClr>
              <a:buSzTx/>
              <a:buFont typeface="Wingdings" panose="05000000000000000000" pitchFamily="2" charset="2"/>
              <a:buChar char="Ø"/>
              <a:defRPr/>
            </a:pP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Pada</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mulanya</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“persona”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menunjuk</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pada</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sng"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topeng</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yang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biasa</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dipergunakan</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oleh</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para</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pemain</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sandiwara</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dalam</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memainkan</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peran-perannya</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a:t>
            </a:r>
          </a:p>
          <a:p>
            <a:pPr marL="469900" marR="0" lvl="0" indent="-469900" algn="just" defTabSz="914400" rtl="0" eaLnBrk="1" fontAlgn="base" latinLnBrk="0" hangingPunct="1">
              <a:lnSpc>
                <a:spcPct val="80000"/>
              </a:lnSpc>
              <a:spcBef>
                <a:spcPct val="20000"/>
              </a:spcBef>
              <a:spcAft>
                <a:spcPct val="0"/>
              </a:spcAft>
              <a:buClr>
                <a:schemeClr val="bg2"/>
              </a:buClr>
              <a:buSzTx/>
              <a:buFont typeface="Wingdings" panose="05000000000000000000" pitchFamily="2" charset="2"/>
              <a:buChar char="Ø"/>
              <a:defRPr/>
            </a:pPr>
            <a:r>
              <a:rPr kumimoji="0" lang="en-US" sz="2000" b="1" i="0" u="none" strike="noStrike" kern="0" cap="none" spc="0" normalizeH="0" baseline="0" noProof="0" dirty="0" err="1" smtClean="0">
                <a:ln>
                  <a:noFill/>
                </a:ln>
                <a:solidFill>
                  <a:srgbClr val="7030A0"/>
                </a:solidFill>
                <a:effectLst/>
                <a:uLnTx/>
                <a:uFillTx/>
                <a:latin typeface="Arial" panose="020B0604020202020204" pitchFamily="34" charset="0"/>
                <a:ea typeface="+mn-ea"/>
                <a:cs typeface="Arial" panose="020B0604020202020204" pitchFamily="34" charset="0"/>
              </a:rPr>
              <a:t>Kepribadian</a:t>
            </a:r>
            <a:r>
              <a:rPr kumimoji="0" lang="en-US" sz="2000" b="1" i="0" u="none" strike="noStrike" kern="0" cap="none" spc="0" normalizeH="0" baseline="0" noProof="0" dirty="0" smtClean="0">
                <a:ln>
                  <a:noFill/>
                </a:ln>
                <a:solidFill>
                  <a:srgbClr val="7030A0"/>
                </a:solidFill>
                <a:effectLst/>
                <a:uLnTx/>
                <a:uFillTx/>
                <a:latin typeface="Arial" panose="020B0604020202020204" pitchFamily="34" charset="0"/>
                <a:ea typeface="+mn-ea"/>
                <a:cs typeface="Arial" panose="020B0604020202020204" pitchFamily="34" charset="0"/>
              </a:rPr>
              <a:t> </a:t>
            </a:r>
            <a:r>
              <a:rPr kumimoji="0" lang="en-US" sz="2000" b="1" i="0" u="none" strike="noStrike" kern="0" cap="none" spc="0" normalizeH="0" baseline="0" noProof="0" dirty="0" err="1" smtClean="0">
                <a:ln>
                  <a:noFill/>
                </a:ln>
                <a:solidFill>
                  <a:srgbClr val="7030A0"/>
                </a:solidFill>
                <a:effectLst/>
                <a:uLnTx/>
                <a:uFillTx/>
                <a:latin typeface="Arial" panose="020B0604020202020204" pitchFamily="34" charset="0"/>
                <a:ea typeface="+mn-ea"/>
                <a:cs typeface="Arial" panose="020B0604020202020204" pitchFamily="34" charset="0"/>
              </a:rPr>
              <a:t>adalah</a:t>
            </a:r>
            <a:r>
              <a:rPr kumimoji="0" lang="en-US" sz="2000" b="1" i="0" u="none" strike="noStrike" kern="0" cap="none" spc="0" normalizeH="0" baseline="0" noProof="0" dirty="0" smtClean="0">
                <a:ln>
                  <a:noFill/>
                </a:ln>
                <a:solidFill>
                  <a:srgbClr val="7030A0"/>
                </a:solidFill>
                <a:effectLst/>
                <a:uLnTx/>
                <a:uFillTx/>
                <a:latin typeface="Arial" panose="020B0604020202020204" pitchFamily="34" charset="0"/>
                <a:ea typeface="+mn-ea"/>
                <a:cs typeface="Arial" panose="020B0604020202020204" pitchFamily="34" charset="0"/>
              </a:rPr>
              <a:t> </a:t>
            </a:r>
            <a:r>
              <a:rPr kumimoji="0" lang="en-US" sz="2000" b="1" i="0" u="none" strike="noStrike" kern="0" cap="none" spc="0" normalizeH="0" baseline="0" noProof="0" dirty="0" err="1" smtClean="0">
                <a:ln>
                  <a:noFill/>
                </a:ln>
                <a:solidFill>
                  <a:srgbClr val="7030A0"/>
                </a:solidFill>
                <a:effectLst/>
                <a:uLnTx/>
                <a:uFillTx/>
                <a:latin typeface="Arial" panose="020B0604020202020204" pitchFamily="34" charset="0"/>
                <a:ea typeface="+mn-ea"/>
                <a:cs typeface="Arial" panose="020B0604020202020204" pitchFamily="34" charset="0"/>
              </a:rPr>
              <a:t>gambaran</a:t>
            </a:r>
            <a:r>
              <a:rPr kumimoji="0" lang="en-US" sz="2000" b="1" i="0" u="none" strike="noStrike" kern="0" cap="none" spc="0" normalizeH="0" baseline="0" noProof="0" dirty="0" smtClean="0">
                <a:ln>
                  <a:noFill/>
                </a:ln>
                <a:solidFill>
                  <a:srgbClr val="7030A0"/>
                </a:solidFill>
                <a:effectLst/>
                <a:uLnTx/>
                <a:uFillTx/>
                <a:latin typeface="Arial" panose="020B0604020202020204" pitchFamily="34" charset="0"/>
                <a:ea typeface="+mn-ea"/>
                <a:cs typeface="Arial" panose="020B0604020202020204" pitchFamily="34" charset="0"/>
              </a:rPr>
              <a:t> </a:t>
            </a:r>
            <a:r>
              <a:rPr kumimoji="0" lang="en-US" sz="2000" b="1" i="0" u="none" strike="noStrike" kern="0" cap="none" spc="0" normalizeH="0" baseline="0" noProof="0" dirty="0" err="1" smtClean="0">
                <a:ln>
                  <a:noFill/>
                </a:ln>
                <a:solidFill>
                  <a:srgbClr val="7030A0"/>
                </a:solidFill>
                <a:effectLst/>
                <a:uLnTx/>
                <a:uFillTx/>
                <a:latin typeface="Arial" panose="020B0604020202020204" pitchFamily="34" charset="0"/>
                <a:ea typeface="+mn-ea"/>
                <a:cs typeface="Arial" panose="020B0604020202020204" pitchFamily="34" charset="0"/>
              </a:rPr>
              <a:t>sosial</a:t>
            </a:r>
            <a:r>
              <a:rPr kumimoji="0" lang="en-US" sz="2000" b="1" i="0" u="none" strike="noStrike" kern="0" cap="none" spc="0" normalizeH="0" baseline="0" noProof="0" dirty="0" smtClean="0">
                <a:ln>
                  <a:noFill/>
                </a:ln>
                <a:solidFill>
                  <a:srgbClr val="7030A0"/>
                </a:solidFill>
                <a:effectLst/>
                <a:uLnTx/>
                <a:uFillTx/>
                <a:latin typeface="Arial" panose="020B0604020202020204" pitchFamily="34" charset="0"/>
                <a:ea typeface="+mn-ea"/>
                <a:cs typeface="Arial" panose="020B0604020202020204" pitchFamily="34" charset="0"/>
              </a:rPr>
              <a:t> yang </a:t>
            </a:r>
            <a:r>
              <a:rPr kumimoji="0" lang="en-US" sz="2000" b="1" i="0" u="none" strike="noStrike" kern="0" cap="none" spc="0" normalizeH="0" baseline="0" noProof="0" dirty="0" err="1" smtClean="0">
                <a:ln>
                  <a:noFill/>
                </a:ln>
                <a:solidFill>
                  <a:srgbClr val="7030A0"/>
                </a:solidFill>
                <a:effectLst/>
                <a:uLnTx/>
                <a:uFillTx/>
                <a:latin typeface="Arial" panose="020B0604020202020204" pitchFamily="34" charset="0"/>
                <a:ea typeface="+mn-ea"/>
                <a:cs typeface="Arial" panose="020B0604020202020204" pitchFamily="34" charset="0"/>
              </a:rPr>
              <a:t>lumrah</a:t>
            </a:r>
            <a:r>
              <a:rPr kumimoji="0" lang="en-US" sz="2000" b="1" i="0" u="none" strike="noStrike" kern="0" cap="none" spc="0" normalizeH="0" baseline="0" noProof="0" dirty="0" smtClean="0">
                <a:ln>
                  <a:noFill/>
                </a:ln>
                <a:solidFill>
                  <a:srgbClr val="7030A0"/>
                </a:solidFill>
                <a:effectLst/>
                <a:uLnTx/>
                <a:uFillTx/>
                <a:latin typeface="Arial" panose="020B0604020202020204" pitchFamily="34" charset="0"/>
                <a:ea typeface="+mn-ea"/>
                <a:cs typeface="Arial" panose="020B0604020202020204" pitchFamily="34" charset="0"/>
              </a:rPr>
              <a:t>/</a:t>
            </a:r>
            <a:r>
              <a:rPr kumimoji="0" lang="en-US" sz="2000" b="1" i="0" u="none" strike="noStrike" kern="0" cap="none" spc="0" normalizeH="0" baseline="0" noProof="0" dirty="0" err="1" smtClean="0">
                <a:ln>
                  <a:noFill/>
                </a:ln>
                <a:solidFill>
                  <a:srgbClr val="7030A0"/>
                </a:solidFill>
                <a:effectLst/>
                <a:uLnTx/>
                <a:uFillTx/>
                <a:latin typeface="Arial" panose="020B0604020202020204" pitchFamily="34" charset="0"/>
                <a:ea typeface="+mn-ea"/>
                <a:cs typeface="Arial" panose="020B0604020202020204" pitchFamily="34" charset="0"/>
              </a:rPr>
              <a:t>biasa</a:t>
            </a:r>
            <a:r>
              <a:rPr kumimoji="0" lang="en-US" sz="2000" b="1" i="0" u="none" strike="noStrike" kern="0" cap="none" spc="0" normalizeH="0" baseline="0" noProof="0" dirty="0" smtClean="0">
                <a:ln>
                  <a:noFill/>
                </a:ln>
                <a:solidFill>
                  <a:srgbClr val="7030A0"/>
                </a:solidFill>
                <a:effectLst/>
                <a:uLnTx/>
                <a:uFillTx/>
                <a:latin typeface="Arial" panose="020B0604020202020204" pitchFamily="34" charset="0"/>
                <a:ea typeface="+mn-ea"/>
                <a:cs typeface="Arial" panose="020B0604020202020204" pitchFamily="34" charset="0"/>
              </a:rPr>
              <a:t>/</a:t>
            </a:r>
            <a:r>
              <a:rPr kumimoji="0" lang="en-US" sz="2000" b="1" i="0" u="none" strike="noStrike" kern="0" cap="none" spc="0" normalizeH="0" baseline="0" noProof="0" dirty="0" err="1" smtClean="0">
                <a:ln>
                  <a:noFill/>
                </a:ln>
                <a:solidFill>
                  <a:srgbClr val="7030A0"/>
                </a:solidFill>
                <a:effectLst/>
                <a:uLnTx/>
                <a:uFillTx/>
                <a:latin typeface="Arial" panose="020B0604020202020204" pitchFamily="34" charset="0"/>
                <a:ea typeface="+mn-ea"/>
                <a:cs typeface="Arial" panose="020B0604020202020204" pitchFamily="34" charset="0"/>
              </a:rPr>
              <a:t>umum</a:t>
            </a:r>
            <a:r>
              <a:rPr kumimoji="0" lang="en-US" sz="2000" b="1" i="0" u="none" strike="noStrike" kern="0" cap="none" spc="0" normalizeH="0" baseline="0" noProof="0" dirty="0" smtClean="0">
                <a:ln>
                  <a:noFill/>
                </a:ln>
                <a:solidFill>
                  <a:srgbClr val="7030A0"/>
                </a:solidFill>
                <a:effectLst/>
                <a:uLnTx/>
                <a:uFillTx/>
                <a:latin typeface="Arial" panose="020B0604020202020204" pitchFamily="34" charset="0"/>
                <a:ea typeface="+mn-ea"/>
                <a:cs typeface="Arial" panose="020B0604020202020204" pitchFamily="34" charset="0"/>
              </a:rPr>
              <a:t>, yang </a:t>
            </a:r>
            <a:r>
              <a:rPr kumimoji="0" lang="en-US" sz="2000" b="1" i="0" u="none" strike="noStrike" kern="0" cap="none" spc="0" normalizeH="0" baseline="0" noProof="0" dirty="0" err="1" smtClean="0">
                <a:ln>
                  <a:noFill/>
                </a:ln>
                <a:solidFill>
                  <a:srgbClr val="7030A0"/>
                </a:solidFill>
                <a:effectLst/>
                <a:uLnTx/>
                <a:uFillTx/>
                <a:latin typeface="Arial" panose="020B0604020202020204" pitchFamily="34" charset="0"/>
                <a:ea typeface="+mn-ea"/>
                <a:cs typeface="Arial" panose="020B0604020202020204" pitchFamily="34" charset="0"/>
              </a:rPr>
              <a:t>diambil</a:t>
            </a:r>
            <a:r>
              <a:rPr kumimoji="0" lang="en-US" sz="2000" b="1" i="0" u="none" strike="noStrike" kern="0" cap="none" spc="0" normalizeH="0" baseline="0" noProof="0" dirty="0" smtClean="0">
                <a:ln>
                  <a:noFill/>
                </a:ln>
                <a:solidFill>
                  <a:srgbClr val="7030A0"/>
                </a:solidFill>
                <a:effectLst/>
                <a:uLnTx/>
                <a:uFillTx/>
                <a:latin typeface="Arial" panose="020B0604020202020204" pitchFamily="34" charset="0"/>
                <a:ea typeface="+mn-ea"/>
                <a:cs typeface="Arial" panose="020B0604020202020204" pitchFamily="34" charset="0"/>
              </a:rPr>
              <a:t> </a:t>
            </a:r>
            <a:r>
              <a:rPr kumimoji="0" lang="en-US" sz="2000" b="1" i="0" u="none" strike="noStrike" kern="0" cap="none" spc="0" normalizeH="0" baseline="0" noProof="0" dirty="0" err="1" smtClean="0">
                <a:ln>
                  <a:noFill/>
                </a:ln>
                <a:solidFill>
                  <a:srgbClr val="7030A0"/>
                </a:solidFill>
                <a:effectLst/>
                <a:uLnTx/>
                <a:uFillTx/>
                <a:latin typeface="Arial" panose="020B0604020202020204" pitchFamily="34" charset="0"/>
                <a:ea typeface="+mn-ea"/>
                <a:cs typeface="Arial" panose="020B0604020202020204" pitchFamily="34" charset="0"/>
              </a:rPr>
              <a:t>individu</a:t>
            </a:r>
            <a:r>
              <a:rPr kumimoji="0" lang="en-US" sz="2000" b="1" i="0" u="none" strike="noStrike" kern="0" cap="none" spc="0" normalizeH="0" baseline="0" noProof="0" dirty="0" smtClean="0">
                <a:ln>
                  <a:noFill/>
                </a:ln>
                <a:solidFill>
                  <a:srgbClr val="7030A0"/>
                </a:solidFill>
                <a:effectLst/>
                <a:uLnTx/>
                <a:uFillTx/>
                <a:latin typeface="Arial" panose="020B0604020202020204" pitchFamily="34" charset="0"/>
                <a:ea typeface="+mn-ea"/>
                <a:cs typeface="Arial" panose="020B0604020202020204" pitchFamily="34" charset="0"/>
              </a:rPr>
              <a:t> </a:t>
            </a:r>
            <a:r>
              <a:rPr kumimoji="0" lang="en-US" sz="2000" b="1" i="0" u="none" strike="noStrike" kern="0" cap="none" spc="0" normalizeH="0" baseline="0" noProof="0" dirty="0" err="1" smtClean="0">
                <a:ln>
                  <a:noFill/>
                </a:ln>
                <a:solidFill>
                  <a:srgbClr val="7030A0"/>
                </a:solidFill>
                <a:effectLst/>
                <a:uLnTx/>
                <a:uFillTx/>
                <a:latin typeface="Arial" panose="020B0604020202020204" pitchFamily="34" charset="0"/>
                <a:ea typeface="+mn-ea"/>
                <a:cs typeface="Arial" panose="020B0604020202020204" pitchFamily="34" charset="0"/>
              </a:rPr>
              <a:t>untuk</a:t>
            </a:r>
            <a:r>
              <a:rPr kumimoji="0" lang="en-US" sz="2000" b="1" i="0" u="none" strike="noStrike" kern="0" cap="none" spc="0" normalizeH="0" baseline="0" noProof="0" dirty="0" smtClean="0">
                <a:ln>
                  <a:noFill/>
                </a:ln>
                <a:solidFill>
                  <a:srgbClr val="7030A0"/>
                </a:solidFill>
                <a:effectLst/>
                <a:uLnTx/>
                <a:uFillTx/>
                <a:latin typeface="Arial" panose="020B0604020202020204" pitchFamily="34" charset="0"/>
                <a:ea typeface="+mn-ea"/>
                <a:cs typeface="Arial" panose="020B0604020202020204" pitchFamily="34" charset="0"/>
              </a:rPr>
              <a:t> </a:t>
            </a:r>
            <a:r>
              <a:rPr kumimoji="0" lang="en-US" sz="2000" b="1" i="0" u="none" strike="noStrike" kern="0" cap="none" spc="0" normalizeH="0" baseline="0" noProof="0" dirty="0" err="1" smtClean="0">
                <a:ln>
                  <a:noFill/>
                </a:ln>
                <a:solidFill>
                  <a:srgbClr val="7030A0"/>
                </a:solidFill>
                <a:effectLst/>
                <a:uLnTx/>
                <a:uFillTx/>
                <a:latin typeface="Arial" panose="020B0604020202020204" pitchFamily="34" charset="0"/>
                <a:ea typeface="+mn-ea"/>
                <a:cs typeface="Arial" panose="020B0604020202020204" pitchFamily="34" charset="0"/>
              </a:rPr>
              <a:t>memainkan</a:t>
            </a:r>
            <a:r>
              <a:rPr kumimoji="0" lang="en-US" sz="2000" b="1" i="0" u="none" strike="noStrike" kern="0" cap="none" spc="0" normalizeH="0" baseline="0" noProof="0" dirty="0" smtClean="0">
                <a:ln>
                  <a:noFill/>
                </a:ln>
                <a:solidFill>
                  <a:srgbClr val="7030A0"/>
                </a:solidFill>
                <a:effectLst/>
                <a:uLnTx/>
                <a:uFillTx/>
                <a:latin typeface="Arial" panose="020B0604020202020204" pitchFamily="34" charset="0"/>
                <a:ea typeface="+mn-ea"/>
                <a:cs typeface="Arial" panose="020B0604020202020204" pitchFamily="34" charset="0"/>
              </a:rPr>
              <a:t> </a:t>
            </a:r>
            <a:r>
              <a:rPr kumimoji="0" lang="en-US" sz="2000" b="1" i="0" u="none" strike="noStrike" kern="0" cap="none" spc="0" normalizeH="0" baseline="0" noProof="0" dirty="0" err="1" smtClean="0">
                <a:ln>
                  <a:noFill/>
                </a:ln>
                <a:solidFill>
                  <a:srgbClr val="7030A0"/>
                </a:solidFill>
                <a:effectLst/>
                <a:uLnTx/>
                <a:uFillTx/>
                <a:latin typeface="Arial" panose="020B0604020202020204" pitchFamily="34" charset="0"/>
                <a:ea typeface="+mn-ea"/>
                <a:cs typeface="Arial" panose="020B0604020202020204" pitchFamily="34" charset="0"/>
              </a:rPr>
              <a:t>peran-peran</a:t>
            </a:r>
            <a:r>
              <a:rPr kumimoji="0" lang="en-US" sz="2000" b="1" i="0" u="none" strike="noStrike" kern="0" cap="none" spc="0" normalizeH="0" baseline="0" noProof="0" dirty="0" smtClean="0">
                <a:ln>
                  <a:noFill/>
                </a:ln>
                <a:solidFill>
                  <a:srgbClr val="7030A0"/>
                </a:solidFill>
                <a:effectLst/>
                <a:uLnTx/>
                <a:uFillTx/>
                <a:latin typeface="Arial" panose="020B0604020202020204" pitchFamily="34" charset="0"/>
                <a:ea typeface="+mn-ea"/>
                <a:cs typeface="Arial" panose="020B0604020202020204" pitchFamily="34" charset="0"/>
              </a:rPr>
              <a:t> </a:t>
            </a:r>
            <a:r>
              <a:rPr kumimoji="0" lang="en-US" sz="2000" b="1" i="0" u="none" strike="noStrike" kern="0" cap="none" spc="0" normalizeH="0" baseline="0" noProof="0" dirty="0" err="1" smtClean="0">
                <a:ln>
                  <a:noFill/>
                </a:ln>
                <a:solidFill>
                  <a:srgbClr val="7030A0"/>
                </a:solidFill>
                <a:effectLst/>
                <a:uLnTx/>
                <a:uFillTx/>
                <a:latin typeface="Arial" panose="020B0604020202020204" pitchFamily="34" charset="0"/>
                <a:ea typeface="+mn-ea"/>
                <a:cs typeface="Arial" panose="020B0604020202020204" pitchFamily="34" charset="0"/>
              </a:rPr>
              <a:t>kehidupannya</a:t>
            </a:r>
            <a:r>
              <a:rPr kumimoji="0" lang="id-ID" sz="2000" b="1" i="0" u="none" strike="noStrike" kern="0" cap="none" spc="0" normalizeH="0" baseline="0" noProof="0" dirty="0" smtClean="0">
                <a:ln>
                  <a:noFill/>
                </a:ln>
                <a:solidFill>
                  <a:srgbClr val="7030A0"/>
                </a:solidFill>
                <a:effectLst/>
                <a:uLnTx/>
                <a:uFillTx/>
                <a:latin typeface="Arial" panose="020B0604020202020204" pitchFamily="34" charset="0"/>
                <a:ea typeface="+mn-ea"/>
                <a:cs typeface="Arial" panose="020B0604020202020204" pitchFamily="34" charset="0"/>
              </a:rPr>
              <a:t> (Gibson)</a:t>
            </a:r>
            <a:r>
              <a:rPr kumimoji="0" lang="en-US" sz="2000" b="1" i="0" u="none" strike="noStrike" kern="0" cap="none" spc="0" normalizeH="0" baseline="0" noProof="0" dirty="0" smtClean="0">
                <a:ln>
                  <a:noFill/>
                </a:ln>
                <a:solidFill>
                  <a:srgbClr val="7030A0"/>
                </a:solidFill>
                <a:effectLst/>
                <a:uLnTx/>
                <a:uFillTx/>
                <a:latin typeface="Arial" panose="020B0604020202020204" pitchFamily="34" charset="0"/>
                <a:ea typeface="+mn-ea"/>
                <a:cs typeface="Arial" panose="020B0604020202020204" pitchFamily="34" charset="0"/>
              </a:rPr>
              <a:t>.</a:t>
            </a:r>
          </a:p>
          <a:p>
            <a:pPr marL="469900" marR="0" lvl="0" indent="-469900" algn="just" defTabSz="914400" rtl="0" eaLnBrk="1" fontAlgn="base" latinLnBrk="0" hangingPunct="1">
              <a:lnSpc>
                <a:spcPct val="80000"/>
              </a:lnSpc>
              <a:spcBef>
                <a:spcPct val="20000"/>
              </a:spcBef>
              <a:spcAft>
                <a:spcPct val="0"/>
              </a:spcAft>
              <a:buClr>
                <a:schemeClr val="bg2"/>
              </a:buClr>
              <a:buSzTx/>
              <a:buFont typeface="Wingdings" panose="05000000000000000000" pitchFamily="2" charset="2"/>
              <a:buChar char="Ø"/>
              <a:defRPr/>
            </a:pP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Pandangan</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di</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atas</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sesuai</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dengan</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pandangan</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umum</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yang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biasanya</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menghubungkan</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kepribadian</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dengan</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sifat-sifat</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menarik</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seperti</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murah</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hati</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pandai</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bergaul</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dsb</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a:t>
            </a:r>
          </a:p>
          <a:p>
            <a:pPr marL="469900" marR="0" lvl="0" indent="-469900" algn="just" defTabSz="914400" rtl="0" eaLnBrk="1" fontAlgn="base" latinLnBrk="0" hangingPunct="1">
              <a:lnSpc>
                <a:spcPct val="80000"/>
              </a:lnSpc>
              <a:spcBef>
                <a:spcPct val="20000"/>
              </a:spcBef>
              <a:spcAft>
                <a:spcPct val="0"/>
              </a:spcAft>
              <a:buClr>
                <a:schemeClr val="bg2"/>
              </a:buClr>
              <a:buSzTx/>
              <a:buFont typeface="Wingdings" panose="05000000000000000000" pitchFamily="2" charset="2"/>
              <a:buChar char="Ø"/>
              <a:defRPr/>
            </a:pP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Kepribadian</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juga</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sering</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dipandang</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sebagai</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ciri-ciri</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tertentu</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yang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dominan</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pada</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diri</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individu</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al. :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agresif</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pemalu</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pemurah</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dsb</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a:t>
            </a:r>
          </a:p>
          <a:p>
            <a:pPr marL="469900" marR="0" lvl="0" indent="-469900" algn="just" defTabSz="914400" rtl="0" eaLnBrk="1" fontAlgn="base" latinLnBrk="0" hangingPunct="1">
              <a:lnSpc>
                <a:spcPct val="80000"/>
              </a:lnSpc>
              <a:spcBef>
                <a:spcPct val="20000"/>
              </a:spcBef>
              <a:spcAft>
                <a:spcPct val="0"/>
              </a:spcAft>
              <a:buClr>
                <a:schemeClr val="bg2"/>
              </a:buClr>
              <a:buSzTx/>
              <a:buFont typeface="Wingdings" panose="05000000000000000000" pitchFamily="2" charset="2"/>
              <a:buChar char="Ø"/>
              <a:defRPr/>
            </a:pP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Pandangan</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di</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atas</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menunjuk</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pada</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bagaimana</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individu</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tampil</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atau</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menimbulkan</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kesan</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bagi</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orang</a:t>
            </a:r>
            <a:r>
              <a:rPr kumimoji="0" lang="en-US"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lain.</a:t>
            </a:r>
          </a:p>
          <a:p>
            <a:pPr marL="469900" marR="0" lvl="0" indent="-469900" algn="l"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Char char="o"/>
              <a:defRPr/>
            </a:pPr>
            <a:endParaRPr kumimoji="0" lang="en-US" sz="17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20483" name="Picture 9" descr="en00378_"/>
          <p:cNvPicPr>
            <a:picLocks noGrp="1" noChangeAspect="1"/>
          </p:cNvPicPr>
          <p:nvPr>
            <p:ph sz="half" idx="1"/>
          </p:nvPr>
        </p:nvPicPr>
        <p:blipFill>
          <a:blip r:embed="rId3"/>
          <a:stretch>
            <a:fillRect/>
          </a:stretch>
        </p:blipFill>
        <p:spPr>
          <a:xfrm>
            <a:off x="1738313" y="2643188"/>
            <a:ext cx="2786062" cy="3313112"/>
          </a:xfrm>
          <a:solidFill>
            <a:srgbClr val="FFADAD"/>
          </a:solidFill>
        </p:spPr>
      </p:pic>
    </p:spTree>
  </p:cSld>
  <p:clrMapOvr>
    <a:masterClrMapping/>
  </p:clrMapOvr>
  <p:transition spd="slow">
    <p:blinds dir="vert"/>
    <p:sndAc>
      <p:stSnd>
        <p:snd r:embed="rId2" name="arrow.wav"/>
      </p:st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p:cNvSpPr>
          <p:nvPr>
            <p:ph type="title"/>
          </p:nvPr>
        </p:nvSpPr>
        <p:spPr>
          <a:xfrm>
            <a:off x="1981200" y="533400"/>
            <a:ext cx="8229600" cy="735013"/>
          </a:xfrm>
        </p:spPr>
        <p:txBody>
          <a:bodyPr vert="horz" wrap="square" lIns="91440" tIns="45720" rIns="91440" bIns="45720" anchor="b" anchorCtr="0"/>
          <a:lstStyle/>
          <a:p>
            <a:pPr algn="ctr" eaLnBrk="1" hangingPunct="1"/>
            <a:r>
              <a:rPr lang="en-US" altLang="zh-CN" sz="3200" b="1" dirty="0">
                <a:latin typeface="Agency FB" panose="020B0503020202020204" pitchFamily="34" charset="0"/>
              </a:rPr>
              <a:t>Kepribadian Dipengaruhi oleh Dua Faktor Penentu Utama</a:t>
            </a:r>
          </a:p>
        </p:txBody>
      </p:sp>
      <p:sp>
        <p:nvSpPr>
          <p:cNvPr id="21506" name="Rectangle 3"/>
          <p:cNvSpPr>
            <a:spLocks noGrp="1"/>
          </p:cNvSpPr>
          <p:nvPr>
            <p:ph sz="half" idx="1"/>
          </p:nvPr>
        </p:nvSpPr>
        <p:spPr/>
        <p:txBody>
          <a:bodyPr vert="horz" wrap="square" lIns="91440" tIns="45720" rIns="91440" bIns="45720" anchor="t" anchorCtr="0"/>
          <a:lstStyle/>
          <a:p>
            <a:pPr marL="609600" indent="-609600" algn="just" eaLnBrk="1" hangingPunct="1">
              <a:buSzPct val="70000"/>
              <a:buFont typeface="Wingdings" panose="05000000000000000000" pitchFamily="2" charset="2"/>
              <a:buBlip>
                <a:blip r:embed="rId3"/>
              </a:buBlip>
            </a:pPr>
            <a:r>
              <a:rPr lang="en-US" altLang="zh-CN" sz="2400" b="1" dirty="0">
                <a:latin typeface="Tahoma" panose="020B0604030504040204" pitchFamily="34" charset="0"/>
                <a:ea typeface="+mn-ea"/>
                <a:cs typeface="+mn-cs"/>
              </a:rPr>
              <a:t>Faktor herediter/keturunan</a:t>
            </a:r>
            <a:endParaRPr lang="en-US" altLang="zh-CN" sz="2400" dirty="0">
              <a:latin typeface="Tahoma" panose="020B0604030504040204" pitchFamily="34" charset="0"/>
              <a:ea typeface="+mn-ea"/>
              <a:cs typeface="+mn-cs"/>
            </a:endParaRPr>
          </a:p>
          <a:p>
            <a:pPr marL="609600" indent="-609600" algn="just" eaLnBrk="1" hangingPunct="1">
              <a:buSzPct val="70000"/>
              <a:buFont typeface="Wingdings" panose="05000000000000000000" pitchFamily="2" charset="2"/>
              <a:buNone/>
            </a:pPr>
            <a:r>
              <a:rPr lang="en-US" altLang="zh-CN" sz="2400" dirty="0">
                <a:latin typeface="Tahoma" panose="020B0604030504040204" pitchFamily="34" charset="0"/>
                <a:ea typeface="+mn-ea"/>
                <a:cs typeface="+mn-cs"/>
              </a:rPr>
              <a:t>      Berhubungan dengan faktor-faktor genetik yang diturunkan. Faktor ini biasanya  mulai terbentuk pada saat pembuahan.</a:t>
            </a:r>
          </a:p>
          <a:p>
            <a:pPr marL="609600" indent="-609600" algn="just" eaLnBrk="1" hangingPunct="1">
              <a:buSzPct val="70000"/>
              <a:buFont typeface="Wingdings" panose="05000000000000000000" pitchFamily="2" charset="2"/>
              <a:buNone/>
            </a:pPr>
            <a:r>
              <a:rPr lang="en-US" altLang="zh-CN" sz="2400" dirty="0">
                <a:latin typeface="Tahoma" panose="020B0604030504040204" pitchFamily="34" charset="0"/>
                <a:ea typeface="+mn-ea"/>
                <a:cs typeface="+mn-cs"/>
              </a:rPr>
              <a:t>      Misalnya ; raut wajah, temperamen, tingkat energi, dsb.</a:t>
            </a:r>
            <a:endParaRPr lang="en-US" altLang="zh-CN" sz="2400" b="1" dirty="0">
              <a:latin typeface="Tahoma" panose="020B0604030504040204" pitchFamily="34" charset="0"/>
              <a:ea typeface="+mn-ea"/>
              <a:cs typeface="+mn-cs"/>
            </a:endParaRPr>
          </a:p>
        </p:txBody>
      </p:sp>
      <p:sp>
        <p:nvSpPr>
          <p:cNvPr id="21507" name="Rectangle 4"/>
          <p:cNvSpPr>
            <a:spLocks noGrp="1"/>
          </p:cNvSpPr>
          <p:nvPr>
            <p:ph sz="half" idx="2"/>
          </p:nvPr>
        </p:nvSpPr>
        <p:spPr/>
        <p:txBody>
          <a:bodyPr vert="horz" wrap="square" lIns="91440" tIns="45720" rIns="91440" bIns="45720" anchor="t" anchorCtr="0"/>
          <a:lstStyle/>
          <a:p>
            <a:pPr algn="just" eaLnBrk="1" hangingPunct="1">
              <a:buSzPct val="70000"/>
              <a:buFont typeface="Wingdings" panose="05000000000000000000" pitchFamily="2" charset="2"/>
              <a:buBlip>
                <a:blip r:embed="rId3"/>
              </a:buBlip>
            </a:pPr>
            <a:r>
              <a:rPr lang="en-US" altLang="zh-CN" sz="2400" b="1" dirty="0">
                <a:latin typeface="Tahoma" panose="020B0604030504040204" pitchFamily="34" charset="0"/>
                <a:ea typeface="+mn-ea"/>
                <a:cs typeface="+mn-cs"/>
              </a:rPr>
              <a:t>Faktor lingkungan</a:t>
            </a:r>
            <a:endParaRPr lang="en-US" altLang="zh-CN" sz="2400" dirty="0">
              <a:latin typeface="Tahoma" panose="020B0604030504040204" pitchFamily="34" charset="0"/>
              <a:ea typeface="+mn-ea"/>
              <a:cs typeface="+mn-cs"/>
            </a:endParaRPr>
          </a:p>
          <a:p>
            <a:pPr algn="just" eaLnBrk="1" hangingPunct="1">
              <a:buSzPct val="70000"/>
              <a:buFont typeface="Wingdings" panose="05000000000000000000" pitchFamily="2" charset="2"/>
              <a:buNone/>
            </a:pPr>
            <a:r>
              <a:rPr lang="en-US" altLang="zh-CN" sz="2400" dirty="0">
                <a:latin typeface="Tahoma" panose="020B0604030504040204" pitchFamily="34" charset="0"/>
                <a:ea typeface="+mn-ea"/>
                <a:cs typeface="+mn-cs"/>
              </a:rPr>
              <a:t>     Berkaitan dengan habitat sosial dimana individu dibesarkan, melakukan proses belajar, bekerja, menerima nilai-nilai, dsb. Hal tersebut akan berpengaruh terhadap cara berpikir, idiologi, dsb.</a:t>
            </a:r>
          </a:p>
          <a:p>
            <a:pPr eaLnBrk="1" hangingPunct="1">
              <a:buSzPct val="70000"/>
            </a:pPr>
            <a:endParaRPr lang="en-US" altLang="zh-CN" sz="2400" dirty="0">
              <a:latin typeface="+mn-lt"/>
              <a:ea typeface="+mn-ea"/>
              <a:cs typeface="+mn-cs"/>
            </a:endParaRPr>
          </a:p>
        </p:txBody>
      </p:sp>
    </p:spTree>
  </p:cSld>
  <p:clrMapOvr>
    <a:masterClrMapping/>
  </p:clrMapOvr>
  <p:transition spd="slow">
    <p:blinds dir="vert"/>
    <p:sndAc>
      <p:stSnd>
        <p:snd r:embed="rId2" name="arrow.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981200" y="533400"/>
            <a:ext cx="8229600" cy="1038225"/>
          </a:xfrm>
          <a:solidFill>
            <a:schemeClr val="accent1"/>
          </a:solidFill>
        </p:spPr>
        <p:txBody>
          <a:bodyPr vert="horz" wrap="square" lIns="91440" tIns="45720" rIns="91440" bIns="45720" anchor="b" anchorCtr="0"/>
          <a:lstStyle/>
          <a:p>
            <a:pPr algn="ctr"/>
            <a:r>
              <a:rPr lang="id-ID" altLang="x-none" dirty="0"/>
              <a:t>Teori Kepribadian</a:t>
            </a:r>
          </a:p>
        </p:txBody>
      </p:sp>
      <p:sp>
        <p:nvSpPr>
          <p:cNvPr id="3" name="Content Placeholder 2"/>
          <p:cNvSpPr>
            <a:spLocks noGrp="1"/>
          </p:cNvSpPr>
          <p:nvPr>
            <p:ph idx="1"/>
          </p:nvPr>
        </p:nvSpPr>
        <p:spPr>
          <a:solidFill>
            <a:schemeClr val="accent1">
              <a:lumMod val="60000"/>
              <a:lumOff val="40000"/>
            </a:schemeClr>
          </a:solidFill>
        </p:spPr>
        <p:txBody>
          <a:bodyPr vert="horz" wrap="square" lIns="91440" tIns="45720" rIns="91440" bIns="45720" numCol="1" anchor="t" anchorCtr="0" compatLnSpc="1"/>
          <a:lstStyle/>
          <a:p>
            <a:pPr marL="469900" marR="0" lvl="0" indent="-469900" algn="l" defTabSz="914400" rtl="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o"/>
              <a:defRPr/>
            </a:pPr>
            <a:r>
              <a:rPr kumimoji="0" lang="id-ID" sz="3200" b="0" i="0" u="none" strike="noStrike" kern="0" cap="none" spc="0" normalizeH="0" baseline="0" noProof="0" dirty="0" smtClean="0">
                <a:ln>
                  <a:noFill/>
                </a:ln>
                <a:solidFill>
                  <a:schemeClr val="tx1"/>
                </a:solidFill>
                <a:effectLst/>
                <a:uLnTx/>
                <a:uFillTx/>
                <a:latin typeface="+mn-lt"/>
                <a:ea typeface="+mn-ea"/>
                <a:cs typeface="+mn-cs"/>
              </a:rPr>
              <a:t>Conflict Theory (Sigmund Freud)</a:t>
            </a:r>
          </a:p>
          <a:p>
            <a:pPr marL="469900" marR="0" lvl="0" indent="-469900" algn="l" defTabSz="914400" rtl="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o"/>
              <a:defRPr/>
            </a:pPr>
            <a:r>
              <a:rPr kumimoji="0" lang="id-ID" sz="3200" b="0" i="0" u="none" strike="noStrike" kern="0" cap="none" spc="0" normalizeH="0" baseline="0" noProof="0" dirty="0" smtClean="0">
                <a:ln>
                  <a:noFill/>
                </a:ln>
                <a:solidFill>
                  <a:schemeClr val="tx1"/>
                </a:solidFill>
                <a:effectLst/>
                <a:uLnTx/>
                <a:uFillTx/>
                <a:latin typeface="+mn-lt"/>
                <a:ea typeface="+mn-ea"/>
                <a:cs typeface="+mn-cs"/>
              </a:rPr>
              <a:t>Fulfillment Theory  (Carl Rogers, Abraham Maslow)</a:t>
            </a:r>
          </a:p>
          <a:p>
            <a:pPr marL="469900" marR="0" lvl="0" indent="-469900" algn="l" defTabSz="914400" rtl="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o"/>
              <a:defRPr/>
            </a:pPr>
            <a:r>
              <a:rPr kumimoji="0" lang="id-ID" sz="3200" b="0" i="0" u="none" strike="noStrike" kern="0" cap="none" spc="0" normalizeH="0" baseline="0" noProof="0" dirty="0" smtClean="0">
                <a:ln>
                  <a:noFill/>
                </a:ln>
                <a:solidFill>
                  <a:schemeClr val="tx1"/>
                </a:solidFill>
                <a:effectLst/>
                <a:uLnTx/>
                <a:uFillTx/>
                <a:latin typeface="+mn-lt"/>
                <a:ea typeface="+mn-ea"/>
                <a:cs typeface="+mn-cs"/>
              </a:rPr>
              <a:t>Consistency Theory (George Kelly)</a:t>
            </a:r>
            <a:endParaRPr kumimoji="0" lang="id-ID" sz="32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slow">
    <p:blinds dir="vert"/>
    <p:sndAc>
      <p:stSnd>
        <p:snd r:embed="rId2" name="arrow.wav"/>
      </p:stSnd>
    </p:sndAc>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1981200" y="642938"/>
            <a:ext cx="8229600" cy="928687"/>
          </a:xfrm>
        </p:spPr>
        <p:txBody>
          <a:bodyPr vert="horz" wrap="square" lIns="91440" tIns="45720" rIns="91440" bIns="45720" anchor="b" anchorCtr="0"/>
          <a:lstStyle/>
          <a:p>
            <a:r>
              <a:rPr lang="id-ID" altLang="x-none" dirty="0"/>
              <a:t>Conflict Theory (Sigmund Freud)</a:t>
            </a:r>
          </a:p>
        </p:txBody>
      </p:sp>
      <p:sp>
        <p:nvSpPr>
          <p:cNvPr id="23554" name="Content Placeholder 2"/>
          <p:cNvSpPr>
            <a:spLocks noGrp="1"/>
          </p:cNvSpPr>
          <p:nvPr>
            <p:ph idx="1"/>
          </p:nvPr>
        </p:nvSpPr>
        <p:spPr/>
        <p:txBody>
          <a:bodyPr vert="horz" wrap="square" lIns="91440" tIns="45720" rIns="91440" bIns="45720" anchor="t" anchorCtr="0"/>
          <a:lstStyle/>
          <a:p>
            <a:r>
              <a:rPr lang="id-ID" altLang="x-none" sz="2400" dirty="0">
                <a:latin typeface="Arial" panose="020B0604020202020204" pitchFamily="34" charset="0"/>
              </a:rPr>
              <a:t>Menurut Conflict Theory, manusia manusia pada dasarnya tidak bisa menghindarkan diri dan selalu berhadapan dengan dua kekuatan berlawanan yang saling tarik menarik. </a:t>
            </a:r>
          </a:p>
          <a:p>
            <a:r>
              <a:rPr lang="id-ID" altLang="x-none" sz="2400" dirty="0">
                <a:latin typeface="Arial" panose="020B0604020202020204" pitchFamily="34" charset="0"/>
              </a:rPr>
              <a:t>Oleh karenanya agar manusia tidak terjebak ke dalam salah satu kekuatan, maka manusia dlm kehidupan sehari-harinya selalu berupaya utk mengambil jalan tengah atau berkompromi.</a:t>
            </a:r>
          </a:p>
          <a:p>
            <a:r>
              <a:rPr lang="id-ID" altLang="x-none" sz="2400" dirty="0">
                <a:latin typeface="Arial" panose="020B0604020202020204" pitchFamily="34" charset="0"/>
              </a:rPr>
              <a:t>Salah satu teori yg sangat terkenal dlm ilmu psikologi adalah yg dikemukakan oleh Freud, yaitu </a:t>
            </a:r>
            <a:r>
              <a:rPr lang="id-ID" altLang="x-none" sz="2400" i="1" dirty="0">
                <a:latin typeface="Arial" panose="020B0604020202020204" pitchFamily="34" charset="0"/>
              </a:rPr>
              <a:t>Psichoanalytic Theory </a:t>
            </a:r>
            <a:r>
              <a:rPr lang="id-ID" altLang="x-none" sz="2400" dirty="0">
                <a:latin typeface="Arial" panose="020B0604020202020204" pitchFamily="34" charset="0"/>
              </a:rPr>
              <a:t>(Teori </a:t>
            </a:r>
            <a:r>
              <a:rPr lang="en-US" altLang="zh-CN" sz="2400" dirty="0">
                <a:latin typeface="Arial" panose="020B0604020202020204" pitchFamily="34" charset="0"/>
              </a:rPr>
              <a:t>Psikoanalisa</a:t>
            </a:r>
            <a:r>
              <a:rPr lang="id-ID" altLang="x-none" sz="2400" dirty="0">
                <a:latin typeface="Arial" panose="020B0604020202020204" pitchFamily="34" charset="0"/>
              </a:rPr>
              <a:t>).</a:t>
            </a:r>
          </a:p>
          <a:p>
            <a:endParaRPr lang="id-ID" altLang="x-none" dirty="0"/>
          </a:p>
          <a:p>
            <a:endParaRPr lang="id-ID" altLang="x-none" dirty="0"/>
          </a:p>
        </p:txBody>
      </p:sp>
    </p:spTree>
  </p:cSld>
  <p:clrMapOvr>
    <a:masterClrMapping/>
  </p:clrMapOvr>
  <p:transition spd="slow">
    <p:blinds dir="vert"/>
    <p:sndAc>
      <p:stSnd>
        <p:snd r:embed="rId2" name="arrow.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4"/>
          <p:cNvSpPr>
            <a:spLocks noGrp="1"/>
          </p:cNvSpPr>
          <p:nvPr>
            <p:ph type="title"/>
          </p:nvPr>
        </p:nvSpPr>
        <p:spPr>
          <a:xfrm>
            <a:off x="1981200" y="533400"/>
            <a:ext cx="8229600" cy="808038"/>
          </a:xfrm>
        </p:spPr>
        <p:txBody>
          <a:bodyPr vert="horz" wrap="square" lIns="91440" tIns="45720" rIns="91440" bIns="45720" anchor="b" anchorCtr="0"/>
          <a:lstStyle/>
          <a:p>
            <a:pPr algn="ctr" eaLnBrk="1" hangingPunct="1"/>
            <a:r>
              <a:rPr lang="en-US" altLang="zh-CN" sz="2400" b="1" dirty="0"/>
              <a:t>Konsep Kepribadian dalam buku Psikoanalisa yang dikembangkan oleh Sigmun Freud</a:t>
            </a:r>
          </a:p>
        </p:txBody>
      </p:sp>
      <p:sp>
        <p:nvSpPr>
          <p:cNvPr id="15363" name="Rectangle 5"/>
          <p:cNvSpPr>
            <a:spLocks noGrp="1" noChangeArrowheads="1"/>
          </p:cNvSpPr>
          <p:nvPr>
            <p:ph sz="half" idx="1"/>
          </p:nvPr>
        </p:nvSpPr>
        <p:spPr>
          <a:xfrm>
            <a:off x="1774825" y="1643063"/>
            <a:ext cx="4749800" cy="4929188"/>
          </a:xfrm>
          <a:solidFill>
            <a:srgbClr val="FFFF00"/>
          </a:solidFill>
        </p:spPr>
        <p:txBody>
          <a:bodyPr vert="horz" wrap="square" lIns="91440" tIns="45720" rIns="91440" bIns="45720" numCol="1" anchor="t" anchorCtr="0" compatLnSpc="1">
            <a:normAutofit lnSpcReduction="10000"/>
          </a:bodyPr>
          <a:lstStyle/>
          <a:p>
            <a:pPr marL="179705" marR="0" lvl="0" indent="-179705" algn="just"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None/>
              <a:defRPr/>
            </a:pP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Menurut</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konsepsi</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ini</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ada</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3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unsur</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yang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membentuk</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struktur</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id-ID"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kepribadian</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individu</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yaitu</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endParaRPr kumimoji="0" lang="en-US" sz="14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endParaRPr>
          </a:p>
          <a:p>
            <a:pPr marL="179705" marR="0" lvl="0" indent="-179705" algn="just"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Char char="o"/>
              <a:defRPr/>
            </a:pPr>
            <a:r>
              <a:rPr kumimoji="0" lang="en-US" sz="1400" b="1" i="0" u="sng"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I D</a:t>
            </a:r>
            <a:endParaRPr kumimoji="0" lang="en-US" sz="1400" b="0" i="0" u="sng"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endParaRPr>
          </a:p>
          <a:p>
            <a:pPr marL="179705" marR="0" lvl="0" indent="-179705" algn="just"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None/>
              <a:defRPr/>
            </a:pP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Merupakan</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sumber</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segala</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energi</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psikis</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yang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berbentuk</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impuls-impuls</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yang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berasal</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dari</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kebutuhan-kebutuhan</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biologis</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berkembang</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sejak</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bayi</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a:t>
            </a:r>
            <a:r>
              <a:rPr kumimoji="0" lang="id-ID"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a:t>
            </a:r>
            <a:r>
              <a:rPr kumimoji="0" lang="id-ID"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libido.</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ID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bersifat</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tidak</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disadari</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amoral,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tidak</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realistik</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dsb</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a:t>
            </a:r>
          </a:p>
          <a:p>
            <a:pPr marL="179705" marR="0" lvl="0" indent="-179705" algn="just"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None/>
              <a:defRPr/>
            </a:pP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id-ID"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OKI</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id-ID"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iperlukan</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sistem</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yang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dapat</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menghubungkan</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ID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dengan</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realitas</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a:t>
            </a:r>
            <a:endParaRPr kumimoji="0" lang="en-US" sz="14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endParaRPr>
          </a:p>
          <a:p>
            <a:pPr marL="179705" marR="0" lvl="0" indent="-179705" algn="just"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Char char="o"/>
              <a:defRPr/>
            </a:pPr>
            <a:r>
              <a:rPr kumimoji="0" lang="en-US" sz="1400" b="1" i="0" u="sng"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E G O</a:t>
            </a:r>
            <a:endParaRPr kumimoji="0" lang="en-US" sz="1400" b="0" i="0" u="sng"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endParaRPr>
          </a:p>
          <a:p>
            <a:pPr marL="179705" marR="0" lvl="0" indent="-179705" algn="just"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None/>
              <a:defRPr/>
            </a:pP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Merupakan</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suatu</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sistem</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yang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berfungsinya</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berdasarkan</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prinsip</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realitas</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1"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(reality principle</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Fungsinya</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adalah</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menghadapi</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realitas</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dan</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menterjemahkannya</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untuk</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ID.</a:t>
            </a:r>
          </a:p>
          <a:p>
            <a:pPr marL="179705" marR="0" lvl="0" indent="-179705" algn="just"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Char char="o"/>
              <a:defRPr/>
            </a:pPr>
            <a:r>
              <a:rPr kumimoji="0" lang="en-US" sz="1400" b="1" i="0" u="sng"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Sumber</a:t>
            </a:r>
            <a:r>
              <a:rPr kumimoji="0" lang="en-US" sz="1400" b="1" i="0" u="sng"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1" i="0" u="sng"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energi</a:t>
            </a:r>
            <a:r>
              <a:rPr kumimoji="0" lang="en-US" sz="1400" b="1" i="0" u="sng"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EGO</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berasal</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dari</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ID,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dan</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EGO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beroperasi</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atas</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dasar</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proses</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berpikir</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sekunder</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dalam</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menguji</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realitas</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(reality testing).</a:t>
            </a:r>
          </a:p>
          <a:p>
            <a:pPr marL="179705" marR="0" lvl="0" indent="-179705" algn="just"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None/>
              <a:defRPr/>
            </a:pP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Dengan</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perkataan</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lain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dalam</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menginterpretasikan</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realitas</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 EGO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menggunakan</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logika</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a:t>
            </a:r>
            <a:endParaRPr kumimoji="0" lang="en-US" sz="14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endParaRPr>
          </a:p>
          <a:p>
            <a:pPr marL="179705" marR="0" lvl="0" indent="-179705" algn="just"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Char char="o"/>
              <a:defRPr/>
            </a:pPr>
            <a:r>
              <a:rPr kumimoji="0" lang="en-US" sz="14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SUPER EGO</a:t>
            </a:r>
            <a:endPar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endParaRPr>
          </a:p>
          <a:p>
            <a:pPr marL="179705" marR="0" lvl="0" indent="-179705" algn="just"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None/>
              <a:defRPr/>
            </a:pP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Merupakan</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sistem</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moral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dari</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kepribadian</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yang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berisikan</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norma</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nilai</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dan</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tata</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cara</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yang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sudah</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diserap</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kedalam</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jiwa</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Fungsi</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Super EGO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bertentangan</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dengan</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ID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jika</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ID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berfungsi</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untuk</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mencari</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kesenangan</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maka</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Super EGO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berfungsi</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mencari</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kesempurnaan</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Dengan</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demikia</a:t>
            </a:r>
            <a:r>
              <a:rPr kumimoji="0" lang="id-ID"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n</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Super EGO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dapat</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menghambat</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4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impuls</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ID.</a:t>
            </a:r>
            <a:endParaRPr kumimoji="0" lang="en-US" sz="1400" b="1" i="0" u="sng"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endParaRPr>
          </a:p>
          <a:p>
            <a:pPr marL="469900" marR="0" lvl="0" indent="-469900" algn="l"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Char char="o"/>
              <a:defRPr/>
            </a:pPr>
            <a:endParaRPr kumimoji="0" lang="en-US" sz="13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endParaRPr>
          </a:p>
        </p:txBody>
      </p:sp>
      <p:sp>
        <p:nvSpPr>
          <p:cNvPr id="15364" name="Rectangle 6"/>
          <p:cNvSpPr>
            <a:spLocks noGrp="1" noChangeArrowheads="1"/>
          </p:cNvSpPr>
          <p:nvPr>
            <p:ph sz="half" idx="2"/>
          </p:nvPr>
        </p:nvSpPr>
        <p:spPr>
          <a:xfrm>
            <a:off x="6667500" y="1643063"/>
            <a:ext cx="3543300" cy="4857750"/>
          </a:xfrm>
          <a:solidFill>
            <a:schemeClr val="accent1">
              <a:lumMod val="60000"/>
              <a:lumOff val="40000"/>
            </a:schemeClr>
          </a:solidFill>
        </p:spPr>
        <p:txBody>
          <a:bodyPr vert="horz" wrap="square" lIns="91440" tIns="45720" rIns="91440" bIns="45720" numCol="1" anchor="t" anchorCtr="0" compatLnSpc="1"/>
          <a:lstStyle/>
          <a:p>
            <a:pPr marL="269875" marR="0" lvl="0" indent="-269875" algn="just"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Char char="o"/>
              <a:defRPr/>
            </a:pPr>
            <a:r>
              <a:rPr kumimoji="0" lang="en-US" sz="1700" b="1" i="0" u="sng"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Kesimpulan</a:t>
            </a:r>
            <a:r>
              <a:rPr kumimoji="0" lang="en-US" sz="17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endPar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endParaRPr>
          </a:p>
          <a:p>
            <a:pPr marL="269875" marR="0" lvl="0" indent="-269875" algn="just"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Char char="o"/>
              <a:defRPr/>
            </a:pP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EGO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bertugas</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menyusun</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strategi</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tingkah</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laku</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sedemikian</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rupa</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sehingga</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keinginan</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ID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dan</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SUPEREGO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dapat</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terpenuhi</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dapat</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terpenuhi</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dan</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sekaligus</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sesuai</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dengan</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realita</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a:t>
            </a:r>
          </a:p>
          <a:p>
            <a:pPr marL="269875" marR="0" lvl="0" indent="-269875" algn="just"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Char char="o"/>
              <a:defRPr/>
            </a:pP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Keseimbangan</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antara</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ID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dan</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SUPER EGO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membuat</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orang</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tidak</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ragu</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untuk</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bertindak</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tetapi</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juga</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tidak</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akan</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mengabaikan</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tata</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aturan</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yang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ada</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Hal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demikian</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penting</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untuk</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kepribadian</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a:t>
            </a:r>
          </a:p>
          <a:p>
            <a:pPr marL="269875" marR="0" lvl="0" indent="-269875" algn="just"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Char char="o"/>
              <a:defRPr/>
            </a:pP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Pembentukan</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SUPER EGO yang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sehat</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menerima</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tata</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aturan</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masyarakat</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sebagai</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aturan-aturannya</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sendiri</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berlangsung</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dalam</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proses</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sosialisasi</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proses</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belajar</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sosial</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yang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berlangsung</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terus</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7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menerus</a:t>
            </a:r>
            <a:r>
              <a:rPr kumimoji="0" lang="en-US" sz="17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a:t>
            </a:r>
          </a:p>
          <a:p>
            <a:pPr marL="469900" marR="0" lvl="0" indent="-469900" algn="just"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Char char="o"/>
              <a:defRPr/>
            </a:pPr>
            <a:endParaRPr kumimoji="0" lang="en-US" sz="1600" b="0" i="0" u="none" strike="noStrike" kern="0" cap="none" spc="0" normalizeH="0" baseline="0" noProof="0" dirty="0" smtClean="0">
              <a:ln>
                <a:noFill/>
              </a:ln>
              <a:solidFill>
                <a:schemeClr val="tx1"/>
              </a:solidFill>
              <a:effectLst/>
              <a:uLnTx/>
              <a:uFillTx/>
              <a:latin typeface="Verdana" panose="020B0604030504040204" pitchFamily="34" charset="0"/>
              <a:ea typeface="+mn-ea"/>
              <a:cs typeface="+mn-cs"/>
            </a:endParaRPr>
          </a:p>
        </p:txBody>
      </p:sp>
    </p:spTree>
  </p:cSld>
  <p:clrMapOvr>
    <a:masterClrMapping/>
  </p:clrMapOvr>
  <p:transition spd="slow">
    <p:blinds dir="vert"/>
    <p:sndAc>
      <p:stSnd>
        <p:snd r:embed="rId2" name="arrow.wav"/>
      </p:st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38313" y="357188"/>
            <a:ext cx="8786813" cy="5773738"/>
          </a:xfrm>
          <a:solidFill>
            <a:schemeClr val="accent1">
              <a:lumMod val="40000"/>
              <a:lumOff val="60000"/>
            </a:schemeClr>
          </a:solidFill>
        </p:spPr>
        <p:txBody>
          <a:bodyPr vert="horz" wrap="square" lIns="91440" tIns="45720" rIns="91440" bIns="45720" numCol="1" anchor="t" anchorCtr="0" compatLnSpc="1">
            <a:normAutofit lnSpcReduction="10000"/>
          </a:bodyPr>
          <a:lstStyle/>
          <a:p>
            <a:pPr marL="179705" marR="0" lvl="0" indent="-179705" algn="just"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None/>
              <a:defRPr/>
            </a:pP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Menurut</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konsepsi</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ini</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ada</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3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unsur</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yang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membentuk</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struktur</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id-ID"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kepribadian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individu</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yaitu</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endParaRPr kumimoji="0" lang="en-US" sz="20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endParaRPr>
          </a:p>
          <a:p>
            <a:pPr marL="179705" marR="0" lvl="0" indent="-179705" algn="just"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Char char="o"/>
              <a:defRPr/>
            </a:pPr>
            <a:r>
              <a:rPr kumimoji="0" lang="en-US" sz="2000" b="1" i="0" u="sng"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I D</a:t>
            </a:r>
            <a:endParaRPr kumimoji="0" lang="en-US" sz="2000" b="0" i="0" u="sng"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endParaRPr>
          </a:p>
          <a:p>
            <a:pPr marL="179705" marR="0" lvl="0" indent="-179705" algn="just"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None/>
              <a:defRPr/>
            </a:pP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Merupakan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sumber</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segala</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energi</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psikis</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yang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berbentuk</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impuls-impuls</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yang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berasal</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dari</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kebutuhan-kebutuhan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biologis</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berkembang</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sejak</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bayi</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a:t>
            </a:r>
            <a:r>
              <a:rPr kumimoji="0" lang="id-ID"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a:t>
            </a:r>
            <a:r>
              <a:rPr kumimoji="0" lang="id-ID"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libido.</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ID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bersifat</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tidak</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disadari</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amoral,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tidak</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realistik</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dsb</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a:t>
            </a:r>
          </a:p>
          <a:p>
            <a:pPr marL="179705" marR="0" lvl="0" indent="-179705" algn="just"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None/>
              <a:defRPr/>
            </a:pP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id-ID"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OKI</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id-ID"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d</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iperlukan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sistem</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yang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dapat</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menghubungkan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ID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dengan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realitas</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a:t>
            </a:r>
            <a:endParaRPr kumimoji="0" lang="en-US" sz="20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endParaRPr>
          </a:p>
          <a:p>
            <a:pPr marL="179705" marR="0" lvl="0" indent="-179705" algn="just"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Char char="o"/>
              <a:defRPr/>
            </a:pPr>
            <a:r>
              <a:rPr kumimoji="0" lang="en-US" sz="2000" b="1" i="0" u="sng"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E G O</a:t>
            </a:r>
            <a:endParaRPr kumimoji="0" lang="en-US" sz="2000" b="0" i="0" u="sng"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endParaRPr>
          </a:p>
          <a:p>
            <a:pPr marL="179705" marR="0" lvl="0" indent="-179705" algn="just"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None/>
              <a:defRPr/>
            </a:pP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Merupakan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suatu</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sistem</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yang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berfungsinya</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berdasarkan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prinsip</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realitas</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1"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(reality principle</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Fungsinya</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adalah</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menghadapi</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realitas</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menterjemahkannya</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untuk</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ID.</a:t>
            </a:r>
          </a:p>
          <a:p>
            <a:pPr marL="179705" marR="0" lvl="0" indent="-179705" algn="just"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Char char="o"/>
              <a:defRPr/>
            </a:pPr>
            <a:r>
              <a:rPr kumimoji="0" lang="en-US" sz="2000" b="1" i="0" u="sng"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Sumber</a:t>
            </a:r>
            <a:r>
              <a:rPr kumimoji="0" lang="en-US" sz="2000" b="1" i="0" u="sng"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1" i="0" u="sng"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energi</a:t>
            </a:r>
            <a:r>
              <a:rPr kumimoji="0" lang="en-US" sz="2000" b="1" i="0" u="sng"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EGO</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berasal</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dari</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ID,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EGO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beroperasi</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atas</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dasar</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proses</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berpikir</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sekunder</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dalam</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menguji</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realitas</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(reality testing).</a:t>
            </a:r>
          </a:p>
          <a:p>
            <a:pPr marL="179705" marR="0" lvl="0" indent="-179705" algn="just"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None/>
              <a:defRPr/>
            </a:pP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Dengan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perkataan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lain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dalam</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menginterpretasikan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realitas</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 EGO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menggunakan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logika</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a:t>
            </a:r>
            <a:endParaRPr kumimoji="0" lang="en-US" sz="20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endParaRPr>
          </a:p>
          <a:p>
            <a:pPr marL="179705" marR="0" lvl="0" indent="-179705" algn="just"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Char char="o"/>
              <a:defRPr/>
            </a:pPr>
            <a:r>
              <a:rPr kumimoji="0" lang="en-US" sz="20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SUPER EGO</a:t>
            </a:r>
            <a:endPar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endParaRPr>
          </a:p>
          <a:p>
            <a:pPr marL="179705" marR="0" lvl="0" indent="-179705" algn="just"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None/>
              <a:defRPr/>
            </a:pP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Merupakan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sistem</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moral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dari</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kepribadian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yang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berisikan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norma</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nilai</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tata</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cara</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yang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sudah</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diserap</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kedalam</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jiwa</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Fungsi</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Super EGO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bertentangan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dengan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ID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jika</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ID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berfungsi</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untuk</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mencari</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kesenangan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maka</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Super EGO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berfungsi</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mencari</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kesempurnaan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Dengan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demikiak</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Super EGO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dapat</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menghambat</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impuls</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ID.</a:t>
            </a:r>
            <a:endParaRPr kumimoji="0" lang="en-US" sz="2000" b="1" i="0" u="sng"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endParaRPr>
          </a:p>
          <a:p>
            <a:pPr marL="469900" marR="0" lvl="0" indent="-469900" algn="l"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Char char="o"/>
              <a:defRPr/>
            </a:pPr>
            <a:endParaRPr kumimoji="0" lang="en-US" sz="32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endParaRPr>
          </a:p>
          <a:p>
            <a:pPr marL="469900" marR="0" lvl="0" indent="-469900" algn="l" defTabSz="914400" rtl="0" eaLnBrk="0" fontAlgn="base" latinLnBrk="0" hangingPunct="0">
              <a:lnSpc>
                <a:spcPct val="100000"/>
              </a:lnSpc>
              <a:spcBef>
                <a:spcPct val="20000"/>
              </a:spcBef>
              <a:spcAft>
                <a:spcPct val="0"/>
              </a:spcAft>
              <a:buClr>
                <a:schemeClr val="bg2"/>
              </a:buClr>
              <a:buSzPct val="70000"/>
              <a:buFont typeface="Wingdings" panose="05000000000000000000" pitchFamily="2" charset="2"/>
              <a:buNone/>
              <a:defRPr/>
            </a:pPr>
            <a:endParaRPr kumimoji="0" lang="id-ID" sz="32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slow">
    <p:blinds dir="vert"/>
    <p:sndAc>
      <p:stSnd>
        <p:snd r:embed="rId2" name="arrow.wav"/>
      </p:stSnd>
    </p:sndAc>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71500"/>
            <a:ext cx="8229600" cy="928688"/>
          </a:xfrm>
          <a:solidFill>
            <a:schemeClr val="accent2">
              <a:lumMod val="60000"/>
              <a:lumOff val="40000"/>
            </a:schemeClr>
          </a:solidFill>
        </p:spPr>
        <p:txBody>
          <a:bodyPr vert="horz" wrap="square" lIns="91440" tIns="45720" rIns="91440" bIns="45720" numCol="1" anchor="b"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d-ID" sz="4400" b="0" i="0" u="none" strike="noStrike" kern="0" cap="none" spc="0" normalizeH="0" baseline="0" noProof="0" dirty="0" smtClean="0">
                <a:ln>
                  <a:noFill/>
                </a:ln>
                <a:solidFill>
                  <a:schemeClr val="tx2"/>
                </a:solidFill>
                <a:effectLst/>
                <a:uLnTx/>
                <a:uFillTx/>
                <a:latin typeface="Arial" panose="020B0604020202020204" pitchFamily="34" charset="0"/>
                <a:ea typeface="+mj-ea"/>
                <a:cs typeface="Arial" panose="020B0604020202020204" pitchFamily="34" charset="0"/>
              </a:rPr>
              <a:t>Self Defense Mechanism</a:t>
            </a:r>
            <a:endParaRPr kumimoji="0" lang="id-ID" sz="4400" b="0" i="0" u="none" strike="noStrike" kern="0" cap="none" spc="0" normalizeH="0" baseline="0" noProof="0" dirty="0">
              <a:ln>
                <a:noFill/>
              </a:ln>
              <a:solidFill>
                <a:schemeClr val="tx2"/>
              </a:solidFill>
              <a:effectLst/>
              <a:uLnTx/>
              <a:uFillTx/>
              <a:latin typeface="+mj-lt"/>
              <a:ea typeface="+mj-ea"/>
              <a:cs typeface="+mj-cs"/>
            </a:endParaRPr>
          </a:p>
        </p:txBody>
      </p:sp>
      <p:sp>
        <p:nvSpPr>
          <p:cNvPr id="3" name="Content Placeholder 2"/>
          <p:cNvSpPr>
            <a:spLocks noGrp="1"/>
          </p:cNvSpPr>
          <p:nvPr>
            <p:ph idx="1"/>
          </p:nvPr>
        </p:nvSpPr>
        <p:spPr>
          <a:xfrm>
            <a:off x="1981200" y="1828800"/>
            <a:ext cx="8229600" cy="4600575"/>
          </a:xfrm>
          <a:solidFill>
            <a:schemeClr val="accent1">
              <a:lumMod val="60000"/>
              <a:lumOff val="40000"/>
            </a:schemeClr>
          </a:solidFill>
        </p:spPr>
        <p:txBody>
          <a:bodyPr vert="horz" wrap="square" lIns="91440" tIns="45720" rIns="91440" bIns="45720" numCol="1" anchor="t" anchorCtr="0" compatLnSpc="1"/>
          <a:lstStyle/>
          <a:p>
            <a:pPr marL="469900" marR="0" lvl="0" indent="-469900" algn="just" defTabSz="914400" rtl="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o"/>
              <a:defRPr/>
            </a:pPr>
            <a:r>
              <a:rPr kumimoji="0" lang="id-ID" sz="2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Hal yg menarik dari teori konflik adalah tarik menarik antara “id” yang bersifat </a:t>
            </a:r>
            <a:r>
              <a:rPr kumimoji="0" lang="id-ID" sz="2800" b="0" i="1"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impulsive</a:t>
            </a:r>
            <a:r>
              <a:rPr kumimoji="0" lang="id-ID" sz="2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dengan “ego” dan “superego” yang membatasi keberadaan “id”. </a:t>
            </a:r>
          </a:p>
          <a:p>
            <a:pPr marL="469900" marR="0" lvl="0" indent="-469900" algn="just" defTabSz="914400" rtl="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o"/>
              <a:defRPr/>
            </a:pPr>
            <a:r>
              <a:rPr kumimoji="0" lang="id-ID" sz="2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Tarik menarik ini karena perilaku </a:t>
            </a:r>
            <a:r>
              <a:rPr kumimoji="0" lang="id-ID" sz="2800" b="0" i="1"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impulsive </a:t>
            </a:r>
            <a:r>
              <a:rPr kumimoji="0" lang="id-ID" sz="2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tidak bisa diterima oleh masyarakat umum.</a:t>
            </a:r>
          </a:p>
          <a:p>
            <a:pPr marL="469900" marR="0" lvl="0" indent="-469900" algn="just" defTabSz="914400" rtl="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o"/>
              <a:defRPr/>
            </a:pPr>
            <a:r>
              <a:rPr kumimoji="0" lang="id-ID" sz="2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OKI agar perilaku </a:t>
            </a:r>
            <a:r>
              <a:rPr kumimoji="0" lang="id-ID" sz="2800" b="0" i="1"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impulsive </a:t>
            </a:r>
            <a:r>
              <a:rPr kumimoji="0" lang="id-ID" sz="2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bisa diterima masyarakat maka manusia akan melakukan upaya utk mempertahankan diri </a:t>
            </a:r>
            <a:r>
              <a:rPr kumimoji="0" lang="id-ID" sz="2800" b="0" i="1"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(self defense mechanism)</a:t>
            </a:r>
            <a:r>
              <a:rPr kumimoji="0" lang="id-ID" sz="2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yang menurut Freud berupa :</a:t>
            </a:r>
            <a:endParaRPr kumimoji="0" lang="id-ID" sz="28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spTree>
  </p:cSld>
  <p:clrMapOvr>
    <a:masterClrMapping/>
  </p:clrMapOvr>
  <p:transition spd="slow">
    <p:blinds dir="vert"/>
    <p:sndAc>
      <p:stSnd>
        <p:snd r:embed="rId2" name="arrow.wav"/>
      </p:st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60000"/>
              <a:lumOff val="40000"/>
            </a:schemeClr>
          </a:solidFill>
        </p:spPr>
        <p:txBody>
          <a:bodyPr vert="horz" wrap="square" lIns="91440" tIns="45720" rIns="91440" bIns="45720" numCol="1" anchor="b"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d-ID" sz="4400" b="0" i="0" u="none" strike="noStrike" kern="0" cap="none" spc="0" normalizeH="0" baseline="0" noProof="0" dirty="0" smtClean="0">
                <a:ln>
                  <a:noFill/>
                </a:ln>
                <a:solidFill>
                  <a:schemeClr val="tx2"/>
                </a:solidFill>
                <a:effectLst/>
                <a:uLnTx/>
                <a:uFillTx/>
                <a:latin typeface="Arial" panose="020B0604020202020204" pitchFamily="34" charset="0"/>
                <a:ea typeface="+mj-ea"/>
                <a:cs typeface="Arial" panose="020B0604020202020204" pitchFamily="34" charset="0"/>
              </a:rPr>
              <a:t>Self Defense Mechanism</a:t>
            </a:r>
            <a:endParaRPr kumimoji="0" lang="id-ID" sz="4400" b="0" i="0" u="none" strike="noStrike" kern="0" cap="none" spc="0" normalizeH="0" baseline="0" noProof="0" dirty="0">
              <a:ln>
                <a:noFill/>
              </a:ln>
              <a:solidFill>
                <a:schemeClr val="tx2"/>
              </a:solidFill>
              <a:effectLst/>
              <a:uLnTx/>
              <a:uFillTx/>
              <a:latin typeface="+mj-lt"/>
              <a:ea typeface="+mj-ea"/>
              <a:cs typeface="+mj-cs"/>
            </a:endParaRPr>
          </a:p>
        </p:txBody>
      </p:sp>
      <p:sp>
        <p:nvSpPr>
          <p:cNvPr id="3" name="Content Placeholder 2"/>
          <p:cNvSpPr>
            <a:spLocks noGrp="1"/>
          </p:cNvSpPr>
          <p:nvPr>
            <p:ph idx="1"/>
          </p:nvPr>
        </p:nvSpPr>
        <p:spPr>
          <a:xfrm>
            <a:off x="1981200" y="1828800"/>
            <a:ext cx="8229600" cy="4672013"/>
          </a:xfrm>
          <a:solidFill>
            <a:schemeClr val="accent1">
              <a:lumMod val="60000"/>
              <a:lumOff val="40000"/>
            </a:schemeClr>
          </a:solidFill>
        </p:spPr>
        <p:txBody>
          <a:bodyPr vert="horz" wrap="square" lIns="91440" tIns="45720" rIns="91440" bIns="45720" numCol="1" anchor="t" anchorCtr="0" compatLnSpc="1"/>
          <a:lstStyle/>
          <a:p>
            <a:pPr marL="469900" marR="0" lvl="0" indent="-469900" algn="l" defTabSz="914400" rtl="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o"/>
              <a:defRPr/>
            </a:pPr>
            <a:r>
              <a:rPr kumimoji="0" lang="id-ID" sz="26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Rasionalisasi </a:t>
            </a:r>
            <a:r>
              <a:rPr kumimoji="0" lang="id-ID" sz="2600" b="1" i="1"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(Rationalization); </a:t>
            </a:r>
            <a:r>
              <a:rPr kumimoji="0" lang="id-ID" sz="2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utk membenarkan perilaku (yg salah) seseorang kadang memberikan argumentasi yg rasional dg harapan perilakunya </a:t>
            </a:r>
            <a:r>
              <a:rPr kumimoji="0" lang="id-ID" sz="2600" b="0" i="1"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compulsive</a:t>
            </a:r>
            <a:r>
              <a:rPr kumimoji="0" lang="id-ID" sz="2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/tdk rasional tsb, bisa diterima orang lain.</a:t>
            </a:r>
          </a:p>
          <a:p>
            <a:pPr marL="469900" marR="0" lvl="0" indent="-469900" algn="l" defTabSz="914400" rtl="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o"/>
              <a:defRPr/>
            </a:pPr>
            <a:r>
              <a:rPr kumimoji="0" lang="id-ID" sz="26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Proyeksi </a:t>
            </a:r>
            <a:r>
              <a:rPr kumimoji="0" lang="id-ID" sz="2600" b="1" i="1"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(Projection)</a:t>
            </a:r>
            <a:r>
              <a:rPr kumimoji="0" lang="id-ID" sz="2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 Untuk mengoreksi diri sendiri karena perilakunya yg tdk patut, kadang-kadang seseorang menimpakan bahwa perilakunya tsb sesungguhnya bukan miliknya tetapi milik orang lain, seolah-olah bukan dirinya yg menghendaki perilaku tsb.</a:t>
            </a:r>
            <a:endParaRPr kumimoji="0" lang="id-ID" sz="26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spTree>
  </p:cSld>
  <p:clrMapOvr>
    <a:masterClrMapping/>
  </p:clrMapOvr>
  <p:transition spd="slow">
    <p:blinds dir="vert"/>
    <p:sndAc>
      <p:stSnd>
        <p:snd r:embed="rId2" name="arrow.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42938"/>
            <a:ext cx="8229600" cy="928688"/>
          </a:xfrm>
          <a:solidFill>
            <a:schemeClr val="accent2">
              <a:lumMod val="60000"/>
              <a:lumOff val="40000"/>
            </a:schemeClr>
          </a:solidFill>
        </p:spPr>
        <p:txBody>
          <a:bodyPr vert="horz" wrap="square" lIns="91440" tIns="45720" rIns="91440" bIns="45720" numCol="1" anchor="b"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d-ID" sz="4400" b="0" i="0" u="none" strike="noStrike" kern="0" cap="none" spc="0" normalizeH="0" baseline="0" noProof="0" dirty="0" smtClean="0">
                <a:ln>
                  <a:noFill/>
                </a:ln>
                <a:solidFill>
                  <a:schemeClr val="tx2"/>
                </a:solidFill>
                <a:effectLst/>
                <a:uLnTx/>
                <a:uFillTx/>
                <a:latin typeface="Arial" panose="020B0604020202020204" pitchFamily="34" charset="0"/>
                <a:ea typeface="+mj-ea"/>
                <a:cs typeface="Arial" panose="020B0604020202020204" pitchFamily="34" charset="0"/>
              </a:rPr>
              <a:t>Self Defense Mechanism</a:t>
            </a:r>
            <a:endParaRPr kumimoji="0" lang="id-ID" sz="4400" b="0" i="0" u="none" strike="noStrike" kern="0" cap="none" spc="0" normalizeH="0" baseline="0" noProof="0" dirty="0">
              <a:ln>
                <a:noFill/>
              </a:ln>
              <a:solidFill>
                <a:schemeClr val="tx2"/>
              </a:solidFill>
              <a:effectLst/>
              <a:uLnTx/>
              <a:uFillTx/>
              <a:latin typeface="+mj-lt"/>
              <a:ea typeface="+mj-ea"/>
              <a:cs typeface="+mj-cs"/>
            </a:endParaRPr>
          </a:p>
        </p:txBody>
      </p:sp>
      <p:sp>
        <p:nvSpPr>
          <p:cNvPr id="3" name="Content Placeholder 2"/>
          <p:cNvSpPr>
            <a:spLocks noGrp="1"/>
          </p:cNvSpPr>
          <p:nvPr>
            <p:ph idx="1"/>
          </p:nvPr>
        </p:nvSpPr>
        <p:spPr>
          <a:solidFill>
            <a:schemeClr val="accent1">
              <a:lumMod val="60000"/>
              <a:lumOff val="40000"/>
            </a:schemeClr>
          </a:solidFill>
        </p:spPr>
        <p:txBody>
          <a:bodyPr vert="horz" wrap="square" lIns="91440" tIns="45720" rIns="91440" bIns="45720" numCol="1" anchor="t" anchorCtr="0" compatLnSpc="1"/>
          <a:lstStyle/>
          <a:p>
            <a:pPr marL="469900" marR="0" lvl="0" indent="-469900" algn="l" defTabSz="914400" rtl="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o"/>
              <a:defRPr/>
            </a:pPr>
            <a:r>
              <a:rPr kumimoji="0" lang="id-ID" sz="22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Represif </a:t>
            </a:r>
            <a:r>
              <a:rPr kumimoji="0" lang="id-ID" sz="2200" b="1" i="1"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(Repression)</a:t>
            </a:r>
            <a:r>
              <a:rPr kumimoji="0" lang="id-ID" sz="22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adalah melupakan apa-apa yg mungkin bakal menyulitkan atau membuat malu dirinya. Semua kenangan yg tidak menyenangkan serta merta dilupakan begitu saja.</a:t>
            </a:r>
          </a:p>
          <a:p>
            <a:pPr marL="469900" marR="0" lvl="0" indent="-469900" algn="l" defTabSz="914400" rtl="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o"/>
              <a:defRPr/>
            </a:pPr>
            <a:r>
              <a:rPr kumimoji="0" lang="id-ID" sz="22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Identifikasi </a:t>
            </a:r>
            <a:r>
              <a:rPr kumimoji="0" lang="id-ID" sz="2200" b="1" i="1"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(Indentification)</a:t>
            </a:r>
            <a:r>
              <a:rPr kumimoji="0" lang="id-ID" sz="22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mengidentifikasikan dirinya dengan orang lain, khususnya yg ia kagumi, dan menggunakan citra positif orang lain tsb sebagai dirinya.</a:t>
            </a:r>
          </a:p>
          <a:p>
            <a:pPr marL="469900" marR="0" lvl="0" indent="-469900" algn="l" defTabSz="914400" rtl="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o"/>
              <a:defRPr/>
            </a:pPr>
            <a:r>
              <a:rPr kumimoji="0" lang="id-ID" sz="22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Reaksi-Formasi </a:t>
            </a:r>
            <a:r>
              <a:rPr kumimoji="0" lang="id-ID" sz="2200" b="1" i="1"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(Reaction-Formation)</a:t>
            </a:r>
            <a:r>
              <a:rPr kumimoji="0" lang="id-ID" sz="22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Menyembunyikan motif sesungguhnya dengan melakukan tindakan berlawanan. Contoh : apabila kita terkena kasus narkoba maka utk menghilangkan citra buruk tsb, kita giat terlibat dlm organisasi anti narkoba. </a:t>
            </a:r>
            <a:endParaRPr kumimoji="0" lang="id-ID" sz="22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spTree>
  </p:cSld>
  <p:clrMapOvr>
    <a:masterClrMapping/>
  </p:clrMapOvr>
  <p:transition spd="slow">
    <p:blinds dir="vert"/>
    <p:sndAc>
      <p:stSnd>
        <p:snd r:embed="rId2" name="arrow.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p:cNvSpPr>
          <p:nvPr>
            <p:ph type="title"/>
          </p:nvPr>
        </p:nvSpPr>
        <p:spPr>
          <a:xfrm>
            <a:off x="1981200" y="692150"/>
            <a:ext cx="8229600" cy="865188"/>
          </a:xfrm>
        </p:spPr>
        <p:txBody>
          <a:bodyPr vert="horz" wrap="square" lIns="91440" tIns="45720" rIns="91440" bIns="45720" anchor="b" anchorCtr="0">
            <a:normAutofit/>
          </a:bodyPr>
          <a:lstStyle/>
          <a:p>
            <a:pPr algn="just" eaLnBrk="1" hangingPunct="1"/>
            <a:r>
              <a:rPr lang="en-US" altLang="zh-CN" sz="2800" dirty="0">
                <a:latin typeface="Berlin Sans FB" panose="020E0602020502020306" pitchFamily="34" charset="0"/>
              </a:rPr>
              <a:t>Apakah ada manajer yang dapat mengubah bentuk atau membangun kembali perilaku karyawannya ?</a:t>
            </a:r>
          </a:p>
        </p:txBody>
      </p:sp>
      <p:sp>
        <p:nvSpPr>
          <p:cNvPr id="10242" name="Rectangle 3"/>
          <p:cNvSpPr>
            <a:spLocks noGrp="1"/>
          </p:cNvSpPr>
          <p:nvPr>
            <p:ph idx="1"/>
          </p:nvPr>
        </p:nvSpPr>
        <p:spPr/>
        <p:txBody>
          <a:bodyPr vert="horz" wrap="square" lIns="91440" tIns="45720" rIns="91440" bIns="45720" anchor="t" anchorCtr="0"/>
          <a:lstStyle/>
          <a:p>
            <a:pPr marL="0" indent="0" algn="just" eaLnBrk="1" hangingPunct="1">
              <a:buNone/>
            </a:pPr>
            <a:r>
              <a:rPr lang="en-US" altLang="zh-CN" sz="2800" dirty="0">
                <a:latin typeface="Arial" panose="020B0604020202020204" pitchFamily="34" charset="0"/>
              </a:rPr>
              <a:t>Hal ini merupakan topik yang banyak diperdebatkan oleh para pakar perilaku dan praktisi manajerial. Dalam hal ini banyak ahli yang setuju bahwa mengubah faktor psikologis individual dapat dilakukan melalui diagnosis, kecakapan, kesabaran  dan pengertian dari para manajer, dan </a:t>
            </a:r>
            <a:r>
              <a:rPr lang="en-US" altLang="zh-CN" sz="2800" b="1" u="sng" dirty="0">
                <a:latin typeface="Arial" panose="020B0604020202020204" pitchFamily="34" charset="0"/>
              </a:rPr>
              <a:t>tidak ada kesepakatan umum bahwa manajer  dapat mengubah kepribadian, tingkah laku, persepsi dan pola-pola belajar</a:t>
            </a:r>
            <a:r>
              <a:rPr lang="en-US" altLang="zh-CN" sz="2800" dirty="0">
                <a:latin typeface="Arial" panose="020B0604020202020204" pitchFamily="34" charset="0"/>
              </a:rPr>
              <a:t> (Gibson).</a:t>
            </a:r>
            <a:endParaRPr lang="en-US" altLang="zh-CN" sz="2800" dirty="0">
              <a:latin typeface="Arial" panose="020B0604020202020204" pitchFamily="34" charset="0"/>
              <a:ea typeface="Arial" panose="020B0604020202020204" pitchFamily="34" charset="0"/>
            </a:endParaRPr>
          </a:p>
        </p:txBody>
      </p:sp>
    </p:spTree>
  </p:cSld>
  <p:clrMapOvr>
    <a:masterClrMapping/>
  </p:clrMapOvr>
  <p:transition spd="slow">
    <p:blinds dir="vert"/>
    <p:sndAc>
      <p:stSnd>
        <p:snd r:embed="rId3" name="arrow.wav"/>
      </p:stSnd>
    </p:sndAc>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solidFill>
            <a:schemeClr val="accent2">
              <a:lumMod val="60000"/>
              <a:lumOff val="40000"/>
            </a:schemeClr>
          </a:solidFill>
        </p:spPr>
        <p:txBody>
          <a:bodyPr vert="horz" wrap="square" lIns="91440" tIns="45720" rIns="91440" bIns="45720" numCol="1" anchor="b"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d-ID" sz="4400" b="0" i="0" u="none" strike="noStrike" kern="0" cap="none" spc="0" normalizeH="0" baseline="0" noProof="0" dirty="0" smtClean="0">
                <a:ln>
                  <a:noFill/>
                </a:ln>
                <a:solidFill>
                  <a:schemeClr val="tx2"/>
                </a:solidFill>
                <a:effectLst/>
                <a:uLnTx/>
                <a:uFillTx/>
                <a:latin typeface="Arial" panose="020B0604020202020204" pitchFamily="34" charset="0"/>
                <a:ea typeface="+mj-ea"/>
                <a:cs typeface="Arial" panose="020B0604020202020204" pitchFamily="34" charset="0"/>
              </a:rPr>
              <a:t>Self Defense Mechanism</a:t>
            </a:r>
            <a:endParaRPr kumimoji="0" lang="id-ID" sz="4400" b="0" i="0" u="none" strike="noStrike" kern="0" cap="none" spc="0" normalizeH="0" baseline="0" noProof="0" dirty="0">
              <a:ln>
                <a:noFill/>
              </a:ln>
              <a:solidFill>
                <a:schemeClr val="tx2"/>
              </a:solidFill>
              <a:effectLst/>
              <a:uLnTx/>
              <a:uFillTx/>
              <a:latin typeface="+mj-lt"/>
              <a:ea typeface="+mj-ea"/>
              <a:cs typeface="+mj-cs"/>
            </a:endParaRPr>
          </a:p>
        </p:txBody>
      </p:sp>
      <p:sp>
        <p:nvSpPr>
          <p:cNvPr id="5" name="Content Placeholder 2"/>
          <p:cNvSpPr>
            <a:spLocks noGrp="1"/>
          </p:cNvSpPr>
          <p:nvPr>
            <p:ph idx="1"/>
          </p:nvPr>
        </p:nvSpPr>
        <p:spPr>
          <a:xfrm>
            <a:off x="1981200" y="2000250"/>
            <a:ext cx="8229600" cy="4130675"/>
          </a:xfrm>
          <a:solidFill>
            <a:schemeClr val="accent1">
              <a:lumMod val="60000"/>
              <a:lumOff val="40000"/>
            </a:schemeClr>
          </a:solidFill>
        </p:spPr>
        <p:txBody>
          <a:bodyPr vert="horz" wrap="square" lIns="91440" tIns="45720" rIns="91440" bIns="45720" numCol="1" anchor="t" anchorCtr="0" compatLnSpc="1"/>
          <a:lstStyle/>
          <a:p>
            <a:pPr marL="469900" marR="0" lvl="0" indent="-469900" algn="l" defTabSz="914400" rtl="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o"/>
              <a:defRPr/>
            </a:pPr>
            <a:r>
              <a:rPr kumimoji="0" lang="id-ID" sz="2400" b="1" i="1"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Sublimasi (Sublimation)</a:t>
            </a:r>
            <a:r>
              <a:rPr kumimoji="0" lang="id-ID" sz="2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adalah  proses mengekspresikan motif yg tidak bisa diterima masyarakat dalam bentuk kegiatan yg bisa diterima masyarakat. Contoh : mengekspresikan dorongan seksual dlm bentuk surat cinta atau puisi cinta yg secara umum masyarakat bisa menerimanya.</a:t>
            </a:r>
            <a:endParaRPr kumimoji="0" lang="id-ID" sz="24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endParaRPr>
          </a:p>
          <a:p>
            <a:pPr marL="469900" marR="0" lvl="0" indent="-469900" algn="l" defTabSz="914400" rtl="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o"/>
              <a:defRPr/>
            </a:pPr>
            <a:r>
              <a:rPr kumimoji="0" lang="id-ID" sz="24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Kompensasi </a:t>
            </a:r>
            <a:r>
              <a:rPr kumimoji="0" lang="id-ID" sz="2400" b="1" i="1"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(Compensation) </a:t>
            </a:r>
            <a:r>
              <a:rPr kumimoji="0" lang="id-ID" sz="2400" b="0" i="1"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id-ID" sz="2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melakukan upaya-upaya nyata untuk menutupi kekurangan atau kelemahan disatu sisi dengan sungguh-sungguh menjadi </a:t>
            </a:r>
            <a:r>
              <a:rPr kumimoji="0" lang="id-ID" sz="2400" b="0" i="1"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excellent</a:t>
            </a:r>
            <a:r>
              <a:rPr kumimoji="0" lang="id-ID" sz="2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di bidang lain.</a:t>
            </a:r>
            <a:endParaRPr kumimoji="0" lang="id-ID" sz="24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spTree>
  </p:cSld>
  <p:clrMapOvr>
    <a:masterClrMapping/>
  </p:clrMapOvr>
  <p:transition spd="slow">
    <p:blinds dir="vert"/>
    <p:sndAc>
      <p:stSnd>
        <p:snd r:embed="rId2" name="arrow.wav"/>
      </p:stSnd>
    </p:sndAc>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9750" y="642938"/>
            <a:ext cx="8643938" cy="928688"/>
          </a:xfrm>
          <a:solidFill>
            <a:schemeClr val="accent2">
              <a:lumMod val="60000"/>
              <a:lumOff val="40000"/>
            </a:schemeClr>
          </a:solidFill>
        </p:spPr>
        <p:txBody>
          <a:bodyPr vert="horz" wrap="square" lIns="91440" tIns="45720" rIns="91440" bIns="45720" numCol="1" anchor="b"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id-ID" sz="4000" b="1" i="0" u="none" strike="noStrike" kern="0" cap="none" spc="0" normalizeH="0" baseline="0" noProof="0" dirty="0" smtClean="0">
                <a:ln>
                  <a:noFill/>
                </a:ln>
                <a:solidFill>
                  <a:schemeClr val="tx2"/>
                </a:solidFill>
                <a:effectLst/>
                <a:uLnTx/>
                <a:uFillTx/>
                <a:latin typeface="Arial" panose="020B0604020202020204" pitchFamily="34" charset="0"/>
                <a:ea typeface="+mj-ea"/>
                <a:cs typeface="Arial" panose="020B0604020202020204" pitchFamily="34" charset="0"/>
              </a:rPr>
              <a:t>Fulfillment Theory (Carl Rogers)</a:t>
            </a:r>
            <a:endParaRPr kumimoji="0" lang="id-ID" sz="4000" b="1" i="0" u="none" strike="noStrike" kern="0" cap="none" spc="0" normalizeH="0" baseline="0" noProof="0" dirty="0">
              <a:ln>
                <a:noFill/>
              </a:ln>
              <a:solidFill>
                <a:schemeClr val="tx2"/>
              </a:solidFill>
              <a:effectLst/>
              <a:uLnTx/>
              <a:uFillTx/>
              <a:latin typeface="Arial" panose="020B0604020202020204" pitchFamily="34" charset="0"/>
              <a:ea typeface="+mj-ea"/>
              <a:cs typeface="Arial" panose="020B0604020202020204" pitchFamily="34" charset="0"/>
            </a:endParaRPr>
          </a:p>
        </p:txBody>
      </p:sp>
      <p:sp>
        <p:nvSpPr>
          <p:cNvPr id="3" name="Content Placeholder 2"/>
          <p:cNvSpPr>
            <a:spLocks noGrp="1"/>
          </p:cNvSpPr>
          <p:nvPr>
            <p:ph idx="1"/>
          </p:nvPr>
        </p:nvSpPr>
        <p:spPr>
          <a:xfrm>
            <a:off x="1738313" y="1828800"/>
            <a:ext cx="8715375" cy="4529138"/>
          </a:xfrm>
          <a:solidFill>
            <a:schemeClr val="accent1">
              <a:lumMod val="60000"/>
              <a:lumOff val="40000"/>
            </a:schemeClr>
          </a:solidFill>
        </p:spPr>
        <p:txBody>
          <a:bodyPr vert="horz" wrap="square" lIns="91440" tIns="45720" rIns="91440" bIns="45720" numCol="1" anchor="t" anchorCtr="0" compatLnSpc="1"/>
          <a:lstStyle/>
          <a:p>
            <a:pPr marL="469900" marR="0" lvl="0" indent="-469900" algn="just" defTabSz="914400" rtl="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o"/>
              <a:defRPr/>
            </a:pPr>
            <a:r>
              <a:rPr kumimoji="0" lang="id-ID"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Tidak seperti </a:t>
            </a:r>
            <a:r>
              <a:rPr kumimoji="0" lang="id-ID" sz="1800" b="0" i="1"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conflict theory </a:t>
            </a:r>
            <a:r>
              <a:rPr kumimoji="0" lang="id-ID"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yg menganggap bahwa seseorang selalu dihadapkan pada dua kekuatan yg saling berlawanan, </a:t>
            </a:r>
            <a:r>
              <a:rPr kumimoji="0" lang="id-ID" sz="1800" b="0" i="1"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fulfillment theory </a:t>
            </a:r>
            <a:r>
              <a:rPr kumimoji="0" lang="id-ID"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beranggapan sebaliknya.</a:t>
            </a:r>
          </a:p>
          <a:p>
            <a:pPr marL="469900" marR="0" lvl="0" indent="-469900" algn="just" defTabSz="914400" rtl="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o"/>
              <a:defRPr/>
            </a:pPr>
            <a:r>
              <a:rPr kumimoji="0" lang="id-ID"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Menurut teori ini setiap orang hanya memiliki satu kekuatan yg secara terus-menerus mendorong orang tsb untuk mencapai aktualisasi diri. Pendukung teori ini : Carl Rogers dan Abraham Maslow.</a:t>
            </a:r>
          </a:p>
          <a:p>
            <a:pPr marL="469900" marR="0" lvl="0" indent="-469900" algn="just" defTabSz="914400" rtl="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o"/>
              <a:defRPr/>
            </a:pPr>
            <a:r>
              <a:rPr kumimoji="0" lang="id-ID"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Menurut teori ini; kepribadian seseorang yg secara konsisten akan berupaya utk mengembangkan diri, sejalan dg tuntutan masyarakat yg menghendaki hal yg sama.</a:t>
            </a:r>
          </a:p>
          <a:p>
            <a:pPr marL="469900" marR="0" lvl="0" indent="-469900" algn="just" defTabSz="914400" rtl="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o"/>
              <a:defRPr/>
            </a:pPr>
            <a:r>
              <a:rPr kumimoji="0" lang="id-ID"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Seseorang akan merasa prustasi shg perilakunya akan destruktif dan mal-adaptif jika kesempatan utk berkembang dihalang-halangi.</a:t>
            </a:r>
          </a:p>
          <a:p>
            <a:pPr marL="469900" marR="0" lvl="0" indent="-469900" algn="just" defTabSz="914400" rtl="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o"/>
              <a:defRPr/>
            </a:pPr>
            <a:r>
              <a:rPr kumimoji="0" lang="id-ID"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Dengan demikian jika seseorang merasa tdk berpengharapan (tdk punya ekspektasi) maka ia akan memperlakukan orang lain dg cara yang kurang baik.</a:t>
            </a:r>
          </a:p>
          <a:p>
            <a:pPr marL="469900" marR="0" lvl="0" indent="-469900" algn="just" defTabSz="914400" rtl="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o"/>
              <a:defRPr/>
            </a:pPr>
            <a:r>
              <a:rPr kumimoji="0" lang="id-ID" sz="18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Sebaliknya, apabila seseorang diperlakukan dg baik maka akan memberi apresiasi orang lain dan memperlakukan hal yg sama.</a:t>
            </a:r>
          </a:p>
          <a:p>
            <a:pPr marL="469900" marR="0" lvl="0" indent="-469900" algn="just" defTabSz="914400" rtl="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o"/>
              <a:defRPr/>
            </a:pPr>
            <a:endParaRPr kumimoji="0" lang="id-ID" sz="24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spTree>
  </p:cSld>
  <p:clrMapOvr>
    <a:masterClrMapping/>
  </p:clrMapOvr>
  <p:transition spd="slow">
    <p:blinds dir="vert"/>
    <p:sndAc>
      <p:stSnd>
        <p:snd r:embed="rId2" name="arrow.wav"/>
      </p:stSnd>
    </p:sndAc>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p:cNvSpPr>
          <p:nvPr>
            <p:ph type="title"/>
          </p:nvPr>
        </p:nvSpPr>
        <p:spPr>
          <a:xfrm>
            <a:off x="1981200" y="606425"/>
            <a:ext cx="8229600" cy="876300"/>
          </a:xfrm>
        </p:spPr>
        <p:txBody>
          <a:bodyPr vert="horz" wrap="square" lIns="91440" tIns="45720" rIns="91440" bIns="45720" anchor="b" anchorCtr="0"/>
          <a:lstStyle/>
          <a:p>
            <a:pPr algn="ctr" eaLnBrk="1" hangingPunct="1"/>
            <a:r>
              <a:rPr lang="en-US" altLang="zh-CN" sz="2400" b="1" dirty="0">
                <a:solidFill>
                  <a:schemeClr val="tx1"/>
                </a:solidFill>
                <a:latin typeface="Arial Unicode MS" panose="020B0604020202020204" charset="-122"/>
                <a:ea typeface="Arial Unicode MS" panose="020B0604020202020204" charset="-122"/>
              </a:rPr>
              <a:t>Maslow’s Needs Hierarchy</a:t>
            </a:r>
            <a:br>
              <a:rPr lang="en-US" altLang="zh-CN" sz="2400" b="1" dirty="0">
                <a:solidFill>
                  <a:schemeClr val="tx1"/>
                </a:solidFill>
                <a:latin typeface="Arial Unicode MS" panose="020B0604020202020204" charset="-122"/>
                <a:ea typeface="Arial Unicode MS" panose="020B0604020202020204" charset="-122"/>
              </a:rPr>
            </a:br>
            <a:r>
              <a:rPr lang="en-US" altLang="zh-CN" sz="2400" b="1" dirty="0">
                <a:solidFill>
                  <a:schemeClr val="tx1"/>
                </a:solidFill>
                <a:latin typeface="Arial Unicode MS" panose="020B0604020202020204" charset="-122"/>
                <a:ea typeface="Arial Unicode MS" panose="020B0604020202020204" charset="-122"/>
              </a:rPr>
              <a:t>(Hirarki Kebutuhan dari Abraham Maslow)</a:t>
            </a:r>
            <a:r>
              <a:rPr lang="en-US" altLang="zh-CN" sz="2400" b="1" dirty="0">
                <a:latin typeface="Arial Unicode MS" panose="020B0604020202020204" charset="-122"/>
                <a:ea typeface="Arial Unicode MS" panose="020B0604020202020204" charset="-122"/>
              </a:rPr>
              <a:t>  </a:t>
            </a:r>
            <a:r>
              <a:rPr lang="en-US" altLang="zh-CN" sz="1800" b="1" dirty="0"/>
              <a:t>   </a:t>
            </a:r>
            <a:endParaRPr lang="en-US" altLang="zh-CN" sz="1800" dirty="0"/>
          </a:p>
        </p:txBody>
      </p:sp>
      <p:sp>
        <p:nvSpPr>
          <p:cNvPr id="31746" name="Rectangle 8"/>
          <p:cNvSpPr>
            <a:spLocks noGrp="1"/>
          </p:cNvSpPr>
          <p:nvPr>
            <p:ph sz="half" idx="1"/>
          </p:nvPr>
        </p:nvSpPr>
        <p:spPr/>
        <p:txBody>
          <a:bodyPr vert="horz" wrap="square" lIns="91440" tIns="45720" rIns="91440" bIns="45720" anchor="t" anchorCtr="0"/>
          <a:lstStyle/>
          <a:p>
            <a:pPr algn="just" eaLnBrk="1" hangingPunct="1">
              <a:lnSpc>
                <a:spcPct val="80000"/>
              </a:lnSpc>
              <a:buSzPct val="75000"/>
            </a:pPr>
            <a:r>
              <a:rPr lang="en-US" altLang="zh-CN" sz="2000" dirty="0">
                <a:latin typeface="+mn-lt"/>
                <a:ea typeface="+mn-ea"/>
                <a:cs typeface="+mn-cs"/>
              </a:rPr>
              <a:t>Maslow menyatakan bahwa :</a:t>
            </a:r>
          </a:p>
          <a:p>
            <a:pPr algn="just" eaLnBrk="1" hangingPunct="1">
              <a:lnSpc>
                <a:spcPct val="80000"/>
              </a:lnSpc>
              <a:buSzPct val="75000"/>
            </a:pPr>
            <a:r>
              <a:rPr lang="en-US" altLang="zh-CN" sz="2000" dirty="0">
                <a:latin typeface="+mn-lt"/>
                <a:ea typeface="+mn-ea"/>
                <a:cs typeface="+mn-cs"/>
              </a:rPr>
              <a:t>Tingkah laku manusia pada suatu saat tertentu akan ditentukan oleh kebutuhannya yang paling mendesak.</a:t>
            </a:r>
          </a:p>
          <a:p>
            <a:pPr algn="just" eaLnBrk="1" hangingPunct="1">
              <a:lnSpc>
                <a:spcPct val="80000"/>
              </a:lnSpc>
              <a:buSzPct val="75000"/>
            </a:pPr>
            <a:r>
              <a:rPr lang="en-US" altLang="zh-CN" sz="2000" dirty="0">
                <a:latin typeface="+mn-lt"/>
                <a:ea typeface="+mn-ea"/>
                <a:cs typeface="+mn-cs"/>
              </a:rPr>
              <a:t>Kebutuhan manusia </a:t>
            </a:r>
            <a:r>
              <a:rPr lang="en-US" altLang="zh-CN" sz="2000" i="1" dirty="0">
                <a:latin typeface="+mn-lt"/>
                <a:ea typeface="+mn-ea"/>
                <a:cs typeface="+mn-cs"/>
              </a:rPr>
              <a:t>(human needs)</a:t>
            </a:r>
            <a:r>
              <a:rPr lang="en-US" altLang="zh-CN" sz="2000" dirty="0">
                <a:latin typeface="+mn-lt"/>
                <a:ea typeface="+mn-ea"/>
                <a:cs typeface="+mn-cs"/>
              </a:rPr>
              <a:t> terdiri dari 5 macam yang tersusun membentuk suatu hirarki, dimana kebutuhan yang lebih tinggi baru akan muncul/mendesak apabila kebutuhan yang di bawahnya telah terpenuhi.</a:t>
            </a:r>
          </a:p>
          <a:p>
            <a:pPr algn="just" eaLnBrk="1" hangingPunct="1">
              <a:lnSpc>
                <a:spcPct val="80000"/>
              </a:lnSpc>
              <a:buSzPct val="75000"/>
            </a:pPr>
            <a:endParaRPr lang="en-US" altLang="zh-CN" sz="2000" dirty="0">
              <a:latin typeface="+mn-lt"/>
              <a:ea typeface="+mn-ea"/>
              <a:cs typeface="+mn-cs"/>
            </a:endParaRPr>
          </a:p>
        </p:txBody>
      </p:sp>
      <p:sp>
        <p:nvSpPr>
          <p:cNvPr id="31747" name="Rectangle 9"/>
          <p:cNvSpPr>
            <a:spLocks noGrp="1"/>
          </p:cNvSpPr>
          <p:nvPr>
            <p:ph sz="half" idx="2"/>
          </p:nvPr>
        </p:nvSpPr>
        <p:spPr>
          <a:xfrm>
            <a:off x="6172200" y="1627188"/>
            <a:ext cx="4038600" cy="4862512"/>
          </a:xfrm>
        </p:spPr>
        <p:txBody>
          <a:bodyPr vert="horz" wrap="square" lIns="91440" tIns="45720" rIns="91440" bIns="45720" anchor="t" anchorCtr="0"/>
          <a:lstStyle/>
          <a:p>
            <a:pPr eaLnBrk="1" hangingPunct="1">
              <a:lnSpc>
                <a:spcPct val="80000"/>
              </a:lnSpc>
              <a:buSzPct val="75000"/>
            </a:pPr>
            <a:endParaRPr lang="id-ID" altLang="x-none" sz="2000" dirty="0">
              <a:latin typeface="+mn-lt"/>
              <a:ea typeface="+mn-ea"/>
              <a:cs typeface="+mn-cs"/>
            </a:endParaRPr>
          </a:p>
        </p:txBody>
      </p:sp>
      <p:sp>
        <p:nvSpPr>
          <p:cNvPr id="31748" name="AutoShape 10"/>
          <p:cNvSpPr/>
          <p:nvPr/>
        </p:nvSpPr>
        <p:spPr>
          <a:xfrm>
            <a:off x="7013575" y="1916113"/>
            <a:ext cx="2430463" cy="2520950"/>
          </a:xfrm>
          <a:prstGeom prst="triangle">
            <a:avLst>
              <a:gd name="adj" fmla="val 50000"/>
            </a:avLst>
          </a:prstGeom>
          <a:solidFill>
            <a:schemeClr val="accent1"/>
          </a:solidFill>
          <a:ln w="9525" cap="flat" cmpd="sng">
            <a:solidFill>
              <a:schemeClr val="tx1"/>
            </a:solidFill>
            <a:prstDash val="solid"/>
            <a:miter/>
            <a:headEnd type="none" w="med" len="med"/>
            <a:tailEnd type="none" w="med" len="med"/>
          </a:ln>
          <a:effectLst>
            <a:outerShdw dist="107763" dir="13499999" algn="ctr" rotWithShape="0">
              <a:schemeClr val="bg2">
                <a:alpha val="50000"/>
              </a:schemeClr>
            </a:outerShdw>
          </a:effectLst>
        </p:spPr>
        <p:txBody>
          <a:bodyPr wrap="none" anchor="ctr" anchorCtr="0"/>
          <a:lstStyle/>
          <a:p>
            <a:pPr algn="ctr" eaLnBrk="0" hangingPunct="0"/>
            <a:endParaRPr lang="id-ID" altLang="x-none" dirty="0">
              <a:latin typeface="Verdana" panose="020B0604030504040204" pitchFamily="34" charset="0"/>
            </a:endParaRPr>
          </a:p>
        </p:txBody>
      </p:sp>
      <p:sp>
        <p:nvSpPr>
          <p:cNvPr id="31749" name="Line 11"/>
          <p:cNvSpPr/>
          <p:nvPr/>
        </p:nvSpPr>
        <p:spPr>
          <a:xfrm>
            <a:off x="7319963" y="3932238"/>
            <a:ext cx="1800225" cy="0"/>
          </a:xfrm>
          <a:prstGeom prst="line">
            <a:avLst/>
          </a:prstGeom>
          <a:ln w="9525" cap="flat" cmpd="sng">
            <a:solidFill>
              <a:schemeClr val="tx1"/>
            </a:solidFill>
            <a:prstDash val="solid"/>
            <a:round/>
            <a:headEnd type="none" w="med" len="med"/>
            <a:tailEnd type="none" w="med" len="med"/>
          </a:ln>
        </p:spPr>
      </p:sp>
      <p:sp>
        <p:nvSpPr>
          <p:cNvPr id="31750" name="Line 12"/>
          <p:cNvSpPr/>
          <p:nvPr/>
        </p:nvSpPr>
        <p:spPr>
          <a:xfrm>
            <a:off x="7535863" y="3500438"/>
            <a:ext cx="1368425" cy="0"/>
          </a:xfrm>
          <a:prstGeom prst="line">
            <a:avLst/>
          </a:prstGeom>
          <a:ln w="9525" cap="flat" cmpd="sng">
            <a:solidFill>
              <a:schemeClr val="tx1"/>
            </a:solidFill>
            <a:prstDash val="solid"/>
            <a:round/>
            <a:headEnd type="none" w="med" len="med"/>
            <a:tailEnd type="none" w="med" len="med"/>
          </a:ln>
        </p:spPr>
      </p:sp>
      <p:sp>
        <p:nvSpPr>
          <p:cNvPr id="31751" name="Line 13"/>
          <p:cNvSpPr/>
          <p:nvPr/>
        </p:nvSpPr>
        <p:spPr>
          <a:xfrm>
            <a:off x="7724775" y="2995613"/>
            <a:ext cx="1022350" cy="0"/>
          </a:xfrm>
          <a:prstGeom prst="line">
            <a:avLst/>
          </a:prstGeom>
          <a:ln w="9525" cap="flat" cmpd="sng">
            <a:solidFill>
              <a:schemeClr val="tx1"/>
            </a:solidFill>
            <a:prstDash val="solid"/>
            <a:round/>
            <a:headEnd type="none" w="med" len="med"/>
            <a:tailEnd type="none" w="med" len="med"/>
          </a:ln>
        </p:spPr>
      </p:sp>
      <p:sp>
        <p:nvSpPr>
          <p:cNvPr id="31752" name="Line 14"/>
          <p:cNvSpPr/>
          <p:nvPr/>
        </p:nvSpPr>
        <p:spPr>
          <a:xfrm>
            <a:off x="7896225" y="2563813"/>
            <a:ext cx="647700" cy="0"/>
          </a:xfrm>
          <a:prstGeom prst="line">
            <a:avLst/>
          </a:prstGeom>
          <a:ln w="9525" cap="flat" cmpd="sng">
            <a:solidFill>
              <a:schemeClr val="tx1"/>
            </a:solidFill>
            <a:prstDash val="solid"/>
            <a:round/>
            <a:headEnd type="none" w="med" len="med"/>
            <a:tailEnd type="none" w="med" len="med"/>
          </a:ln>
        </p:spPr>
      </p:sp>
      <p:sp>
        <p:nvSpPr>
          <p:cNvPr id="31753" name="Text Box 17"/>
          <p:cNvSpPr txBox="1"/>
          <p:nvPr/>
        </p:nvSpPr>
        <p:spPr>
          <a:xfrm>
            <a:off x="8071803" y="3932238"/>
            <a:ext cx="328295" cy="368300"/>
          </a:xfrm>
          <a:prstGeom prst="rect">
            <a:avLst/>
          </a:prstGeom>
          <a:noFill/>
          <a:ln w="9525">
            <a:noFill/>
          </a:ln>
        </p:spPr>
        <p:txBody>
          <a:bodyPr wrap="none" anchor="t" anchorCtr="0">
            <a:spAutoFit/>
          </a:bodyPr>
          <a:lstStyle/>
          <a:p>
            <a:pPr algn="ctr" eaLnBrk="0" hangingPunct="0"/>
            <a:r>
              <a:rPr lang="en-US" altLang="zh-CN" dirty="0">
                <a:latin typeface="Verdana" panose="020B0604030504040204" pitchFamily="34" charset="0"/>
              </a:rPr>
              <a:t>1</a:t>
            </a:r>
          </a:p>
        </p:txBody>
      </p:sp>
      <p:sp>
        <p:nvSpPr>
          <p:cNvPr id="31754" name="Text Box 18"/>
          <p:cNvSpPr txBox="1"/>
          <p:nvPr/>
        </p:nvSpPr>
        <p:spPr>
          <a:xfrm>
            <a:off x="8040688" y="3500438"/>
            <a:ext cx="328295" cy="368300"/>
          </a:xfrm>
          <a:prstGeom prst="rect">
            <a:avLst/>
          </a:prstGeom>
          <a:noFill/>
          <a:ln w="9525">
            <a:noFill/>
          </a:ln>
        </p:spPr>
        <p:txBody>
          <a:bodyPr wrap="none" anchor="t" anchorCtr="0">
            <a:spAutoFit/>
          </a:bodyPr>
          <a:lstStyle/>
          <a:p>
            <a:pPr eaLnBrk="0" hangingPunct="0"/>
            <a:r>
              <a:rPr lang="en-US" altLang="zh-CN" dirty="0">
                <a:latin typeface="Verdana" panose="020B0604030504040204" pitchFamily="34" charset="0"/>
              </a:rPr>
              <a:t>2</a:t>
            </a:r>
          </a:p>
        </p:txBody>
      </p:sp>
      <p:sp>
        <p:nvSpPr>
          <p:cNvPr id="31755" name="Text Box 19"/>
          <p:cNvSpPr txBox="1"/>
          <p:nvPr/>
        </p:nvSpPr>
        <p:spPr>
          <a:xfrm>
            <a:off x="8054975" y="3067050"/>
            <a:ext cx="328295" cy="368300"/>
          </a:xfrm>
          <a:prstGeom prst="rect">
            <a:avLst/>
          </a:prstGeom>
          <a:noFill/>
          <a:ln w="9525">
            <a:noFill/>
          </a:ln>
        </p:spPr>
        <p:txBody>
          <a:bodyPr wrap="none" anchor="t" anchorCtr="0">
            <a:spAutoFit/>
          </a:bodyPr>
          <a:lstStyle/>
          <a:p>
            <a:pPr eaLnBrk="0" hangingPunct="0"/>
            <a:r>
              <a:rPr lang="en-US" altLang="zh-CN" dirty="0">
                <a:latin typeface="Verdana" panose="020B0604030504040204" pitchFamily="34" charset="0"/>
              </a:rPr>
              <a:t>3</a:t>
            </a:r>
          </a:p>
        </p:txBody>
      </p:sp>
      <p:sp>
        <p:nvSpPr>
          <p:cNvPr id="31756" name="Text Box 20"/>
          <p:cNvSpPr txBox="1"/>
          <p:nvPr/>
        </p:nvSpPr>
        <p:spPr>
          <a:xfrm>
            <a:off x="8040688" y="2635250"/>
            <a:ext cx="328295" cy="368300"/>
          </a:xfrm>
          <a:prstGeom prst="rect">
            <a:avLst/>
          </a:prstGeom>
          <a:noFill/>
          <a:ln w="9525">
            <a:noFill/>
          </a:ln>
        </p:spPr>
        <p:txBody>
          <a:bodyPr wrap="none" anchor="t" anchorCtr="0">
            <a:spAutoFit/>
          </a:bodyPr>
          <a:lstStyle/>
          <a:p>
            <a:pPr eaLnBrk="0" hangingPunct="0"/>
            <a:r>
              <a:rPr lang="en-US" altLang="zh-CN" dirty="0">
                <a:latin typeface="Verdana" panose="020B0604030504040204" pitchFamily="34" charset="0"/>
              </a:rPr>
              <a:t>4</a:t>
            </a:r>
          </a:p>
        </p:txBody>
      </p:sp>
      <p:sp>
        <p:nvSpPr>
          <p:cNvPr id="31757" name="Text Box 21"/>
          <p:cNvSpPr txBox="1"/>
          <p:nvPr/>
        </p:nvSpPr>
        <p:spPr>
          <a:xfrm>
            <a:off x="8070850" y="1981200"/>
            <a:ext cx="328295" cy="368300"/>
          </a:xfrm>
          <a:prstGeom prst="rect">
            <a:avLst/>
          </a:prstGeom>
          <a:noFill/>
          <a:ln w="9525">
            <a:noFill/>
          </a:ln>
        </p:spPr>
        <p:txBody>
          <a:bodyPr wrap="none" anchor="t" anchorCtr="0">
            <a:spAutoFit/>
          </a:bodyPr>
          <a:lstStyle/>
          <a:p>
            <a:pPr eaLnBrk="0" hangingPunct="0"/>
            <a:r>
              <a:rPr lang="en-US" altLang="zh-CN" dirty="0">
                <a:latin typeface="Verdana" panose="020B0604030504040204" pitchFamily="34" charset="0"/>
              </a:rPr>
              <a:t>5</a:t>
            </a:r>
          </a:p>
        </p:txBody>
      </p:sp>
      <p:sp>
        <p:nvSpPr>
          <p:cNvPr id="31758" name="Text Box 22"/>
          <p:cNvSpPr txBox="1"/>
          <p:nvPr/>
        </p:nvSpPr>
        <p:spPr>
          <a:xfrm>
            <a:off x="6219825" y="4435475"/>
            <a:ext cx="3979863" cy="2061210"/>
          </a:xfrm>
          <a:prstGeom prst="rect">
            <a:avLst/>
          </a:prstGeom>
          <a:noFill/>
          <a:ln w="9525">
            <a:noFill/>
          </a:ln>
        </p:spPr>
        <p:txBody>
          <a:bodyPr anchor="t" anchorCtr="0">
            <a:spAutoFit/>
          </a:bodyPr>
          <a:lstStyle/>
          <a:p>
            <a:pPr marL="342900" indent="-342900" eaLnBrk="0" hangingPunct="0">
              <a:buNone/>
            </a:pPr>
            <a:r>
              <a:rPr lang="en-US" altLang="zh-CN" sz="1600" b="1" u="sng" dirty="0">
                <a:latin typeface="Verdana" panose="020B0604030504040204" pitchFamily="34" charset="0"/>
              </a:rPr>
              <a:t>Keterangan</a:t>
            </a:r>
            <a:r>
              <a:rPr lang="en-US" altLang="zh-CN" sz="1600" dirty="0">
                <a:latin typeface="Verdana" panose="020B0604030504040204" pitchFamily="34" charset="0"/>
              </a:rPr>
              <a:t> :</a:t>
            </a:r>
          </a:p>
          <a:p>
            <a:pPr marL="342900" indent="-342900" eaLnBrk="0" hangingPunct="0">
              <a:buClrTx/>
              <a:buFontTx/>
              <a:buAutoNum type="arabicPeriod"/>
            </a:pPr>
            <a:r>
              <a:rPr lang="en-US" altLang="zh-CN" sz="1600" dirty="0">
                <a:latin typeface="Verdana" panose="020B0604030504040204" pitchFamily="34" charset="0"/>
              </a:rPr>
              <a:t>Basic needs : sandang, pangan,</a:t>
            </a:r>
          </a:p>
          <a:p>
            <a:pPr marL="342900" indent="-342900" eaLnBrk="0" hangingPunct="0">
              <a:buNone/>
            </a:pPr>
            <a:r>
              <a:rPr lang="en-US" altLang="zh-CN" sz="1600" dirty="0">
                <a:latin typeface="Verdana" panose="020B0604030504040204" pitchFamily="34" charset="0"/>
              </a:rPr>
              <a:t>     papan, sex.</a:t>
            </a:r>
          </a:p>
          <a:p>
            <a:pPr marL="342900" indent="-342900" eaLnBrk="0" hangingPunct="0">
              <a:buClrTx/>
              <a:buFontTx/>
              <a:buAutoNum type="arabicPeriod" startAt="2"/>
            </a:pPr>
            <a:r>
              <a:rPr lang="en-US" altLang="zh-CN" sz="1600" dirty="0">
                <a:latin typeface="Verdana" panose="020B0604030504040204" pitchFamily="34" charset="0"/>
              </a:rPr>
              <a:t>Safety/security needs.</a:t>
            </a:r>
          </a:p>
          <a:p>
            <a:pPr marL="342900" indent="-342900" eaLnBrk="0" hangingPunct="0">
              <a:buClrTx/>
              <a:buFontTx/>
              <a:buAutoNum type="arabicPeriod" startAt="2"/>
            </a:pPr>
            <a:r>
              <a:rPr lang="en-US" altLang="zh-CN" sz="1600" dirty="0">
                <a:latin typeface="Verdana" panose="020B0604030504040204" pitchFamily="34" charset="0"/>
              </a:rPr>
              <a:t>Social needs.</a:t>
            </a:r>
          </a:p>
          <a:p>
            <a:pPr marL="342900" indent="-342900" eaLnBrk="0" hangingPunct="0">
              <a:buClrTx/>
              <a:buFontTx/>
              <a:buAutoNum type="arabicPeriod" startAt="2"/>
            </a:pPr>
            <a:r>
              <a:rPr lang="en-US" altLang="zh-CN" sz="1600" dirty="0">
                <a:latin typeface="Verdana" panose="020B0604030504040204" pitchFamily="34" charset="0"/>
              </a:rPr>
              <a:t>Esteem needs (penghargaan).</a:t>
            </a:r>
          </a:p>
          <a:p>
            <a:pPr marL="342900" indent="-342900" eaLnBrk="0" hangingPunct="0">
              <a:buClrTx/>
              <a:buFontTx/>
              <a:buAutoNum type="arabicPeriod" startAt="2"/>
            </a:pPr>
            <a:r>
              <a:rPr lang="en-US" altLang="zh-CN" sz="1600" dirty="0">
                <a:latin typeface="Verdana" panose="020B0604030504040204" pitchFamily="34" charset="0"/>
              </a:rPr>
              <a:t>Self sctualization needs (aktuali</a:t>
            </a:r>
          </a:p>
          <a:p>
            <a:pPr marL="342900" indent="-342900" eaLnBrk="0" hangingPunct="0">
              <a:buNone/>
            </a:pPr>
            <a:r>
              <a:rPr lang="en-US" altLang="zh-CN" sz="1600" dirty="0">
                <a:latin typeface="Verdana" panose="020B0604030504040204" pitchFamily="34" charset="0"/>
              </a:rPr>
              <a:t>     sasi diri/pengakuan diri</a:t>
            </a:r>
            <a:r>
              <a:rPr lang="id-ID" altLang="x-none" sz="1600" dirty="0">
                <a:latin typeface="Verdana" panose="020B0604030504040204" pitchFamily="34" charset="0"/>
              </a:rPr>
              <a:t>).</a:t>
            </a:r>
            <a:endParaRPr lang="en-US" altLang="zh-CN" sz="1600" dirty="0">
              <a:latin typeface="Verdana" panose="020B0604030504040204" pitchFamily="34" charset="0"/>
            </a:endParaRPr>
          </a:p>
        </p:txBody>
      </p:sp>
    </p:spTree>
  </p:cSld>
  <p:clrMapOvr>
    <a:masterClrMapping/>
  </p:clrMapOvr>
  <p:transition spd="slow">
    <p:checker dir="vert"/>
    <p:sndAc>
      <p:stSnd>
        <p:snd r:embed="rId2" name="arrow.wav"/>
      </p:stSnd>
    </p:sndAc>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1809750" y="642938"/>
            <a:ext cx="8572500" cy="857250"/>
          </a:xfrm>
          <a:solidFill>
            <a:schemeClr val="accent1"/>
          </a:solidFill>
        </p:spPr>
        <p:txBody>
          <a:bodyPr vert="horz" wrap="square" lIns="91440" tIns="45720" rIns="91440" bIns="45720" anchor="b" anchorCtr="0"/>
          <a:lstStyle/>
          <a:p>
            <a:r>
              <a:rPr lang="id-ID" altLang="x-none" dirty="0"/>
              <a:t>Consistency Theory (George Kelly)</a:t>
            </a:r>
          </a:p>
        </p:txBody>
      </p:sp>
      <p:sp>
        <p:nvSpPr>
          <p:cNvPr id="3" name="Content Placeholder 2"/>
          <p:cNvSpPr>
            <a:spLocks noGrp="1"/>
          </p:cNvSpPr>
          <p:nvPr>
            <p:ph idx="1"/>
          </p:nvPr>
        </p:nvSpPr>
        <p:spPr>
          <a:xfrm>
            <a:off x="1809750" y="1828800"/>
            <a:ext cx="8572500" cy="4672013"/>
          </a:xfrm>
          <a:solidFill>
            <a:schemeClr val="accent1">
              <a:lumMod val="60000"/>
              <a:lumOff val="40000"/>
            </a:schemeClr>
          </a:solidFill>
        </p:spPr>
        <p:txBody>
          <a:bodyPr vert="horz" wrap="square" lIns="91440" tIns="45720" rIns="91440" bIns="45720" numCol="1" anchor="t" anchorCtr="0" compatLnSpc="1"/>
          <a:lstStyle/>
          <a:p>
            <a:pPr marL="469900" marR="0" lvl="0" indent="-469900" algn="just" defTabSz="914400" rtl="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o"/>
              <a:defRPr/>
            </a:pPr>
            <a:r>
              <a:rPr kumimoji="0" lang="id-ID" sz="2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Jika </a:t>
            </a:r>
            <a:r>
              <a:rPr kumimoji="0" lang="id-ID" sz="2400" b="0" i="1"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fulfillment theory  </a:t>
            </a:r>
            <a:r>
              <a:rPr kumimoji="0" lang="id-ID" sz="2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menganggap bahwa setiap individu memiliki </a:t>
            </a:r>
            <a:r>
              <a:rPr kumimoji="0" lang="id-ID" sz="2400" b="0" i="1"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inner capability </a:t>
            </a:r>
            <a:r>
              <a:rPr kumimoji="0" lang="id-ID" sz="2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utk berkembang dan mencapai aktualisasi diri, maka menurut teori ini tdk menganggap demikian.</a:t>
            </a:r>
          </a:p>
          <a:p>
            <a:pPr marL="469900" marR="0" lvl="0" indent="-469900" algn="just" defTabSz="914400" rtl="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o"/>
              <a:defRPr/>
            </a:pPr>
            <a:r>
              <a:rPr kumimoji="0" lang="id-ID" sz="2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Teori ini mengatakan bahwa kepribadian merupakan proses pembelajaran melalui pengalaman hidup seseorang terhadap lingkungannya. Artinya terbentuknya kepribadian seseorang karena berinteraksi dg lingkungan dalam kurun waktu yang relatif lama dan mencoba mengadopsi keinginan lingkungan dg cara mengembangkan sikap dan perilaku sejalan dg keinginan lingkungan tersebut.</a:t>
            </a:r>
          </a:p>
          <a:p>
            <a:pPr marL="469900" marR="0" lvl="0" indent="-469900" algn="just" defTabSz="914400" rtl="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o"/>
              <a:defRPr/>
            </a:pPr>
            <a:endParaRPr kumimoji="0" lang="id-ID" sz="24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spTree>
  </p:cSld>
  <p:clrMapOvr>
    <a:masterClrMapping/>
  </p:clrMapOvr>
  <p:transition spd="slow">
    <p:blinds dir="vert"/>
    <p:sndAc>
      <p:stSnd>
        <p:snd r:embed="rId2" name="arrow.wav"/>
      </p:stSnd>
    </p:sndAc>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857375"/>
            <a:ext cx="8229600" cy="4273550"/>
          </a:xfrm>
          <a:solidFill>
            <a:schemeClr val="accent1">
              <a:lumMod val="60000"/>
              <a:lumOff val="40000"/>
            </a:schemeClr>
          </a:solidFill>
        </p:spPr>
        <p:txBody>
          <a:bodyPr vert="horz" wrap="square" lIns="91440" tIns="45720" rIns="91440" bIns="45720" numCol="1" anchor="t" anchorCtr="0" compatLnSpc="1"/>
          <a:lstStyle/>
          <a:p>
            <a:pPr marL="469900" marR="0" lvl="0" indent="-469900" algn="l" defTabSz="914400" rtl="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o"/>
              <a:defRPr/>
            </a:pPr>
            <a:r>
              <a:rPr kumimoji="0" lang="id-ID" sz="25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Salah satu teori konsistensi yg cukup populer adalah </a:t>
            </a:r>
            <a:r>
              <a:rPr kumimoji="0" lang="id-ID" sz="2500" b="1" i="1"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“Cognitive Dissonace Theory”. </a:t>
            </a:r>
            <a:r>
              <a:rPr kumimoji="0" lang="id-ID" sz="25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Kognitif  bisa diartikan sebagai ; pikiran, harapan, sikap, pendapat, dan persepsi seseorang. Menurut teori ini, manusia memiliki keinginan utk mempertahankan sikap, harapan , dan perilaku secara konsisten. </a:t>
            </a:r>
          </a:p>
          <a:p>
            <a:pPr marL="469900" marR="0" lvl="0" indent="-469900" algn="l" defTabSz="914400" rtl="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o"/>
              <a:defRPr/>
            </a:pPr>
            <a:r>
              <a:rPr kumimoji="0" lang="id-ID" sz="25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OKI jika terjadi penyimpangan, individu akan meminimalkan penyimpangan tersebut dg cara mengubah sikap, harapan atau perilakunya sejalan dg tuntutan lingkungan. </a:t>
            </a:r>
            <a:endParaRPr kumimoji="0" lang="id-ID" sz="25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33794" name="Title 1"/>
          <p:cNvSpPr>
            <a:spLocks noGrp="1"/>
          </p:cNvSpPr>
          <p:nvPr>
            <p:ph type="title"/>
          </p:nvPr>
        </p:nvSpPr>
        <p:spPr>
          <a:xfrm>
            <a:off x="1981200" y="642938"/>
            <a:ext cx="8229600" cy="928687"/>
          </a:xfrm>
          <a:solidFill>
            <a:schemeClr val="accent1"/>
          </a:solidFill>
        </p:spPr>
        <p:txBody>
          <a:bodyPr vert="horz" wrap="square" lIns="91440" tIns="45720" rIns="91440" bIns="45720" anchor="b" anchorCtr="0"/>
          <a:lstStyle/>
          <a:p>
            <a:r>
              <a:rPr lang="id-ID" altLang="x-none" sz="4000" dirty="0">
                <a:latin typeface="Arial" panose="020B0604020202020204" pitchFamily="34" charset="0"/>
              </a:rPr>
              <a:t>Consistency Theory (George Kelly)</a:t>
            </a:r>
            <a:endParaRPr lang="id-ID" altLang="x-none" sz="4000" dirty="0">
              <a:latin typeface="Arial" panose="020B0604020202020204" pitchFamily="34" charset="0"/>
              <a:ea typeface="Arial" panose="020B0604020202020204" pitchFamily="34" charset="0"/>
            </a:endParaRPr>
          </a:p>
        </p:txBody>
      </p:sp>
    </p:spTree>
  </p:cSld>
  <p:clrMapOvr>
    <a:masterClrMapping/>
  </p:clrMapOvr>
  <p:transition spd="slow">
    <p:blinds dir="vert"/>
    <p:sndAc>
      <p:stSnd>
        <p:snd r:embed="rId2" name="arrow.wav"/>
      </p:stSnd>
    </p:sndAc>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1981200" y="714375"/>
            <a:ext cx="8229600" cy="819150"/>
          </a:xfrm>
          <a:solidFill>
            <a:schemeClr val="accent1"/>
          </a:solidFill>
        </p:spPr>
        <p:txBody>
          <a:bodyPr vert="horz" wrap="square" lIns="91440" tIns="45720" rIns="91440" bIns="45720" anchor="b" anchorCtr="0"/>
          <a:lstStyle/>
          <a:p>
            <a:r>
              <a:rPr lang="id-ID" altLang="x-none" sz="4000" dirty="0">
                <a:latin typeface="Arial" panose="020B0604020202020204" pitchFamily="34" charset="0"/>
              </a:rPr>
              <a:t>Consistency Theory (George Kelly)</a:t>
            </a:r>
            <a:endParaRPr lang="id-ID" altLang="x-none" sz="4000" dirty="0">
              <a:latin typeface="Arial" panose="020B0604020202020204" pitchFamily="34" charset="0"/>
              <a:ea typeface="Arial" panose="020B0604020202020204" pitchFamily="34" charset="0"/>
            </a:endParaRPr>
          </a:p>
        </p:txBody>
      </p:sp>
      <p:sp>
        <p:nvSpPr>
          <p:cNvPr id="5" name="Content Placeholder 2"/>
          <p:cNvSpPr>
            <a:spLocks noGrp="1"/>
          </p:cNvSpPr>
          <p:nvPr>
            <p:ph idx="1"/>
          </p:nvPr>
        </p:nvSpPr>
        <p:spPr>
          <a:xfrm>
            <a:off x="1738313" y="1828800"/>
            <a:ext cx="8715375" cy="4814888"/>
          </a:xfrm>
          <a:solidFill>
            <a:schemeClr val="accent1">
              <a:lumMod val="60000"/>
              <a:lumOff val="40000"/>
            </a:schemeClr>
          </a:solidFill>
        </p:spPr>
        <p:txBody>
          <a:bodyPr vert="horz" wrap="square" lIns="91440" tIns="45720" rIns="91440" bIns="45720" numCol="1" anchor="t" anchorCtr="0" compatLnSpc="1"/>
          <a:lstStyle/>
          <a:p>
            <a:pPr marL="269875" marR="0" lvl="0" indent="-269875" algn="just" defTabSz="914400" rtl="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o"/>
              <a:defRPr/>
            </a:pPr>
            <a:r>
              <a:rPr kumimoji="0" lang="id-ID" sz="19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Teori yg lain : Cognitive Theory, dikembangkan oleh George Kelly. Beliau menyatakan : “bahwa manusia pada dasarnya seperti seorang ilmuwan yg berupaya utk memahami dunia”.</a:t>
            </a:r>
          </a:p>
          <a:p>
            <a:pPr marL="269875" marR="0" lvl="0" indent="-269875" algn="just" defTabSz="914400" rtl="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o"/>
              <a:defRPr/>
            </a:pPr>
            <a:r>
              <a:rPr kumimoji="0" lang="id-ID" sz="19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Manusia akan mengantisipasi kejadian, memprediksi dan mengendalikannya dg cara menginterpretasikan realita yg ada. </a:t>
            </a:r>
          </a:p>
          <a:p>
            <a:pPr marL="269875" marR="0" lvl="0" indent="-269875" algn="just" defTabSz="914400" rtl="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o"/>
              <a:defRPr/>
            </a:pPr>
            <a:r>
              <a:rPr kumimoji="0" lang="id-ID" sz="19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Dengan analogi ini , Kelly menyatakan bahwa </a:t>
            </a:r>
            <a:r>
              <a:rPr kumimoji="0" lang="id-ID" sz="1900" b="0" i="1"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personal construct </a:t>
            </a:r>
            <a:r>
              <a:rPr kumimoji="0" lang="id-ID" sz="19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(konstruksi diri manusia) digambarkan sebagai sebuah lensa yg digunakan utk melihat dunia.</a:t>
            </a:r>
          </a:p>
          <a:p>
            <a:pPr marL="269875" marR="0" lvl="0" indent="-269875" algn="just" defTabSz="914400" rtl="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o"/>
              <a:defRPr/>
            </a:pPr>
            <a:r>
              <a:rPr kumimoji="0" lang="id-ID" sz="19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Dengan demikian perilaku manusia dipengaruhi oleh kejadian di sekitarnya. Dari kejadian sekitar inilah manusia membuat sintesa, memperbaiki diri dan mengkonstruksi diri utk menyesuaikan diri dg realita kehidupan.</a:t>
            </a:r>
          </a:p>
          <a:p>
            <a:pPr marL="269875" marR="0" lvl="0" indent="-269875" algn="just" defTabSz="914400" rtl="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o"/>
              <a:defRPr/>
            </a:pPr>
            <a:r>
              <a:rPr kumimoji="0" lang="id-ID" sz="19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OKI, Kelly menyatakan bahwa : “Harapan seorang individu pd masa yang akan datang jauh lebih penting dibandingkan dg masa pengalaman-pengalaman masa lalu. DPL, bagaimana pola seseorang memandang masa depan akan menentukan kepribadian orang tersebut.</a:t>
            </a:r>
            <a:endParaRPr kumimoji="0" lang="id-ID" sz="1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spTree>
  </p:cSld>
  <p:clrMapOvr>
    <a:masterClrMapping/>
  </p:clrMapOvr>
  <p:transition spd="slow">
    <p:blinds dir="vert"/>
    <p:sndAc>
      <p:stSnd>
        <p:snd r:embed="rId2" name="arrow.wav"/>
      </p:stSnd>
    </p:sndAc>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p:cNvSpPr>
          <p:nvPr>
            <p:ph type="title"/>
          </p:nvPr>
        </p:nvSpPr>
        <p:spPr>
          <a:xfrm>
            <a:off x="1738313" y="285750"/>
            <a:ext cx="8715375" cy="935038"/>
          </a:xfrm>
          <a:solidFill>
            <a:schemeClr val="accent1"/>
          </a:solidFill>
        </p:spPr>
        <p:txBody>
          <a:bodyPr vert="horz" wrap="square" lIns="91440" tIns="45720" rIns="91440" bIns="45720" anchor="b" anchorCtr="0"/>
          <a:lstStyle/>
          <a:p>
            <a:pPr algn="ctr" eaLnBrk="1" hangingPunct="1"/>
            <a:r>
              <a:rPr lang="en-US" altLang="zh-CN" sz="2500" b="1" dirty="0">
                <a:latin typeface="Arial" panose="020B0604020202020204" pitchFamily="34" charset="0"/>
              </a:rPr>
              <a:t>Atribut-atribut Kepribadian</a:t>
            </a:r>
            <a:br>
              <a:rPr lang="en-US" altLang="zh-CN" sz="2500" b="1" dirty="0">
                <a:latin typeface="Arial" panose="020B0604020202020204" pitchFamily="34" charset="0"/>
              </a:rPr>
            </a:br>
            <a:r>
              <a:rPr lang="en-US" altLang="zh-CN" sz="2500" b="1" dirty="0">
                <a:latin typeface="Arial" panose="020B0604020202020204" pitchFamily="34" charset="0"/>
              </a:rPr>
              <a:t>(yang dapat dipergunakan untuk meramalkan perilaku)</a:t>
            </a:r>
            <a:endParaRPr lang="en-US" altLang="zh-CN" sz="2500" b="1" dirty="0">
              <a:latin typeface="Arial" panose="020B0604020202020204" pitchFamily="34" charset="0"/>
              <a:ea typeface="Arial" panose="020B0604020202020204" pitchFamily="34" charset="0"/>
            </a:endParaRPr>
          </a:p>
        </p:txBody>
      </p:sp>
      <p:sp>
        <p:nvSpPr>
          <p:cNvPr id="16387" name="Rectangle 3"/>
          <p:cNvSpPr>
            <a:spLocks noGrp="1" noChangeArrowheads="1"/>
          </p:cNvSpPr>
          <p:nvPr>
            <p:ph idx="1"/>
          </p:nvPr>
        </p:nvSpPr>
        <p:spPr>
          <a:xfrm>
            <a:off x="1738313" y="1357313"/>
            <a:ext cx="8715375" cy="5214938"/>
          </a:xfrm>
          <a:solidFill>
            <a:schemeClr val="accent1">
              <a:lumMod val="60000"/>
              <a:lumOff val="40000"/>
            </a:schemeClr>
          </a:solidFill>
        </p:spPr>
        <p:txBody>
          <a:bodyPr vert="horz" wrap="square" lIns="91440" tIns="45720" rIns="91440" bIns="45720" numCol="1" anchor="t" anchorCtr="0" compatLnSpc="1">
            <a:normAutofit lnSpcReduction="10000"/>
          </a:bodyPr>
          <a:lstStyle/>
          <a:p>
            <a:pPr marL="469900" marR="0" lvl="0" indent="-469900" algn="l"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None/>
              <a:defRPr/>
            </a:pPr>
            <a:endParaRPr kumimoji="0" lang="en-US" sz="1000" b="1" i="1" u="none" strike="noStrike" kern="0" cap="none" spc="0" normalizeH="0" baseline="0" noProof="0" dirty="0" smtClean="0">
              <a:ln>
                <a:noFill/>
              </a:ln>
              <a:solidFill>
                <a:schemeClr val="tx1"/>
              </a:solidFill>
              <a:effectLst/>
              <a:uLnTx/>
              <a:uFillTx/>
              <a:latin typeface="+mn-lt"/>
              <a:ea typeface="+mn-ea"/>
              <a:cs typeface="+mn-cs"/>
            </a:endParaRPr>
          </a:p>
          <a:p>
            <a:pPr marL="269875" marR="0" lvl="0" indent="-269875" algn="just"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Blip>
                <a:blip r:embed="rId3"/>
              </a:buBlip>
              <a:defRPr/>
            </a:pPr>
            <a:r>
              <a:rPr kumimoji="0" lang="en-US" sz="1600" b="1" i="0" u="sng"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Letak</a:t>
            </a:r>
            <a:r>
              <a:rPr kumimoji="0" lang="en-US" sz="1600" b="1" i="0" u="sng"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1" i="0" u="sng"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Kendali</a:t>
            </a:r>
            <a:r>
              <a:rPr kumimoji="0" lang="en-US" sz="1600" b="0" i="1"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(Locus of control)</a:t>
            </a:r>
            <a:endPar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endParaRPr>
          </a:p>
          <a:p>
            <a:pPr marL="269875" marR="0" lvl="0" indent="-269875" algn="just"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None/>
              <a:defRPr/>
            </a:pP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id-ID"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Y</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aitu</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derajat</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sejauhmana</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orang</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meyakini</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mereka</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menguasai</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nasib</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mereka</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sendiri</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atau</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tingkat</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dimana</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orang</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percaya</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bahwa</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perilaku</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mereka</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mempengaruhi</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apa</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yang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terjadi</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padanya</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Berdasarkan</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atribut</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Locus of control,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individu</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dapat</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bersifat</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p>
          <a:p>
            <a:pPr marL="269875" marR="0" lvl="0" indent="-269875" algn="just"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AutoNum type="arabicPeriod"/>
              <a:defRPr/>
            </a:pPr>
            <a:r>
              <a:rPr kumimoji="0" lang="en-US" sz="16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Internal</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p>
          <a:p>
            <a:pPr marL="269875" marR="0" lvl="0" indent="-269875" algn="just"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None/>
              <a:defRPr/>
            </a:pP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Kendali</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kehidupan</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datang</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dari</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dalam</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diri</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mereka</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sendiri</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Orang</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tipe</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internal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percaya</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bahwa</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mereka</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menguasai</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takdir</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mereka</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sendiri</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dan</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menerima</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tanggungjawab</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pribadi</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atas</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apa</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yang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terjadi</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pada</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mereka</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a:t>
            </a:r>
          </a:p>
          <a:p>
            <a:pPr marL="269875" marR="0" lvl="0" indent="-269875" algn="just"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None/>
              <a:defRPr/>
            </a:pP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Ciri</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motivasi</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tinggi</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mengendalikan</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lingkungan</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aktif</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mencari</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informasi</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sebelum</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mengambil</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keputusan</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a:t>
            </a:r>
          </a:p>
          <a:p>
            <a:pPr marL="269875" marR="0" lvl="0" indent="-269875" algn="just"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AutoNum type="arabicPeriod" startAt="2"/>
              <a:defRPr/>
            </a:pPr>
            <a:r>
              <a:rPr kumimoji="0" lang="en-US" sz="1600" b="1"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Eksternal</a:t>
            </a:r>
            <a:endParaRPr kumimoji="0" lang="en-US" sz="16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endParaRPr>
          </a:p>
          <a:p>
            <a:pPr marL="269875" marR="0" lvl="0" indent="-269875" algn="just"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None/>
              <a:tabLst>
                <a:tab pos="269875" algn="l"/>
              </a:tabLst>
              <a:defRPr/>
            </a:pP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Kendali</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kehidupan</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berasal</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dari</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luar</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diri</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individu</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Orang</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tipe</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eksternal</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percaya</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bahwa</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hidup</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mereka</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dikendalikan</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oleh</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kekuatan</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luar</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dan</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mereka</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tidak</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berdaya</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menghadapi</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hal</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itu</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ciri</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patuh</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suka</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dengan</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pekerjaan</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rutin</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dan</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terstruktur</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dengan</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baik</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a:t>
            </a:r>
          </a:p>
          <a:p>
            <a:pPr marL="469900" marR="0" lvl="0" indent="-469900" algn="just"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None/>
              <a:defRPr/>
            </a:pPr>
            <a:endParaRPr kumimoji="0" lang="en-US" sz="16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endParaRPr>
          </a:p>
          <a:p>
            <a:pPr marL="179705" marR="0" lvl="0" indent="-179705" algn="just"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Blip>
                <a:blip r:embed="rId3"/>
              </a:buBlip>
              <a:defRPr/>
            </a:pPr>
            <a:r>
              <a:rPr kumimoji="0" lang="en-US" sz="1600" b="1" i="0" u="sng"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Penghargaan</a:t>
            </a:r>
            <a:r>
              <a:rPr kumimoji="0" lang="en-US" sz="1600" b="1" i="0" u="sng"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1" i="0" u="sng"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Diri</a:t>
            </a:r>
            <a:r>
              <a:rPr kumimoji="0" lang="en-US" sz="1600" b="1" i="1"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(Self  Esteem)</a:t>
            </a:r>
            <a:endPar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endParaRPr>
          </a:p>
          <a:p>
            <a:pPr marL="179705" marR="0" lvl="0" indent="-179705" algn="just"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None/>
              <a:defRPr/>
            </a:pP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Berkaitan</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dengan</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derajat</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suka</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atau</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tidak</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suka</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dari</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individu</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terhadap</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diri</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mereka</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sendiri</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a:t>
            </a:r>
          </a:p>
          <a:p>
            <a:pPr marL="179705" marR="0" lvl="0" indent="-179705" algn="just"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None/>
              <a:defRPr/>
            </a:pP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Pada</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individu</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yang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memiliki</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1" i="1" u="sng"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self esteem</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yang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tinggi</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keyakinan</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akan</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kemampuan</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diri</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id-ID"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tergolong</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tinggi</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Oki.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Mereka</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berani</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mengambil</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risiko</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dan</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sangat</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puas</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dengan</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pekerjaannya</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Mereka</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kurang</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menyukai</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pekerjaan</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yang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bersifat</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konvensional</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a:t>
            </a:r>
          </a:p>
          <a:p>
            <a:pPr marL="179705" marR="0" lvl="0" indent="-179705" algn="just"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None/>
              <a:defRPr/>
            </a:pP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Individu</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yang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memiliki</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1" i="1" u="sng"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self esteem</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yang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rendah</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cenderung</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mencari</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persetujuan</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dari</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orang</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lain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menyesuaikan</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diri</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pada</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keyakinan</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perilaku</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orang</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yang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memiliki</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otoritas</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dalam</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mengambil</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keputusan</a:t>
            </a:r>
            <a:r>
              <a:rPr kumimoji="0" lang="en-US" sz="14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a:t>
            </a:r>
          </a:p>
        </p:txBody>
      </p:sp>
    </p:spTree>
  </p:cSld>
  <p:clrMapOvr>
    <a:masterClrMapping/>
  </p:clrMapOvr>
  <p:transition spd="slow">
    <p:blinds dir="vert"/>
    <p:sndAc>
      <p:stSnd>
        <p:snd r:embed="rId2" name="arrow.wav"/>
      </p:stSnd>
    </p:sndAc>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4"/>
          <p:cNvSpPr>
            <a:spLocks noGrp="1"/>
          </p:cNvSpPr>
          <p:nvPr>
            <p:ph type="title"/>
          </p:nvPr>
        </p:nvSpPr>
        <p:spPr/>
        <p:txBody>
          <a:bodyPr vert="horz" wrap="square" lIns="91440" tIns="45720" rIns="91440" bIns="45720" anchor="b" anchorCtr="0"/>
          <a:lstStyle/>
          <a:p>
            <a:pPr algn="ctr" eaLnBrk="1" hangingPunct="1"/>
            <a:r>
              <a:rPr lang="en-US" altLang="zh-CN" sz="2400" b="1" dirty="0">
                <a:latin typeface="Rockwell Condensed" panose="02060603050405020104" pitchFamily="18" charset="0"/>
              </a:rPr>
              <a:t>Atribut-atribut Kepribadian</a:t>
            </a:r>
            <a:br>
              <a:rPr lang="en-US" altLang="zh-CN" sz="2400" b="1" dirty="0">
                <a:latin typeface="Rockwell Condensed" panose="02060603050405020104" pitchFamily="18" charset="0"/>
              </a:rPr>
            </a:br>
            <a:r>
              <a:rPr lang="en-US" altLang="zh-CN" sz="2400" b="1" dirty="0">
                <a:latin typeface="Rockwell Condensed" panose="02060603050405020104" pitchFamily="18" charset="0"/>
              </a:rPr>
              <a:t>(yang dapat dipergunakan untuk meramalkan </a:t>
            </a:r>
            <a:br>
              <a:rPr lang="en-US" altLang="zh-CN" sz="2400" b="1" dirty="0">
                <a:latin typeface="Rockwell Condensed" panose="02060603050405020104" pitchFamily="18" charset="0"/>
              </a:rPr>
            </a:br>
            <a:r>
              <a:rPr lang="en-US" altLang="zh-CN" sz="2400" b="1" dirty="0">
                <a:latin typeface="Rockwell Condensed" panose="02060603050405020104" pitchFamily="18" charset="0"/>
              </a:rPr>
              <a:t>perilaku organisasi)</a:t>
            </a:r>
          </a:p>
        </p:txBody>
      </p:sp>
      <p:sp>
        <p:nvSpPr>
          <p:cNvPr id="36866" name="Rectangle 6"/>
          <p:cNvSpPr>
            <a:spLocks noGrp="1"/>
          </p:cNvSpPr>
          <p:nvPr>
            <p:ph sz="half" idx="2"/>
          </p:nvPr>
        </p:nvSpPr>
        <p:spPr>
          <a:xfrm>
            <a:off x="5519738" y="1828800"/>
            <a:ext cx="4608512" cy="4529138"/>
          </a:xfrm>
        </p:spPr>
        <p:txBody>
          <a:bodyPr vert="horz" wrap="square" lIns="91440" tIns="45720" rIns="91440" bIns="45720" anchor="t" anchorCtr="0"/>
          <a:lstStyle/>
          <a:p>
            <a:pPr algn="just" eaLnBrk="1" hangingPunct="1">
              <a:lnSpc>
                <a:spcPct val="80000"/>
              </a:lnSpc>
              <a:buSzPct val="70000"/>
              <a:buFont typeface="Wingdings" panose="05000000000000000000" pitchFamily="2" charset="2"/>
              <a:buBlip>
                <a:blip r:embed="rId3"/>
              </a:buBlip>
            </a:pPr>
            <a:r>
              <a:rPr lang="en-US" altLang="zh-CN" sz="2000" b="1" dirty="0">
                <a:latin typeface="Arial Rounded MT Bold" panose="020F0704030504030204" pitchFamily="34" charset="0"/>
                <a:ea typeface="+mn-ea"/>
                <a:cs typeface="+mn-cs"/>
              </a:rPr>
              <a:t>Machiavelianisme (Nama orang Italia : Niccolo Machiavelli)</a:t>
            </a:r>
            <a:endParaRPr lang="en-US" altLang="zh-CN" sz="2000" dirty="0">
              <a:latin typeface="Arial Rounded MT Bold" panose="020F0704030504030204" pitchFamily="34" charset="0"/>
              <a:ea typeface="+mn-ea"/>
              <a:cs typeface="+mn-cs"/>
            </a:endParaRPr>
          </a:p>
          <a:p>
            <a:pPr algn="just" eaLnBrk="1" hangingPunct="1">
              <a:lnSpc>
                <a:spcPct val="80000"/>
              </a:lnSpc>
              <a:buSzPct val="70000"/>
              <a:buFont typeface="Wingdings" panose="05000000000000000000" pitchFamily="2" charset="2"/>
              <a:buBlip>
                <a:blip r:embed="rId3"/>
              </a:buBlip>
            </a:pPr>
            <a:r>
              <a:rPr lang="en-US" altLang="zh-CN" sz="2000" dirty="0">
                <a:latin typeface="Arial Rounded MT Bold" panose="020F0704030504030204" pitchFamily="34" charset="0"/>
                <a:ea typeface="+mn-ea"/>
                <a:cs typeface="+mn-cs"/>
              </a:rPr>
              <a:t>Adalah derajat sejauhmana seorang individu bersifat pragmatis, menjaga jarak emosional, dan meyakini bahwa tujuan membenarkan cara (Friedman). </a:t>
            </a:r>
          </a:p>
          <a:p>
            <a:pPr algn="just" eaLnBrk="1" hangingPunct="1">
              <a:lnSpc>
                <a:spcPct val="80000"/>
              </a:lnSpc>
              <a:buSzPct val="70000"/>
              <a:buFont typeface="Wingdings" panose="05000000000000000000" pitchFamily="2" charset="2"/>
              <a:buBlip>
                <a:blip r:embed="rId3"/>
              </a:buBlip>
            </a:pPr>
            <a:r>
              <a:rPr lang="en-US" altLang="zh-CN" sz="2000" dirty="0">
                <a:latin typeface="Arial Rounded MT Bold" panose="020F0704030504030204" pitchFamily="34" charset="0"/>
                <a:ea typeface="+mn-ea"/>
                <a:cs typeface="+mn-cs"/>
              </a:rPr>
              <a:t>Seorang yang Mach.</a:t>
            </a:r>
            <a:r>
              <a:rPr lang="id-ID" altLang="x-none" sz="2000" dirty="0">
                <a:latin typeface="Arial Rounded MT Bold" panose="020F0704030504030204" pitchFamily="34" charset="0"/>
                <a:ea typeface="+mn-ea"/>
                <a:cs typeface="+mn-cs"/>
              </a:rPr>
              <a:t> (</a:t>
            </a:r>
            <a:r>
              <a:rPr lang="en-US" altLang="zh-CN" sz="2000" b="1" dirty="0">
                <a:latin typeface="Arial Rounded MT Bold" panose="020F0704030504030204" pitchFamily="34" charset="0"/>
                <a:ea typeface="+mn-ea"/>
                <a:cs typeface="+mn-cs"/>
              </a:rPr>
              <a:t>Machiavelli)</a:t>
            </a:r>
            <a:r>
              <a:rPr lang="en-US" altLang="zh-CN" sz="2000" dirty="0">
                <a:latin typeface="Arial Rounded MT Bold" panose="020F0704030504030204" pitchFamily="34" charset="0"/>
                <a:ea typeface="+mn-ea"/>
                <a:cs typeface="+mn-cs"/>
              </a:rPr>
              <a:t> Tinggi biasanya bersifat pragmatis (memandang sesuatu menurut kegunaannya), menjaga jarak emosional dan meyakini bahwa tujuan-tujuan dapat membenarkan cara. Sikap “jika cara itu berhasil, gunakanlah”.</a:t>
            </a:r>
          </a:p>
        </p:txBody>
      </p:sp>
      <p:pic>
        <p:nvPicPr>
          <p:cNvPr id="36867" name="Picture 7" descr="bd06990_"/>
          <p:cNvPicPr>
            <a:picLocks noGrp="1" noChangeAspect="1"/>
          </p:cNvPicPr>
          <p:nvPr>
            <p:ph sz="half" idx="1"/>
          </p:nvPr>
        </p:nvPicPr>
        <p:blipFill>
          <a:blip r:embed="rId4"/>
          <a:stretch>
            <a:fillRect/>
          </a:stretch>
        </p:blipFill>
        <p:spPr>
          <a:xfrm>
            <a:off x="1919288" y="1916113"/>
            <a:ext cx="3605212" cy="4370387"/>
          </a:xfrm>
        </p:spPr>
      </p:pic>
    </p:spTree>
  </p:cSld>
  <p:clrMapOvr>
    <a:masterClrMapping/>
  </p:clrMapOvr>
  <p:transition spd="slow">
    <p:blinds dir="vert"/>
    <p:sndAc>
      <p:stSnd>
        <p:snd r:embed="rId2" name="arrow.wav"/>
      </p:stSnd>
    </p:sndAc>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4"/>
          <p:cNvSpPr>
            <a:spLocks noGrp="1"/>
          </p:cNvSpPr>
          <p:nvPr>
            <p:ph type="title"/>
          </p:nvPr>
        </p:nvSpPr>
        <p:spPr>
          <a:xfrm>
            <a:off x="1992313" y="549275"/>
            <a:ext cx="8229600" cy="927100"/>
          </a:xfrm>
        </p:spPr>
        <p:txBody>
          <a:bodyPr vert="horz" wrap="square" lIns="91440" tIns="45720" rIns="91440" bIns="45720" anchor="b" anchorCtr="0">
            <a:normAutofit fontScale="90000"/>
          </a:bodyPr>
          <a:lstStyle/>
          <a:p>
            <a:pPr algn="ctr" eaLnBrk="1" hangingPunct="1"/>
            <a:r>
              <a:rPr lang="en-US" altLang="zh-CN" sz="3200" b="1" dirty="0">
                <a:latin typeface="Cooper Black" panose="0208090404030B020404" pitchFamily="18" charset="0"/>
              </a:rPr>
              <a:t>Pencarian Dini </a:t>
            </a:r>
            <a:br>
              <a:rPr lang="en-US" altLang="zh-CN" sz="3200" b="1" dirty="0">
                <a:latin typeface="Cooper Black" panose="0208090404030B020404" pitchFamily="18" charset="0"/>
              </a:rPr>
            </a:br>
            <a:r>
              <a:rPr lang="en-US" altLang="zh-CN" sz="3200" b="1" dirty="0">
                <a:latin typeface="Cooper Black" panose="0208090404030B020404" pitchFamily="18" charset="0"/>
              </a:rPr>
              <a:t>Ciri-ciri Utama Kepribadian</a:t>
            </a:r>
          </a:p>
        </p:txBody>
      </p:sp>
      <p:sp>
        <p:nvSpPr>
          <p:cNvPr id="37890" name="Rectangle 5"/>
          <p:cNvSpPr>
            <a:spLocks noGrp="1"/>
          </p:cNvSpPr>
          <p:nvPr>
            <p:ph sz="half" idx="1"/>
          </p:nvPr>
        </p:nvSpPr>
        <p:spPr>
          <a:xfrm>
            <a:off x="1774825" y="1844675"/>
            <a:ext cx="4608513" cy="4624388"/>
          </a:xfrm>
        </p:spPr>
        <p:txBody>
          <a:bodyPr vert="horz" wrap="square" lIns="91440" tIns="45720" rIns="91440" bIns="45720" anchor="t" anchorCtr="0">
            <a:normAutofit lnSpcReduction="10000"/>
          </a:bodyPr>
          <a:lstStyle/>
          <a:p>
            <a:pPr eaLnBrk="1" hangingPunct="1">
              <a:lnSpc>
                <a:spcPct val="80000"/>
              </a:lnSpc>
              <a:buSzPct val="70000"/>
            </a:pPr>
            <a:endParaRPr lang="en-US" altLang="zh-CN" sz="1000" dirty="0">
              <a:latin typeface="+mn-lt"/>
              <a:ea typeface="+mn-ea"/>
              <a:cs typeface="+mn-cs"/>
            </a:endParaRPr>
          </a:p>
          <a:p>
            <a:pPr algn="just" eaLnBrk="1" hangingPunct="1">
              <a:lnSpc>
                <a:spcPct val="80000"/>
              </a:lnSpc>
              <a:buSzPct val="70000"/>
              <a:buFont typeface="Wingdings" panose="05000000000000000000" pitchFamily="2" charset="2"/>
              <a:buBlip>
                <a:blip r:embed="rId3"/>
              </a:buBlip>
            </a:pPr>
            <a:r>
              <a:rPr lang="en-US" altLang="zh-CN" sz="1600" dirty="0">
                <a:latin typeface="Arial" panose="020B0604020202020204" pitchFamily="34" charset="0"/>
                <a:ea typeface="+mn-ea"/>
                <a:cs typeface="+mn-cs"/>
              </a:rPr>
              <a:t>Dalam suatu studi (Robin) ditemukan </a:t>
            </a:r>
            <a:r>
              <a:rPr lang="en-US" altLang="zh-CN" sz="2400" b="1" dirty="0">
                <a:latin typeface="Arial" panose="020B0604020202020204" pitchFamily="34" charset="0"/>
                <a:ea typeface="+mn-ea"/>
                <a:cs typeface="+mn-cs"/>
              </a:rPr>
              <a:t>17.953</a:t>
            </a:r>
            <a:r>
              <a:rPr lang="en-US" altLang="zh-CN" sz="1600" dirty="0">
                <a:latin typeface="Arial" panose="020B0604020202020204" pitchFamily="34" charset="0"/>
                <a:ea typeface="+mn-ea"/>
                <a:cs typeface="+mn-cs"/>
              </a:rPr>
              <a:t> ciri kepribadian individu. </a:t>
            </a:r>
          </a:p>
          <a:p>
            <a:pPr algn="just" eaLnBrk="1" hangingPunct="1">
              <a:lnSpc>
                <a:spcPct val="80000"/>
              </a:lnSpc>
              <a:buSzPct val="70000"/>
              <a:buFont typeface="Wingdings" panose="05000000000000000000" pitchFamily="2" charset="2"/>
              <a:buNone/>
            </a:pPr>
            <a:endParaRPr lang="en-US" altLang="zh-CN" sz="1600" dirty="0">
              <a:latin typeface="Arial" panose="020B0604020202020204" pitchFamily="34" charset="0"/>
              <a:ea typeface="+mn-ea"/>
              <a:cs typeface="+mn-cs"/>
            </a:endParaRPr>
          </a:p>
          <a:p>
            <a:pPr algn="just" eaLnBrk="1" hangingPunct="1">
              <a:lnSpc>
                <a:spcPct val="80000"/>
              </a:lnSpc>
              <a:buSzPct val="70000"/>
              <a:buFont typeface="Wingdings" panose="05000000000000000000" pitchFamily="2" charset="2"/>
              <a:buBlip>
                <a:blip r:embed="rId3"/>
              </a:buBlip>
            </a:pPr>
            <a:r>
              <a:rPr lang="en-US" altLang="zh-CN" sz="1600" b="1" dirty="0">
                <a:latin typeface="Arial" panose="020B0604020202020204" pitchFamily="34" charset="0"/>
                <a:ea typeface="+mn-ea"/>
                <a:cs typeface="+mn-cs"/>
              </a:rPr>
              <a:t>Indikator Tipe Myers-Briggs (MBTI : Myers-Briggs Type Indikator.</a:t>
            </a:r>
          </a:p>
          <a:p>
            <a:pPr algn="just" eaLnBrk="1" hangingPunct="1">
              <a:lnSpc>
                <a:spcPct val="80000"/>
              </a:lnSpc>
              <a:buSzPct val="70000"/>
              <a:buFont typeface="Wingdings" panose="05000000000000000000" pitchFamily="2" charset="2"/>
              <a:buNone/>
            </a:pPr>
            <a:endParaRPr lang="en-US" altLang="zh-CN" sz="1600" b="1" dirty="0">
              <a:latin typeface="Arial" panose="020B0604020202020204" pitchFamily="34" charset="0"/>
              <a:ea typeface="+mn-ea"/>
              <a:cs typeface="+mn-cs"/>
            </a:endParaRPr>
          </a:p>
          <a:p>
            <a:pPr algn="just" eaLnBrk="1" hangingPunct="1">
              <a:lnSpc>
                <a:spcPct val="80000"/>
              </a:lnSpc>
              <a:buSzPct val="70000"/>
              <a:buFont typeface="Wingdings" panose="05000000000000000000" pitchFamily="2" charset="2"/>
              <a:buBlip>
                <a:blip r:embed="rId3"/>
              </a:buBlip>
            </a:pPr>
            <a:r>
              <a:rPr lang="en-US" altLang="zh-CN" sz="1600" dirty="0">
                <a:latin typeface="Arial" panose="020B0604020202020204" pitchFamily="34" charset="0"/>
                <a:ea typeface="+mn-ea"/>
                <a:cs typeface="+mn-cs"/>
              </a:rPr>
              <a:t>Dari hasil penelitia Myers-Briggs, diperoleh hasil bahwa individu dikelompokkan sebagai </a:t>
            </a:r>
            <a:r>
              <a:rPr lang="en-US" altLang="zh-CN" sz="1600" i="1" dirty="0">
                <a:latin typeface="Arial" panose="020B0604020202020204" pitchFamily="34" charset="0"/>
                <a:ea typeface="+mn-ea"/>
                <a:cs typeface="+mn-cs"/>
              </a:rPr>
              <a:t>Ekstovert</a:t>
            </a:r>
            <a:r>
              <a:rPr lang="en-US" altLang="zh-CN" sz="1600" dirty="0">
                <a:latin typeface="Arial" panose="020B0604020202020204" pitchFamily="34" charset="0"/>
                <a:ea typeface="+mn-ea"/>
                <a:cs typeface="+mn-cs"/>
              </a:rPr>
              <a:t> atau </a:t>
            </a:r>
            <a:r>
              <a:rPr lang="en-US" altLang="zh-CN" sz="1600" i="1" dirty="0">
                <a:latin typeface="Arial" panose="020B0604020202020204" pitchFamily="34" charset="0"/>
                <a:ea typeface="+mn-ea"/>
                <a:cs typeface="+mn-cs"/>
              </a:rPr>
              <a:t>Introvert</a:t>
            </a:r>
            <a:r>
              <a:rPr lang="en-US" altLang="zh-CN" sz="1600" dirty="0">
                <a:latin typeface="Arial" panose="020B0604020202020204" pitchFamily="34" charset="0"/>
                <a:ea typeface="+mn-ea"/>
                <a:cs typeface="+mn-cs"/>
              </a:rPr>
              <a:t> (E atau I) : mengindrai/</a:t>
            </a:r>
            <a:r>
              <a:rPr lang="en-US" altLang="zh-CN" sz="1600" i="1" dirty="0">
                <a:latin typeface="Arial" panose="020B0604020202020204" pitchFamily="34" charset="0"/>
                <a:ea typeface="+mn-ea"/>
                <a:cs typeface="+mn-cs"/>
              </a:rPr>
              <a:t>sensing </a:t>
            </a:r>
            <a:r>
              <a:rPr lang="en-US" altLang="zh-CN" sz="1600" dirty="0">
                <a:latin typeface="Arial" panose="020B0604020202020204" pitchFamily="34" charset="0"/>
                <a:ea typeface="+mn-ea"/>
                <a:cs typeface="+mn-cs"/>
              </a:rPr>
              <a:t>atau </a:t>
            </a:r>
            <a:r>
              <a:rPr lang="en-US" altLang="zh-CN" sz="1600" i="1" dirty="0">
                <a:latin typeface="Arial" panose="020B0604020202020204" pitchFamily="34" charset="0"/>
                <a:ea typeface="+mn-ea"/>
                <a:cs typeface="+mn-cs"/>
              </a:rPr>
              <a:t>intuitif </a:t>
            </a:r>
            <a:r>
              <a:rPr lang="en-US" altLang="zh-CN" sz="1600" dirty="0">
                <a:latin typeface="Arial" panose="020B0604020202020204" pitchFamily="34" charset="0"/>
                <a:ea typeface="+mn-ea"/>
                <a:cs typeface="+mn-cs"/>
              </a:rPr>
              <a:t> (S atau N), berpikir </a:t>
            </a:r>
            <a:r>
              <a:rPr lang="en-US" altLang="zh-CN" sz="1600" i="1" dirty="0">
                <a:latin typeface="Arial" panose="020B0604020202020204" pitchFamily="34" charset="0"/>
                <a:ea typeface="+mn-ea"/>
                <a:cs typeface="+mn-cs"/>
              </a:rPr>
              <a:t>(thinking)</a:t>
            </a:r>
            <a:r>
              <a:rPr lang="en-US" altLang="zh-CN" sz="1600" dirty="0">
                <a:latin typeface="Arial" panose="020B0604020202020204" pitchFamily="34" charset="0"/>
                <a:ea typeface="+mn-ea"/>
                <a:cs typeface="+mn-cs"/>
              </a:rPr>
              <a:t> atau merasakan </a:t>
            </a:r>
            <a:r>
              <a:rPr lang="en-US" altLang="zh-CN" sz="1600" i="1" dirty="0">
                <a:latin typeface="Arial" panose="020B0604020202020204" pitchFamily="34" charset="0"/>
                <a:ea typeface="+mn-ea"/>
                <a:cs typeface="+mn-cs"/>
              </a:rPr>
              <a:t>(feeling)</a:t>
            </a:r>
            <a:r>
              <a:rPr lang="en-US" altLang="zh-CN" sz="1600" dirty="0">
                <a:latin typeface="Arial" panose="020B0604020202020204" pitchFamily="34" charset="0"/>
                <a:ea typeface="+mn-ea"/>
                <a:cs typeface="+mn-cs"/>
              </a:rPr>
              <a:t> / (T atau F), dan berpikiran tajam/mengamati </a:t>
            </a:r>
            <a:r>
              <a:rPr lang="en-US" altLang="zh-CN" sz="1600" i="1" dirty="0">
                <a:latin typeface="Arial" panose="020B0604020202020204" pitchFamily="34" charset="0"/>
                <a:ea typeface="+mn-ea"/>
                <a:cs typeface="+mn-cs"/>
              </a:rPr>
              <a:t>(perceiving)</a:t>
            </a:r>
            <a:r>
              <a:rPr lang="en-US" altLang="zh-CN" sz="1600" dirty="0">
                <a:latin typeface="Arial" panose="020B0604020202020204" pitchFamily="34" charset="0"/>
                <a:ea typeface="+mn-ea"/>
                <a:cs typeface="+mn-cs"/>
              </a:rPr>
              <a:t> atau menimbang-nimbang </a:t>
            </a:r>
            <a:r>
              <a:rPr lang="en-US" altLang="zh-CN" sz="1600" i="1" dirty="0">
                <a:latin typeface="Arial" panose="020B0604020202020204" pitchFamily="34" charset="0"/>
                <a:ea typeface="+mn-ea"/>
                <a:cs typeface="+mn-cs"/>
              </a:rPr>
              <a:t>(judging)</a:t>
            </a:r>
            <a:r>
              <a:rPr lang="en-US" altLang="zh-CN" sz="1600" dirty="0">
                <a:latin typeface="Arial" panose="020B0604020202020204" pitchFamily="34" charset="0"/>
                <a:ea typeface="+mn-ea"/>
                <a:cs typeface="+mn-cs"/>
              </a:rPr>
              <a:t> / (P atau J). Contoh : tipe INTJ adalah kaum visioner, biasanya mereka memiliki pikiran yang orisinil dan memiliki dorongan yang besar untuk mengemukakan ide-ide dan maksud mereka sendiri. Tipe ESTJ, pengorganisasi, tipe ENTP adalah pengkonsep.</a:t>
            </a:r>
            <a:endParaRPr lang="en-US" altLang="zh-CN" sz="1600" dirty="0">
              <a:latin typeface="Arial" panose="020B0604020202020204" pitchFamily="34" charset="0"/>
              <a:ea typeface="Arial" panose="020B0604020202020204" pitchFamily="34" charset="0"/>
              <a:cs typeface="+mn-cs"/>
            </a:endParaRPr>
          </a:p>
        </p:txBody>
      </p:sp>
      <p:pic>
        <p:nvPicPr>
          <p:cNvPr id="37891" name="Picture 7" descr="bd06982_"/>
          <p:cNvPicPr>
            <a:picLocks noGrp="1" noChangeAspect="1"/>
          </p:cNvPicPr>
          <p:nvPr>
            <p:ph sz="half" idx="2"/>
          </p:nvPr>
        </p:nvPicPr>
        <p:blipFill>
          <a:blip r:embed="rId4"/>
          <a:stretch>
            <a:fillRect/>
          </a:stretch>
        </p:blipFill>
        <p:spPr>
          <a:xfrm>
            <a:off x="6672263" y="2493963"/>
            <a:ext cx="3744912" cy="2879725"/>
          </a:xfrm>
        </p:spPr>
      </p:pic>
    </p:spTree>
  </p:cSld>
  <p:clrMapOvr>
    <a:masterClrMapping/>
  </p:clrMapOvr>
  <p:transition spd="slow">
    <p:blinds dir="vert"/>
    <p:sndAc>
      <p:stSnd>
        <p:snd r:embed="rId2" name="arrow.wav"/>
      </p:stSnd>
    </p:sndAc>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4"/>
          <p:cNvSpPr>
            <a:spLocks noGrp="1"/>
          </p:cNvSpPr>
          <p:nvPr>
            <p:ph type="title"/>
          </p:nvPr>
        </p:nvSpPr>
        <p:spPr/>
        <p:txBody>
          <a:bodyPr vert="horz" wrap="square" lIns="91440" tIns="45720" rIns="91440" bIns="45720" anchor="b" anchorCtr="0"/>
          <a:lstStyle/>
          <a:p>
            <a:pPr algn="ctr" eaLnBrk="1" hangingPunct="1"/>
            <a:r>
              <a:rPr lang="en-US" altLang="zh-CN" sz="3200" b="1" dirty="0">
                <a:latin typeface="Cooper Black" panose="0208090404030B020404" pitchFamily="18" charset="0"/>
              </a:rPr>
              <a:t>Pencarian Dini </a:t>
            </a:r>
            <a:br>
              <a:rPr lang="en-US" altLang="zh-CN" sz="3200" b="1" dirty="0">
                <a:latin typeface="Cooper Black" panose="0208090404030B020404" pitchFamily="18" charset="0"/>
              </a:rPr>
            </a:br>
            <a:r>
              <a:rPr lang="en-US" altLang="zh-CN" sz="3200" b="1" dirty="0">
                <a:latin typeface="Cooper Black" panose="0208090404030B020404" pitchFamily="18" charset="0"/>
              </a:rPr>
              <a:t>Ciri-ciri Utama Kepribadian</a:t>
            </a:r>
          </a:p>
        </p:txBody>
      </p:sp>
      <p:sp>
        <p:nvSpPr>
          <p:cNvPr id="38914" name="Rectangle 5"/>
          <p:cNvSpPr>
            <a:spLocks noGrp="1"/>
          </p:cNvSpPr>
          <p:nvPr>
            <p:ph sz="half" idx="1"/>
          </p:nvPr>
        </p:nvSpPr>
        <p:spPr>
          <a:xfrm>
            <a:off x="1981200" y="1828800"/>
            <a:ext cx="4614863" cy="4457700"/>
          </a:xfrm>
        </p:spPr>
        <p:txBody>
          <a:bodyPr vert="horz" wrap="square" lIns="91440" tIns="45720" rIns="91440" bIns="45720" anchor="t" anchorCtr="0">
            <a:normAutofit lnSpcReduction="10000"/>
          </a:bodyPr>
          <a:lstStyle/>
          <a:p>
            <a:pPr marL="533400" indent="-533400" algn="just" eaLnBrk="1" hangingPunct="1">
              <a:lnSpc>
                <a:spcPct val="80000"/>
              </a:lnSpc>
              <a:buSzPct val="100000"/>
            </a:pPr>
            <a:r>
              <a:rPr lang="en-US" altLang="zh-CN" sz="1800" b="1" dirty="0">
                <a:latin typeface="Arial" panose="020B0604020202020204" pitchFamily="34" charset="0"/>
                <a:ea typeface="+mn-ea"/>
                <a:cs typeface="+mn-cs"/>
              </a:rPr>
              <a:t>J.M.  Digman</a:t>
            </a:r>
            <a:r>
              <a:rPr lang="en-US" altLang="zh-CN" sz="1800" dirty="0">
                <a:latin typeface="Arial" panose="020B0604020202020204" pitchFamily="34" charset="0"/>
                <a:ea typeface="+mn-ea"/>
                <a:cs typeface="+mn-cs"/>
              </a:rPr>
              <a:t>, dengan model 5 besar, ada lima dimensi kepribadian dasar yang akan mendasari dimensi yang lain, yaitu :</a:t>
            </a:r>
          </a:p>
          <a:p>
            <a:pPr marL="533400" indent="-533400" algn="just" eaLnBrk="1" hangingPunct="1">
              <a:lnSpc>
                <a:spcPct val="80000"/>
              </a:lnSpc>
              <a:buSzPct val="100000"/>
              <a:buFont typeface="Wingdings" panose="05000000000000000000" pitchFamily="2" charset="2"/>
              <a:buAutoNum type="arabicPeriod"/>
            </a:pPr>
            <a:r>
              <a:rPr lang="en-US" altLang="zh-CN" sz="1800" b="1" u="sng" dirty="0">
                <a:latin typeface="Arial" panose="020B0604020202020204" pitchFamily="34" charset="0"/>
                <a:ea typeface="+mn-ea"/>
                <a:cs typeface="+mn-cs"/>
              </a:rPr>
              <a:t>Ekstraversi</a:t>
            </a:r>
            <a:r>
              <a:rPr lang="en-US" altLang="zh-CN" sz="1800" dirty="0">
                <a:latin typeface="Arial" panose="020B0604020202020204" pitchFamily="34" charset="0"/>
                <a:ea typeface="+mn-ea"/>
                <a:cs typeface="+mn-cs"/>
              </a:rPr>
              <a:t> : mudah bergaul , banyak bicara, tegas.</a:t>
            </a:r>
          </a:p>
          <a:p>
            <a:pPr marL="533400" indent="-533400" algn="just" eaLnBrk="1" hangingPunct="1">
              <a:lnSpc>
                <a:spcPct val="80000"/>
              </a:lnSpc>
              <a:buSzPct val="100000"/>
              <a:buFont typeface="Wingdings" panose="05000000000000000000" pitchFamily="2" charset="2"/>
              <a:buAutoNum type="arabicPeriod"/>
            </a:pPr>
            <a:r>
              <a:rPr lang="en-US" altLang="zh-CN" sz="1800" b="1" u="sng" dirty="0">
                <a:latin typeface="Arial" panose="020B0604020202020204" pitchFamily="34" charset="0"/>
                <a:ea typeface="+mn-ea"/>
                <a:cs typeface="+mn-cs"/>
              </a:rPr>
              <a:t>Sifat menyenangkan</a:t>
            </a:r>
            <a:r>
              <a:rPr lang="en-US" altLang="zh-CN" sz="1800" b="1" dirty="0">
                <a:latin typeface="Arial" panose="020B0604020202020204" pitchFamily="34" charset="0"/>
                <a:ea typeface="+mn-ea"/>
                <a:cs typeface="+mn-cs"/>
              </a:rPr>
              <a:t> </a:t>
            </a:r>
            <a:r>
              <a:rPr lang="en-US" altLang="zh-CN" sz="1800" dirty="0">
                <a:latin typeface="Arial" panose="020B0604020202020204" pitchFamily="34" charset="0"/>
                <a:ea typeface="+mn-ea"/>
                <a:cs typeface="+mn-cs"/>
              </a:rPr>
              <a:t>: baik budi, kooperatif, dan mempercayai</a:t>
            </a:r>
          </a:p>
          <a:p>
            <a:pPr marL="533400" indent="-533400" algn="just" eaLnBrk="1" hangingPunct="1">
              <a:lnSpc>
                <a:spcPct val="80000"/>
              </a:lnSpc>
              <a:buSzPct val="100000"/>
              <a:buFont typeface="Wingdings" panose="05000000000000000000" pitchFamily="2" charset="2"/>
              <a:buAutoNum type="arabicPeriod"/>
            </a:pPr>
            <a:r>
              <a:rPr lang="en-US" altLang="zh-CN" sz="1800" b="1" u="sng" dirty="0">
                <a:latin typeface="Arial" panose="020B0604020202020204" pitchFamily="34" charset="0"/>
                <a:ea typeface="+mn-ea"/>
                <a:cs typeface="+mn-cs"/>
              </a:rPr>
              <a:t>Sifat mendengarkan kata hati</a:t>
            </a:r>
            <a:r>
              <a:rPr lang="en-US" altLang="zh-CN" sz="1800" b="1" dirty="0">
                <a:latin typeface="Arial" panose="020B0604020202020204" pitchFamily="34" charset="0"/>
                <a:ea typeface="+mn-ea"/>
                <a:cs typeface="+mn-cs"/>
              </a:rPr>
              <a:t> </a:t>
            </a:r>
            <a:r>
              <a:rPr lang="en-US" altLang="zh-CN" sz="1800" dirty="0">
                <a:latin typeface="Arial" panose="020B0604020202020204" pitchFamily="34" charset="0"/>
                <a:ea typeface="+mn-ea"/>
                <a:cs typeface="+mn-cs"/>
              </a:rPr>
              <a:t>: bertanggung-jawab, dapat diandalkan, tekun dan berorientasi prestasi</a:t>
            </a:r>
          </a:p>
          <a:p>
            <a:pPr marL="533400" indent="-533400" algn="just" eaLnBrk="1" hangingPunct="1">
              <a:lnSpc>
                <a:spcPct val="80000"/>
              </a:lnSpc>
              <a:buSzPct val="100000"/>
              <a:buFont typeface="Wingdings" panose="05000000000000000000" pitchFamily="2" charset="2"/>
              <a:buAutoNum type="arabicPeriod"/>
            </a:pPr>
            <a:r>
              <a:rPr lang="en-US" altLang="zh-CN" sz="1800" b="1" u="sng" dirty="0">
                <a:latin typeface="Arial" panose="020B0604020202020204" pitchFamily="34" charset="0"/>
                <a:ea typeface="+mn-ea"/>
                <a:cs typeface="+mn-cs"/>
              </a:rPr>
              <a:t>Kemantapan emosional</a:t>
            </a:r>
            <a:r>
              <a:rPr lang="en-US" altLang="zh-CN" sz="1800" dirty="0">
                <a:latin typeface="Arial" panose="020B0604020202020204" pitchFamily="34" charset="0"/>
                <a:ea typeface="+mn-ea"/>
                <a:cs typeface="+mn-cs"/>
              </a:rPr>
              <a:t> : tenang bergairah, terjamin (positif) lawan tegang, gelisah, murung, dan tidak kokoh (negatif)</a:t>
            </a:r>
          </a:p>
          <a:p>
            <a:pPr marL="533400" indent="-533400" algn="just" eaLnBrk="1" hangingPunct="1">
              <a:lnSpc>
                <a:spcPct val="80000"/>
              </a:lnSpc>
              <a:buSzPct val="100000"/>
              <a:buFont typeface="Wingdings" panose="05000000000000000000" pitchFamily="2" charset="2"/>
              <a:buAutoNum type="arabicPeriod"/>
            </a:pPr>
            <a:r>
              <a:rPr lang="en-US" altLang="zh-CN" sz="1800" b="1" u="sng" dirty="0">
                <a:latin typeface="Arial" panose="020B0604020202020204" pitchFamily="34" charset="0"/>
                <a:ea typeface="+mn-ea"/>
                <a:cs typeface="+mn-cs"/>
              </a:rPr>
              <a:t>Keterbukaan terhadap pengalaman</a:t>
            </a:r>
            <a:r>
              <a:rPr lang="en-US" altLang="zh-CN" sz="1800" dirty="0">
                <a:latin typeface="Arial" panose="020B0604020202020204" pitchFamily="34" charset="0"/>
                <a:ea typeface="+mn-ea"/>
                <a:cs typeface="+mn-cs"/>
              </a:rPr>
              <a:t> : imaginatif, peka secara artistik, dan intelektual.</a:t>
            </a:r>
            <a:endParaRPr lang="en-US" altLang="zh-CN" sz="1800" dirty="0">
              <a:latin typeface="Arial" panose="020B0604020202020204" pitchFamily="34" charset="0"/>
              <a:ea typeface="Arial" panose="020B0604020202020204" pitchFamily="34" charset="0"/>
              <a:cs typeface="+mn-cs"/>
            </a:endParaRPr>
          </a:p>
        </p:txBody>
      </p:sp>
      <p:pic>
        <p:nvPicPr>
          <p:cNvPr id="38915" name="Picture 7" descr="bd06982_"/>
          <p:cNvPicPr>
            <a:picLocks noGrp="1" noChangeAspect="1"/>
          </p:cNvPicPr>
          <p:nvPr>
            <p:ph sz="half" idx="2"/>
          </p:nvPr>
        </p:nvPicPr>
        <p:blipFill>
          <a:blip r:embed="rId3"/>
          <a:stretch>
            <a:fillRect/>
          </a:stretch>
        </p:blipFill>
        <p:spPr>
          <a:xfrm>
            <a:off x="6743700" y="2708275"/>
            <a:ext cx="3529013" cy="2376488"/>
          </a:xfrm>
        </p:spPr>
      </p:pic>
    </p:spTree>
  </p:cSld>
  <p:clrMapOvr>
    <a:masterClrMapping/>
  </p:clrMapOvr>
  <p:transition spd="slow">
    <p:blinds dir="vert"/>
    <p:sndAc>
      <p:stSnd>
        <p:snd r:embed="rId2" name="arrow.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p:cNvSpPr>
          <p:nvPr>
            <p:ph type="title"/>
          </p:nvPr>
        </p:nvSpPr>
        <p:spPr>
          <a:xfrm>
            <a:off x="1992313" y="188913"/>
            <a:ext cx="8229600" cy="1143000"/>
          </a:xfrm>
        </p:spPr>
        <p:txBody>
          <a:bodyPr vert="horz" wrap="square" lIns="91440" tIns="45720" rIns="91440" bIns="45720" anchor="b" anchorCtr="0"/>
          <a:lstStyle/>
          <a:p>
            <a:pPr algn="ctr" eaLnBrk="1" hangingPunct="1"/>
            <a:r>
              <a:rPr lang="en-US" altLang="zh-CN" sz="4000" dirty="0">
                <a:latin typeface="Tahoma" panose="020B0604030504040204" pitchFamily="34" charset="0"/>
              </a:rPr>
              <a:t>Perilaku Individu</a:t>
            </a:r>
          </a:p>
        </p:txBody>
      </p:sp>
      <p:sp>
        <p:nvSpPr>
          <p:cNvPr id="3075" name="Rectangle 3"/>
          <p:cNvSpPr>
            <a:spLocks noGrp="1" noChangeArrowheads="1"/>
          </p:cNvSpPr>
          <p:nvPr>
            <p:ph sz="half" idx="2"/>
          </p:nvPr>
        </p:nvSpPr>
        <p:spPr>
          <a:xfrm>
            <a:off x="5591175" y="1916113"/>
            <a:ext cx="4897438" cy="4826000"/>
          </a:xfrm>
        </p:spPr>
        <p:txBody>
          <a:bodyPr vert="horz" wrap="square" lIns="91440" tIns="45720" rIns="91440" bIns="45720" numCol="1" anchor="ctr" anchorCtr="0" compatLnSpc="1"/>
          <a:lstStyle/>
          <a:p>
            <a:pPr marL="0" marR="0" lvl="0" indent="0" algn="just"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defRPr/>
            </a:pPr>
            <a:r>
              <a:rPr kumimoji="0" lang="en-US" sz="23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Gibson </a:t>
            </a:r>
            <a:r>
              <a:rPr kumimoji="0" lang="en-US" sz="2300" b="1"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menyatakan</a:t>
            </a:r>
            <a:r>
              <a:rPr kumimoji="0" lang="en-US" sz="23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300" b="1"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bahwa</a:t>
            </a:r>
            <a:r>
              <a:rPr kumimoji="0" lang="en-US" sz="23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 </a:t>
            </a:r>
            <a:r>
              <a:rPr kumimoji="0" lang="en-US" sz="2300" b="1"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perilaku</a:t>
            </a:r>
            <a:r>
              <a:rPr kumimoji="0" lang="en-US" sz="23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300" b="1" i="1"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(behavior)</a:t>
            </a:r>
            <a:r>
              <a:rPr kumimoji="0" lang="en-US" sz="23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300" b="1"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adalah</a:t>
            </a:r>
            <a:r>
              <a:rPr kumimoji="0" lang="en-US" sz="23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300" b="1"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segala</a:t>
            </a:r>
            <a:r>
              <a:rPr kumimoji="0" lang="en-US" sz="23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300" b="1"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sesuatu</a:t>
            </a:r>
            <a:r>
              <a:rPr kumimoji="0" lang="en-US" sz="23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yang </a:t>
            </a:r>
            <a:r>
              <a:rPr kumimoji="0" lang="en-US" sz="2300" b="1"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dilakukan</a:t>
            </a:r>
            <a:r>
              <a:rPr kumimoji="0" lang="en-US" sz="23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300" b="1"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oleh</a:t>
            </a:r>
            <a:r>
              <a:rPr kumimoji="0" lang="en-US" sz="23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300" b="1"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seseorang</a:t>
            </a:r>
            <a:r>
              <a:rPr kumimoji="0" lang="en-US" sz="23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300" b="1"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seperti</a:t>
            </a:r>
            <a:r>
              <a:rPr kumimoji="0" lang="en-US" sz="23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 </a:t>
            </a:r>
            <a:r>
              <a:rPr kumimoji="0" lang="en-US" sz="2300" b="1"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berbicara</a:t>
            </a:r>
            <a:r>
              <a:rPr kumimoji="0" lang="en-US" sz="23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300" b="1"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berjalan</a:t>
            </a:r>
            <a:r>
              <a:rPr kumimoji="0" lang="en-US" sz="23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300" b="1"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berpikir</a:t>
            </a:r>
            <a:r>
              <a:rPr kumimoji="0" lang="en-US" sz="23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300" b="1"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atau</a:t>
            </a:r>
            <a:r>
              <a:rPr kumimoji="0" lang="en-US" sz="23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300" b="1"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mimpi</a:t>
            </a:r>
            <a:r>
              <a:rPr kumimoji="0" lang="en-US" sz="23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300" b="1"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siang</a:t>
            </a:r>
            <a:r>
              <a:rPr kumimoji="0" lang="en-US" sz="23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300" b="1"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hari</a:t>
            </a:r>
            <a:r>
              <a:rPr kumimoji="0" lang="en-US" sz="23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300" b="1"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atau</a:t>
            </a:r>
            <a:r>
              <a:rPr kumimoji="0" lang="en-US" sz="23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300" b="1"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tindakan</a:t>
            </a:r>
            <a:r>
              <a:rPr kumimoji="0" lang="en-US" sz="23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300" b="1"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dari</a:t>
            </a:r>
            <a:r>
              <a:rPr kumimoji="0" lang="en-US" sz="23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300" b="1"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suatu</a:t>
            </a:r>
            <a:r>
              <a:rPr kumimoji="0" lang="en-US" sz="23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300" b="1"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sikap</a:t>
            </a:r>
            <a:r>
              <a:rPr kumimoji="0" lang="en-US" sz="23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300" b="1" i="1"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(attitude)</a:t>
            </a:r>
            <a:r>
              <a:rPr kumimoji="0" lang="en-US" sz="23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300" b="1"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Perilaku</a:t>
            </a:r>
            <a:r>
              <a:rPr kumimoji="0" lang="en-US" sz="23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300" b="1"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seorang</a:t>
            </a:r>
            <a:r>
              <a:rPr kumimoji="0" lang="en-US" sz="23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300" b="1"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pekerja</a:t>
            </a:r>
            <a:r>
              <a:rPr kumimoji="0" lang="en-US" sz="23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300" b="1"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sangatlah</a:t>
            </a:r>
            <a:r>
              <a:rPr kumimoji="0" lang="en-US" sz="23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300" b="1"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komplek</a:t>
            </a:r>
            <a:r>
              <a:rPr kumimoji="0" lang="en-US" sz="23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300" b="1"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karena</a:t>
            </a:r>
            <a:r>
              <a:rPr kumimoji="0" lang="en-US" sz="23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300" b="1"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dipengaruhi</a:t>
            </a:r>
            <a:r>
              <a:rPr kumimoji="0" lang="en-US" sz="23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300" b="1"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oleh</a:t>
            </a:r>
            <a:r>
              <a:rPr kumimoji="0" lang="en-US" sz="23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300" b="1"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berbagai</a:t>
            </a:r>
            <a:r>
              <a:rPr kumimoji="0" lang="en-US" sz="23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300" b="1"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variabel</a:t>
            </a:r>
            <a:r>
              <a:rPr kumimoji="0" lang="en-US" sz="23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300" b="1"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baik</a:t>
            </a:r>
            <a:r>
              <a:rPr kumimoji="0" lang="en-US" sz="23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yang </a:t>
            </a:r>
            <a:r>
              <a:rPr kumimoji="0" lang="en-US" sz="2300" b="1"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bersifat</a:t>
            </a:r>
            <a:r>
              <a:rPr kumimoji="0" lang="en-US" sz="23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individual </a:t>
            </a:r>
            <a:r>
              <a:rPr kumimoji="0" lang="en-US" sz="2300" b="1"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maupun</a:t>
            </a:r>
            <a:r>
              <a:rPr kumimoji="0" lang="en-US" sz="23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300" b="1"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lingkungan</a:t>
            </a:r>
            <a:r>
              <a:rPr kumimoji="0" lang="en-US" sz="23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p>
          <a:p>
            <a:pPr marL="469900" marR="0" lvl="0" indent="-469900" algn="l"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defRPr/>
            </a:pPr>
            <a:endParaRPr kumimoji="0" lang="en-US" sz="2400" b="1" i="0" u="none" strike="noStrike" kern="0" cap="none" spc="0" normalizeH="0" baseline="0" noProof="0" dirty="0" smtClean="0">
              <a:ln>
                <a:noFill/>
              </a:ln>
              <a:solidFill>
                <a:schemeClr val="tx1"/>
              </a:solidFill>
              <a:effectLst/>
              <a:uLnTx/>
              <a:uFillTx/>
              <a:latin typeface="+mn-lt"/>
              <a:ea typeface="+mn-ea"/>
              <a:cs typeface="+mn-cs"/>
            </a:endParaRPr>
          </a:p>
        </p:txBody>
      </p:sp>
      <p:pic>
        <p:nvPicPr>
          <p:cNvPr id="12291" name="Picture 4" descr="pe01561_"/>
          <p:cNvPicPr>
            <a:picLocks noGrp="1" noChangeAspect="1"/>
          </p:cNvPicPr>
          <p:nvPr>
            <p:ph sz="half" idx="1"/>
          </p:nvPr>
        </p:nvPicPr>
        <p:blipFill>
          <a:blip r:embed="rId3"/>
          <a:stretch>
            <a:fillRect/>
          </a:stretch>
        </p:blipFill>
        <p:spPr>
          <a:xfrm>
            <a:off x="1774825" y="2133600"/>
            <a:ext cx="3673475" cy="4248150"/>
          </a:xfrm>
        </p:spPr>
      </p:pic>
    </p:spTree>
  </p:cSld>
  <p:clrMapOvr>
    <a:masterClrMapping/>
  </p:clrMapOvr>
  <p:transition spd="slow">
    <p:blinds dir="vert"/>
    <p:sndAc>
      <p:stSnd>
        <p:snd r:embed="rId2" name="arrow.wav"/>
      </p:stSnd>
    </p:sndAc>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a:xfrm>
            <a:off x="1992313" y="571500"/>
            <a:ext cx="8229600" cy="904875"/>
          </a:xfrm>
          <a:solidFill>
            <a:schemeClr val="accent1">
              <a:lumMod val="60000"/>
              <a:lumOff val="40000"/>
            </a:schemeClr>
          </a:solidFill>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000" b="1" i="0" u="none" strike="noStrike" kern="0" cap="none" spc="0" normalizeH="0" baseline="0" noProof="0" smtClean="0">
                <a:ln>
                  <a:noFill/>
                </a:ln>
                <a:solidFill>
                  <a:schemeClr val="tx2"/>
                </a:solidFill>
                <a:effectLst/>
                <a:uLnTx/>
                <a:uFillTx/>
                <a:latin typeface="Rockwell" panose="02060603020205020403" pitchFamily="18" charset="0"/>
                <a:ea typeface="+mj-ea"/>
                <a:cs typeface="+mj-cs"/>
              </a:rPr>
              <a:t>PROSES BELAJAR</a:t>
            </a:r>
          </a:p>
        </p:txBody>
      </p:sp>
      <p:sp>
        <p:nvSpPr>
          <p:cNvPr id="20483" name="Rectangle 5"/>
          <p:cNvSpPr>
            <a:spLocks noGrp="1" noChangeArrowheads="1"/>
          </p:cNvSpPr>
          <p:nvPr>
            <p:ph sz="half" idx="1"/>
          </p:nvPr>
        </p:nvSpPr>
        <p:spPr>
          <a:xfrm>
            <a:off x="1919288" y="1857375"/>
            <a:ext cx="4038600" cy="4572000"/>
          </a:xfrm>
          <a:solidFill>
            <a:schemeClr val="accent1"/>
          </a:solidFill>
        </p:spPr>
        <p:txBody>
          <a:bodyPr vert="horz" wrap="square" lIns="91440" tIns="45720" rIns="91440" bIns="45720" numCol="1" anchor="t" anchorCtr="0" compatLnSpc="1"/>
          <a:lstStyle/>
          <a:p>
            <a:pPr marL="269875" marR="0" lvl="0" indent="-269875" algn="just"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Char char="o"/>
              <a:defRPr/>
            </a:pP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Yaitu</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suatu</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proses</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yang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menyebabkan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terjadinya</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perubahan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pengetahuan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kemampuan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ataupun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tingkah</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laku</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yang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relatif</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menetap</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a:t>
            </a:r>
          </a:p>
          <a:p>
            <a:pPr marL="269875" marR="0" lvl="0" indent="-269875" algn="just"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None/>
              <a:defRPr/>
            </a:pPr>
            <a:endPar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endParaRPr>
          </a:p>
          <a:p>
            <a:pPr marL="269875" marR="0" lvl="0" indent="-269875" algn="just"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Char char="o"/>
              <a:defRPr/>
            </a:pP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Proses</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belajar</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merupakan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hubungan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antara</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input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dari</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proses</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pengindraan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karena</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adanya</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stimulus)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dengan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tindakan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tingkah</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laku</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sebagai</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impuls</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yang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menyebabkan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individu</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yang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dipengaruhi</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stimulus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tsb</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mempunyai</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habit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atau</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kebiasaan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tertentu</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a:t>
            </a:r>
          </a:p>
          <a:p>
            <a:pPr marL="469900" marR="0" lvl="0" indent="-469900" algn="l"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Char char="o"/>
              <a:defRPr/>
            </a:pPr>
            <a:endParaRPr kumimoji="0" lang="en-US" sz="1600" b="1" i="0" u="none" strike="noStrike" kern="0" cap="none" spc="0" normalizeH="0" baseline="0" noProof="0" dirty="0" smtClean="0">
              <a:ln>
                <a:noFill/>
              </a:ln>
              <a:solidFill>
                <a:schemeClr val="tx1"/>
              </a:solidFill>
              <a:effectLst/>
              <a:uLnTx/>
              <a:uFillTx/>
              <a:latin typeface="Lucida Bright" panose="02040602050505020304" pitchFamily="18" charset="0"/>
              <a:ea typeface="+mn-ea"/>
              <a:cs typeface="+mn-cs"/>
            </a:endParaRPr>
          </a:p>
        </p:txBody>
      </p:sp>
      <p:sp>
        <p:nvSpPr>
          <p:cNvPr id="20484" name="Rectangle 6"/>
          <p:cNvSpPr>
            <a:spLocks noGrp="1" noChangeArrowheads="1"/>
          </p:cNvSpPr>
          <p:nvPr>
            <p:ph sz="half" idx="2"/>
          </p:nvPr>
        </p:nvSpPr>
        <p:spPr>
          <a:xfrm>
            <a:off x="6167438" y="1857375"/>
            <a:ext cx="4214813" cy="4572000"/>
          </a:xfrm>
          <a:solidFill>
            <a:schemeClr val="accent1">
              <a:lumMod val="60000"/>
              <a:lumOff val="40000"/>
            </a:schemeClr>
          </a:solidFill>
        </p:spPr>
        <p:txBody>
          <a:bodyPr vert="horz" wrap="square" lIns="91440" tIns="45720" rIns="91440" bIns="45720" numCol="1" anchor="t" anchorCtr="0" compatLnSpc="1"/>
          <a:lstStyle/>
          <a:p>
            <a:pPr marL="269875" marR="0" lvl="0" indent="-269875" algn="just"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Char char="o"/>
              <a:defRPr/>
            </a:pP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Hubungan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antara</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input </a:t>
            </a:r>
            <a:r>
              <a:rPr kumimoji="0" lang="en-US" sz="2000" b="0" i="1"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(stimulus)</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dengan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tindakan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1"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a:t>
            </a:r>
            <a:r>
              <a:rPr kumimoji="0" lang="en-US" sz="2000" b="0" i="1"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respons</a:t>
            </a:r>
            <a:r>
              <a:rPr kumimoji="0" lang="en-US" sz="2000" b="0" i="1"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didasarkan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pada</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kuat</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lemahnya</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input yang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akan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membawa</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konsekuensinya</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masing-masing</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Semakin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kuat</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suatu</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“input/stimulus,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akan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semakin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kuat</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tindakan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respon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hubungan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yang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terjadi</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karena</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latihan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1"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(law of exercise).</a:t>
            </a:r>
          </a:p>
          <a:p>
            <a:pPr marL="269875" marR="0" lvl="0" indent="-269875" algn="just"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Char char="o"/>
              <a:defRPr/>
            </a:pP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Faktor</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yang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cukup</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penting</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dalam</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proses</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belajar</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selain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hubungan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Stimulus-</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Respon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/S-R)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adalah</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1"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re-</a:t>
            </a:r>
            <a:r>
              <a:rPr kumimoji="0" lang="en-US" sz="2000" b="0" i="1"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inforcement</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penguatan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baik</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yang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bersifat</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positif</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1"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(reward)</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maupun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yang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bersikap</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negatif</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1"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(punishment).</a:t>
            </a:r>
          </a:p>
        </p:txBody>
      </p:sp>
    </p:spTree>
  </p:cSld>
  <p:clrMapOvr>
    <a:masterClrMapping/>
  </p:clrMapOvr>
  <p:transition spd="slow">
    <p:blinds dir="vert"/>
    <p:sndAc>
      <p:stSnd>
        <p:snd r:embed="rId2" name="arrow.wav"/>
      </p:stSnd>
    </p:sndAc>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p:cNvSpPr>
          <p:nvPr>
            <p:ph type="title"/>
          </p:nvPr>
        </p:nvSpPr>
        <p:spPr/>
        <p:txBody>
          <a:bodyPr vert="horz" wrap="square" lIns="91440" tIns="45720" rIns="91440" bIns="45720" anchor="b" anchorCtr="0"/>
          <a:lstStyle/>
          <a:p>
            <a:pPr algn="ctr" eaLnBrk="1" hangingPunct="1"/>
            <a:r>
              <a:rPr lang="en-US" altLang="zh-CN" sz="3600" dirty="0">
                <a:latin typeface="Tahoma" panose="020B0604030504040204" pitchFamily="34" charset="0"/>
              </a:rPr>
              <a:t>Bagaimana berlangsungnya suatu </a:t>
            </a:r>
            <a:br>
              <a:rPr lang="en-US" altLang="zh-CN" sz="3600" dirty="0">
                <a:latin typeface="Tahoma" panose="020B0604030504040204" pitchFamily="34" charset="0"/>
              </a:rPr>
            </a:br>
            <a:r>
              <a:rPr lang="en-US" altLang="zh-CN" sz="3600" dirty="0">
                <a:latin typeface="Tahoma" panose="020B0604030504040204" pitchFamily="34" charset="0"/>
              </a:rPr>
              <a:t>proses belajar ?</a:t>
            </a:r>
          </a:p>
        </p:txBody>
      </p:sp>
      <p:sp>
        <p:nvSpPr>
          <p:cNvPr id="40962" name="Rectangle 3"/>
          <p:cNvSpPr>
            <a:spLocks noGrp="1"/>
          </p:cNvSpPr>
          <p:nvPr>
            <p:ph idx="1"/>
          </p:nvPr>
        </p:nvSpPr>
        <p:spPr>
          <a:xfrm>
            <a:off x="1981200" y="1828800"/>
            <a:ext cx="8229600" cy="4529138"/>
          </a:xfrm>
        </p:spPr>
        <p:txBody>
          <a:bodyPr vert="horz" wrap="square" lIns="91440" tIns="45720" rIns="91440" bIns="45720" anchor="t" anchorCtr="0">
            <a:normAutofit lnSpcReduction="10000"/>
          </a:bodyPr>
          <a:lstStyle/>
          <a:p>
            <a:pPr algn="just" eaLnBrk="1" hangingPunct="1">
              <a:lnSpc>
                <a:spcPct val="80000"/>
              </a:lnSpc>
            </a:pPr>
            <a:r>
              <a:rPr lang="en-US" altLang="zh-CN" sz="2000" b="1" u="sng" dirty="0">
                <a:latin typeface="Arial" panose="020B0604020202020204" pitchFamily="34" charset="0"/>
              </a:rPr>
              <a:t>Pengkondisian Klasik </a:t>
            </a:r>
            <a:r>
              <a:rPr lang="en-US" altLang="zh-CN" sz="2000" b="1" i="1" u="sng" dirty="0">
                <a:latin typeface="Arial" panose="020B0604020202020204" pitchFamily="34" charset="0"/>
              </a:rPr>
              <a:t>(Classical Conditioning)</a:t>
            </a:r>
          </a:p>
          <a:p>
            <a:pPr algn="just" eaLnBrk="1" hangingPunct="1">
              <a:lnSpc>
                <a:spcPct val="80000"/>
              </a:lnSpc>
              <a:buNone/>
            </a:pPr>
            <a:endParaRPr lang="en-US" altLang="zh-CN" sz="1800" i="1" dirty="0">
              <a:latin typeface="Arial" panose="020B0604020202020204" pitchFamily="34" charset="0"/>
            </a:endParaRPr>
          </a:p>
          <a:p>
            <a:pPr algn="just" eaLnBrk="1" hangingPunct="1">
              <a:lnSpc>
                <a:spcPct val="80000"/>
              </a:lnSpc>
            </a:pPr>
            <a:r>
              <a:rPr lang="en-US" altLang="zh-CN" sz="1800" dirty="0">
                <a:latin typeface="Arial" panose="020B0604020202020204" pitchFamily="34" charset="0"/>
              </a:rPr>
              <a:t>Yaitu suatu tipe pengkondisian di mana seorang individu menanggapi beberapa rangsangan/stimulus yang tidak akan selalu menghasilkan respon semacam itu. </a:t>
            </a:r>
          </a:p>
          <a:p>
            <a:pPr algn="just" eaLnBrk="1" hangingPunct="1">
              <a:lnSpc>
                <a:spcPct val="80000"/>
              </a:lnSpc>
            </a:pPr>
            <a:r>
              <a:rPr lang="en-US" altLang="zh-CN" sz="1800" dirty="0">
                <a:latin typeface="Arial" panose="020B0604020202020204" pitchFamily="34" charset="0"/>
              </a:rPr>
              <a:t>Eksperimen yang dilakukan oleh </a:t>
            </a:r>
            <a:r>
              <a:rPr lang="en-US" altLang="zh-CN" sz="1800" b="1" u="sng" dirty="0">
                <a:latin typeface="Arial" panose="020B0604020202020204" pitchFamily="34" charset="0"/>
              </a:rPr>
              <a:t>Ivan Pavlov</a:t>
            </a:r>
            <a:r>
              <a:rPr lang="en-US" altLang="zh-CN" sz="1800" dirty="0">
                <a:latin typeface="Arial" panose="020B0604020202020204" pitchFamily="34" charset="0"/>
              </a:rPr>
              <a:t> untuk mengajari Anjing mengeluarkan air liur </a:t>
            </a:r>
            <a:r>
              <a:rPr lang="en-US" altLang="zh-CN" sz="1800" i="1" dirty="0">
                <a:latin typeface="Arial" panose="020B0604020202020204" pitchFamily="34" charset="0"/>
              </a:rPr>
              <a:t>(saliva)</a:t>
            </a:r>
            <a:r>
              <a:rPr lang="en-US" altLang="zh-CN" sz="1800" dirty="0">
                <a:latin typeface="Arial" panose="020B0604020202020204" pitchFamily="34" charset="0"/>
              </a:rPr>
              <a:t> sebagai respon atas berderingnya sebuah bel.</a:t>
            </a:r>
          </a:p>
          <a:p>
            <a:pPr algn="just" eaLnBrk="1" hangingPunct="1">
              <a:lnSpc>
                <a:spcPct val="80000"/>
              </a:lnSpc>
            </a:pPr>
            <a:r>
              <a:rPr lang="en-US" altLang="zh-CN" sz="1800" dirty="0">
                <a:latin typeface="Arial" panose="020B0604020202020204" pitchFamily="34" charset="0"/>
              </a:rPr>
              <a:t>Pavlov menyajikan sepotong daging kepada anjing. Kemudian anjing memperagakan peningkatan air liur yang dapat dicatat.</a:t>
            </a:r>
          </a:p>
          <a:p>
            <a:pPr algn="just" eaLnBrk="1" hangingPunct="1">
              <a:lnSpc>
                <a:spcPct val="80000"/>
              </a:lnSpc>
            </a:pPr>
            <a:r>
              <a:rPr lang="en-US" altLang="zh-CN" sz="1800" dirty="0">
                <a:latin typeface="Arial" panose="020B0604020202020204" pitchFamily="34" charset="0"/>
              </a:rPr>
              <a:t>Pavlov hanya membunyikan bel saja, tidak ada daging, dan ternyata anjing itu tidak mengeluarkan air liur.</a:t>
            </a:r>
          </a:p>
          <a:p>
            <a:pPr algn="just" eaLnBrk="1" hangingPunct="1">
              <a:lnSpc>
                <a:spcPct val="80000"/>
              </a:lnSpc>
            </a:pPr>
            <a:r>
              <a:rPr lang="en-US" altLang="zh-CN" sz="1800" dirty="0">
                <a:latin typeface="Arial" panose="020B0604020202020204" pitchFamily="34" charset="0"/>
              </a:rPr>
              <a:t>Pavlov menautkan daging dengan dering bunyi bel.</a:t>
            </a:r>
          </a:p>
          <a:p>
            <a:pPr algn="just" eaLnBrk="1" hangingPunct="1">
              <a:lnSpc>
                <a:spcPct val="80000"/>
              </a:lnSpc>
            </a:pPr>
            <a:r>
              <a:rPr lang="en-US" altLang="zh-CN" sz="1800" dirty="0">
                <a:latin typeface="Arial" panose="020B0604020202020204" pitchFamily="34" charset="0"/>
              </a:rPr>
              <a:t>Setelah berulang-ulang membunyikan bel dan anjing belum mendapatkan makanan, anjing mulai mengeluarkan air liur segera setelah bel berbunyi. Akhirnya setelah kurun waktu tertentu, anjing akan mengeluarkan air liur semata-mata karena mendengar bunyi bel. Jadi anjing telah merespon terhadap bunyi bel.</a:t>
            </a:r>
            <a:endParaRPr lang="en-US" altLang="zh-CN" sz="1800" dirty="0">
              <a:latin typeface="Arial" panose="020B0604020202020204" pitchFamily="34" charset="0"/>
              <a:ea typeface="Arial" panose="020B0604020202020204" pitchFamily="34" charset="0"/>
            </a:endParaRPr>
          </a:p>
        </p:txBody>
      </p:sp>
    </p:spTree>
  </p:cSld>
  <p:clrMapOvr>
    <a:masterClrMapping/>
  </p:clrMapOvr>
  <p:transition spd="slow">
    <p:blinds dir="vert"/>
    <p:sndAc>
      <p:stSnd>
        <p:snd r:embed="rId2" name="arrow.wav"/>
      </p:stSnd>
    </p:sndAc>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4"/>
          <p:cNvSpPr>
            <a:spLocks noGrp="1"/>
          </p:cNvSpPr>
          <p:nvPr>
            <p:ph type="title"/>
          </p:nvPr>
        </p:nvSpPr>
        <p:spPr>
          <a:xfrm>
            <a:off x="1981200" y="533400"/>
            <a:ext cx="8229600" cy="735013"/>
          </a:xfrm>
        </p:spPr>
        <p:txBody>
          <a:bodyPr vert="horz" wrap="square" lIns="91440" tIns="45720" rIns="91440" bIns="45720" anchor="b" anchorCtr="0">
            <a:normAutofit fontScale="90000"/>
          </a:bodyPr>
          <a:lstStyle/>
          <a:p>
            <a:pPr algn="ctr" eaLnBrk="1" hangingPunct="1"/>
            <a:r>
              <a:rPr lang="en-US" altLang="zh-CN" sz="2800" b="1" u="sng" dirty="0">
                <a:latin typeface="Maiandra GD" panose="020E0502030308020204" pitchFamily="34" charset="0"/>
              </a:rPr>
              <a:t/>
            </a:r>
            <a:br>
              <a:rPr lang="en-US" altLang="zh-CN" sz="2800" b="1" u="sng" dirty="0">
                <a:latin typeface="Maiandra GD" panose="020E0502030308020204" pitchFamily="34" charset="0"/>
              </a:rPr>
            </a:br>
            <a:r>
              <a:rPr lang="en-US" altLang="zh-CN" sz="2800" b="1" u="sng" dirty="0">
                <a:latin typeface="Maiandra GD" panose="020E0502030308020204" pitchFamily="34" charset="0"/>
              </a:rPr>
              <a:t/>
            </a:r>
            <a:br>
              <a:rPr lang="en-US" altLang="zh-CN" sz="2800" b="1" u="sng" dirty="0">
                <a:latin typeface="Maiandra GD" panose="020E0502030308020204" pitchFamily="34" charset="0"/>
              </a:rPr>
            </a:br>
            <a:r>
              <a:rPr lang="en-US" altLang="zh-CN" sz="2800" b="1" u="sng" dirty="0">
                <a:latin typeface="Maiandra GD" panose="020E0502030308020204" pitchFamily="34" charset="0"/>
              </a:rPr>
              <a:t/>
            </a:r>
            <a:br>
              <a:rPr lang="en-US" altLang="zh-CN" sz="2800" b="1" u="sng" dirty="0">
                <a:latin typeface="Maiandra GD" panose="020E0502030308020204" pitchFamily="34" charset="0"/>
              </a:rPr>
            </a:br>
            <a:r>
              <a:rPr lang="en-US" altLang="zh-CN" sz="2400" b="1" u="sng" dirty="0">
                <a:latin typeface="Maiandra GD" panose="020E0502030308020204" pitchFamily="34" charset="0"/>
              </a:rPr>
              <a:t>Pengkondisian Klasik </a:t>
            </a:r>
            <a:r>
              <a:rPr lang="en-US" altLang="zh-CN" sz="2400" b="1" i="1" u="sng" dirty="0">
                <a:latin typeface="Maiandra GD" panose="020E0502030308020204" pitchFamily="34" charset="0"/>
              </a:rPr>
              <a:t>(Classical Conditioning)</a:t>
            </a:r>
            <a:br>
              <a:rPr lang="en-US" altLang="zh-CN" sz="2400" b="1" i="1" u="sng" dirty="0">
                <a:latin typeface="Maiandra GD" panose="020E0502030308020204" pitchFamily="34" charset="0"/>
              </a:rPr>
            </a:br>
            <a:endParaRPr lang="en-US" altLang="zh-CN" sz="2400" b="1" i="1" u="sng" dirty="0">
              <a:latin typeface="Maiandra GD" panose="020E0502030308020204" pitchFamily="34" charset="0"/>
            </a:endParaRPr>
          </a:p>
        </p:txBody>
      </p:sp>
      <p:sp>
        <p:nvSpPr>
          <p:cNvPr id="22531" name="Rectangle 5"/>
          <p:cNvSpPr>
            <a:spLocks noGrp="1" noChangeArrowheads="1"/>
          </p:cNvSpPr>
          <p:nvPr>
            <p:ph sz="half" idx="1"/>
          </p:nvPr>
        </p:nvSpPr>
        <p:spPr>
          <a:xfrm>
            <a:off x="1981200" y="1916113"/>
            <a:ext cx="5051425" cy="4214813"/>
          </a:xfrm>
          <a:solidFill>
            <a:schemeClr val="accent1">
              <a:lumMod val="60000"/>
              <a:lumOff val="40000"/>
            </a:schemeClr>
          </a:solidFill>
        </p:spPr>
        <p:txBody>
          <a:bodyPr vert="horz" wrap="square" lIns="91440" tIns="45720" rIns="91440" bIns="45720" numCol="1" anchor="t" anchorCtr="0" compatLnSpc="1"/>
          <a:lstStyle/>
          <a:p>
            <a:pPr marL="469900" marR="0" lvl="0" indent="-469900" algn="just"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Blip>
                <a:blip r:embed="rId3"/>
              </a:buBlip>
              <a:defRPr/>
            </a:pPr>
            <a:r>
              <a:rPr kumimoji="0" lang="en-US" sz="2400" b="1" i="0" u="none" strike="noStrike" kern="0" cap="none" spc="0" normalizeH="0" baseline="0" noProof="0" dirty="0" err="1" smtClean="0">
                <a:ln>
                  <a:noFill/>
                </a:ln>
                <a:solidFill>
                  <a:schemeClr val="tx1"/>
                </a:solidFill>
                <a:effectLst/>
                <a:uLnTx/>
                <a:uFillTx/>
                <a:latin typeface="Arial Narrow" panose="020B0606020202030204" pitchFamily="34" charset="0"/>
                <a:ea typeface="+mn-ea"/>
                <a:cs typeface="+mn-cs"/>
              </a:rPr>
              <a:t>Kesimpulan</a:t>
            </a:r>
            <a:r>
              <a:rPr kumimoji="0" lang="en-US" sz="2400" b="1"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 </a:t>
            </a:r>
            <a:r>
              <a:rPr kumimoji="0" lang="en-US" sz="24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a:t>
            </a:r>
          </a:p>
          <a:p>
            <a:pPr marL="469900" marR="0" lvl="0" indent="-469900" algn="just"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None/>
              <a:defRPr/>
            </a:pPr>
            <a:endParaRPr kumimoji="0" lang="en-US" sz="24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endParaRPr>
          </a:p>
          <a:p>
            <a:pPr marL="469900" marR="0" lvl="0" indent="-469900" algn="just"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None/>
              <a:defRPr/>
            </a:pPr>
            <a:r>
              <a:rPr kumimoji="0" lang="en-US" sz="17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          </a:t>
            </a:r>
            <a:r>
              <a:rPr kumimoji="0" lang="en-US" sz="1700" b="0" i="0" u="none" strike="noStrike" kern="0" cap="none" spc="0" normalizeH="0" baseline="0" noProof="0" dirty="0" err="1" smtClean="0">
                <a:ln>
                  <a:noFill/>
                </a:ln>
                <a:solidFill>
                  <a:schemeClr val="tx1"/>
                </a:solidFill>
                <a:effectLst/>
                <a:uLnTx/>
                <a:uFillTx/>
                <a:latin typeface="Arial Narrow" panose="020B0606020202030204" pitchFamily="34" charset="0"/>
                <a:ea typeface="+mn-ea"/>
                <a:cs typeface="+mn-cs"/>
              </a:rPr>
              <a:t>Menurut</a:t>
            </a:r>
            <a:r>
              <a:rPr kumimoji="0" lang="en-US" sz="17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 </a:t>
            </a:r>
            <a:r>
              <a:rPr kumimoji="0" lang="en-US" sz="1700" b="1"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Ivan Pavlov</a:t>
            </a:r>
            <a:r>
              <a:rPr kumimoji="0" lang="en-US" sz="17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 </a:t>
            </a:r>
            <a:r>
              <a:rPr kumimoji="0" lang="en-US" sz="1700" b="0" i="0" u="none" strike="noStrike" kern="0" cap="none" spc="0" normalizeH="0" baseline="0" noProof="0" dirty="0" err="1" smtClean="0">
                <a:ln>
                  <a:noFill/>
                </a:ln>
                <a:solidFill>
                  <a:schemeClr val="tx1"/>
                </a:solidFill>
                <a:effectLst/>
                <a:uLnTx/>
                <a:uFillTx/>
                <a:latin typeface="Arial Narrow" panose="020B0606020202030204" pitchFamily="34" charset="0"/>
                <a:ea typeface="+mn-ea"/>
                <a:cs typeface="+mn-cs"/>
              </a:rPr>
              <a:t>proses</a:t>
            </a:r>
            <a:r>
              <a:rPr kumimoji="0" lang="en-US" sz="17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 </a:t>
            </a:r>
            <a:r>
              <a:rPr kumimoji="0" lang="en-US" sz="1700" b="0" i="0" u="none" strike="noStrike" kern="0" cap="none" spc="0" normalizeH="0" baseline="0" noProof="0" dirty="0" err="1" smtClean="0">
                <a:ln>
                  <a:noFill/>
                </a:ln>
                <a:solidFill>
                  <a:schemeClr val="tx1"/>
                </a:solidFill>
                <a:effectLst/>
                <a:uLnTx/>
                <a:uFillTx/>
                <a:latin typeface="Arial Narrow" panose="020B0606020202030204" pitchFamily="34" charset="0"/>
                <a:ea typeface="+mn-ea"/>
                <a:cs typeface="+mn-cs"/>
              </a:rPr>
              <a:t>belajar</a:t>
            </a:r>
            <a:r>
              <a:rPr kumimoji="0" lang="en-US" sz="17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 </a:t>
            </a:r>
            <a:r>
              <a:rPr kumimoji="0" lang="en-US" sz="1700" b="0" i="0" u="none" strike="noStrike" kern="0" cap="none" spc="0" normalizeH="0" baseline="0" noProof="0" dirty="0" err="1" smtClean="0">
                <a:ln>
                  <a:noFill/>
                </a:ln>
                <a:solidFill>
                  <a:schemeClr val="tx1"/>
                </a:solidFill>
                <a:effectLst/>
                <a:uLnTx/>
                <a:uFillTx/>
                <a:latin typeface="Arial Narrow" panose="020B0606020202030204" pitchFamily="34" charset="0"/>
                <a:ea typeface="+mn-ea"/>
                <a:cs typeface="+mn-cs"/>
              </a:rPr>
              <a:t>melibatkan</a:t>
            </a:r>
            <a:r>
              <a:rPr kumimoji="0" lang="en-US" sz="17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 </a:t>
            </a:r>
            <a:r>
              <a:rPr kumimoji="0" lang="en-US" sz="1700" b="0" i="0" u="none" strike="noStrike" kern="0" cap="none" spc="0" normalizeH="0" baseline="0" noProof="0" dirty="0" err="1" smtClean="0">
                <a:ln>
                  <a:noFill/>
                </a:ln>
                <a:solidFill>
                  <a:schemeClr val="tx1"/>
                </a:solidFill>
                <a:effectLst/>
                <a:uLnTx/>
                <a:uFillTx/>
                <a:latin typeface="Arial Narrow" panose="020B0606020202030204" pitchFamily="34" charset="0"/>
                <a:ea typeface="+mn-ea"/>
                <a:cs typeface="+mn-cs"/>
              </a:rPr>
              <a:t>serangkaian</a:t>
            </a:r>
            <a:r>
              <a:rPr kumimoji="0" lang="en-US" sz="17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 </a:t>
            </a:r>
            <a:r>
              <a:rPr kumimoji="0" lang="en-US" sz="1700" b="0" i="0" u="none" strike="noStrike" kern="0" cap="none" spc="0" normalizeH="0" baseline="0" noProof="0" dirty="0" err="1" smtClean="0">
                <a:ln>
                  <a:noFill/>
                </a:ln>
                <a:solidFill>
                  <a:schemeClr val="tx1"/>
                </a:solidFill>
                <a:effectLst/>
                <a:uLnTx/>
                <a:uFillTx/>
                <a:latin typeface="Arial Narrow" panose="020B0606020202030204" pitchFamily="34" charset="0"/>
                <a:ea typeface="+mn-ea"/>
                <a:cs typeface="+mn-cs"/>
              </a:rPr>
              <a:t>proses</a:t>
            </a:r>
            <a:r>
              <a:rPr kumimoji="0" lang="en-US" sz="17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 </a:t>
            </a:r>
            <a:r>
              <a:rPr kumimoji="0" lang="en-US" sz="1700" b="0" i="0" u="none" strike="noStrike" kern="0" cap="none" spc="0" normalizeH="0" baseline="0" noProof="0" dirty="0" err="1" smtClean="0">
                <a:ln>
                  <a:noFill/>
                </a:ln>
                <a:solidFill>
                  <a:schemeClr val="tx1"/>
                </a:solidFill>
                <a:effectLst/>
                <a:uLnTx/>
                <a:uFillTx/>
                <a:latin typeface="Arial Narrow" panose="020B0606020202030204" pitchFamily="34" charset="0"/>
                <a:ea typeface="+mn-ea"/>
                <a:cs typeface="+mn-cs"/>
              </a:rPr>
              <a:t>pemasangan</a:t>
            </a:r>
            <a:r>
              <a:rPr kumimoji="0" lang="en-US" sz="17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 </a:t>
            </a:r>
            <a:r>
              <a:rPr kumimoji="0" lang="en-US" sz="1700" b="0" i="0" u="none" strike="noStrike" kern="0" cap="none" spc="0" normalizeH="0" baseline="0" noProof="0" dirty="0" err="1" smtClean="0">
                <a:ln>
                  <a:noFill/>
                </a:ln>
                <a:solidFill>
                  <a:schemeClr val="tx1"/>
                </a:solidFill>
                <a:effectLst/>
                <a:uLnTx/>
                <a:uFillTx/>
                <a:latin typeface="Arial Narrow" panose="020B0606020202030204" pitchFamily="34" charset="0"/>
                <a:ea typeface="+mn-ea"/>
                <a:cs typeface="+mn-cs"/>
              </a:rPr>
              <a:t>atau</a:t>
            </a:r>
            <a:r>
              <a:rPr kumimoji="0" lang="en-US" sz="17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 “</a:t>
            </a:r>
            <a:r>
              <a:rPr kumimoji="0" lang="en-US" sz="1700" b="0" i="0" u="none" strike="noStrike" kern="0" cap="none" spc="0" normalizeH="0" baseline="0" noProof="0" dirty="0" err="1" smtClean="0">
                <a:ln>
                  <a:noFill/>
                </a:ln>
                <a:solidFill>
                  <a:schemeClr val="tx1"/>
                </a:solidFill>
                <a:effectLst/>
                <a:uLnTx/>
                <a:uFillTx/>
                <a:latin typeface="Arial Narrow" panose="020B0606020202030204" pitchFamily="34" charset="0"/>
                <a:ea typeface="+mn-ea"/>
                <a:cs typeface="+mn-cs"/>
              </a:rPr>
              <a:t>asosiasi</a:t>
            </a:r>
            <a:r>
              <a:rPr kumimoji="0" lang="en-US" sz="17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 </a:t>
            </a:r>
            <a:r>
              <a:rPr kumimoji="0" lang="en-US" sz="1700" b="0" i="0" u="none" strike="noStrike" kern="0" cap="none" spc="0" normalizeH="0" baseline="0" noProof="0" dirty="0" err="1" smtClean="0">
                <a:ln>
                  <a:noFill/>
                </a:ln>
                <a:solidFill>
                  <a:schemeClr val="tx1"/>
                </a:solidFill>
                <a:effectLst/>
                <a:uLnTx/>
                <a:uFillTx/>
                <a:latin typeface="Arial Narrow" panose="020B0606020202030204" pitchFamily="34" charset="0"/>
                <a:ea typeface="+mn-ea"/>
                <a:cs typeface="+mn-cs"/>
              </a:rPr>
              <a:t>antara</a:t>
            </a:r>
            <a:r>
              <a:rPr kumimoji="0" lang="en-US" sz="17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 “stimulus </a:t>
            </a:r>
            <a:r>
              <a:rPr kumimoji="0" lang="en-US" sz="1700" b="0" i="0" u="none" strike="noStrike" kern="0" cap="none" spc="0" normalizeH="0" baseline="0" noProof="0" dirty="0" err="1" smtClean="0">
                <a:ln>
                  <a:noFill/>
                </a:ln>
                <a:solidFill>
                  <a:schemeClr val="tx1"/>
                </a:solidFill>
                <a:effectLst/>
                <a:uLnTx/>
                <a:uFillTx/>
                <a:latin typeface="Arial Narrow" panose="020B0606020202030204" pitchFamily="34" charset="0"/>
                <a:ea typeface="+mn-ea"/>
                <a:cs typeface="+mn-cs"/>
              </a:rPr>
              <a:t>terkendali</a:t>
            </a:r>
            <a:r>
              <a:rPr kumimoji="0" lang="en-US" sz="17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a:t>
            </a:r>
            <a:r>
              <a:rPr kumimoji="0" lang="en-US" sz="1700" b="0" i="1" u="none" strike="noStrike" kern="0" cap="none" spc="0" normalizeH="0" baseline="0" noProof="0" dirty="0" err="1" smtClean="0">
                <a:ln>
                  <a:noFill/>
                </a:ln>
                <a:solidFill>
                  <a:schemeClr val="tx1"/>
                </a:solidFill>
                <a:effectLst/>
                <a:uLnTx/>
                <a:uFillTx/>
                <a:latin typeface="Arial Narrow" panose="020B0606020202030204" pitchFamily="34" charset="0"/>
                <a:ea typeface="+mn-ea"/>
                <a:cs typeface="+mn-cs"/>
              </a:rPr>
              <a:t>controlable</a:t>
            </a:r>
            <a:r>
              <a:rPr kumimoji="0" lang="en-US" sz="1700" b="0" i="1"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 stimulus (CS)</a:t>
            </a:r>
            <a:r>
              <a:rPr kumimoji="0" lang="en-US" sz="17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 </a:t>
            </a:r>
            <a:r>
              <a:rPr kumimoji="0" lang="en-US" sz="1700" b="0" i="0" u="none" strike="noStrike" kern="0" cap="none" spc="0" normalizeH="0" baseline="0" noProof="0" dirty="0" err="1" smtClean="0">
                <a:ln>
                  <a:noFill/>
                </a:ln>
                <a:solidFill>
                  <a:schemeClr val="tx1"/>
                </a:solidFill>
                <a:effectLst/>
                <a:uLnTx/>
                <a:uFillTx/>
                <a:latin typeface="Arial Narrow" panose="020B0606020202030204" pitchFamily="34" charset="0"/>
                <a:ea typeface="+mn-ea"/>
                <a:cs typeface="+mn-cs"/>
              </a:rPr>
              <a:t>dengan</a:t>
            </a:r>
            <a:r>
              <a:rPr kumimoji="0" lang="en-US" sz="17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 “stimulus </a:t>
            </a:r>
            <a:r>
              <a:rPr kumimoji="0" lang="en-US" sz="1700" b="0" i="0" u="none" strike="noStrike" kern="0" cap="none" spc="0" normalizeH="0" baseline="0" noProof="0" dirty="0" err="1" smtClean="0">
                <a:ln>
                  <a:noFill/>
                </a:ln>
                <a:solidFill>
                  <a:schemeClr val="tx1"/>
                </a:solidFill>
                <a:effectLst/>
                <a:uLnTx/>
                <a:uFillTx/>
                <a:latin typeface="Arial Narrow" panose="020B0606020202030204" pitchFamily="34" charset="0"/>
                <a:ea typeface="+mn-ea"/>
                <a:cs typeface="+mn-cs"/>
              </a:rPr>
              <a:t>tak</a:t>
            </a:r>
            <a:r>
              <a:rPr kumimoji="0" lang="en-US" sz="17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 </a:t>
            </a:r>
            <a:r>
              <a:rPr kumimoji="0" lang="en-US" sz="1700" b="0" i="0" u="none" strike="noStrike" kern="0" cap="none" spc="0" normalizeH="0" baseline="0" noProof="0" dirty="0" err="1" smtClean="0">
                <a:ln>
                  <a:noFill/>
                </a:ln>
                <a:solidFill>
                  <a:schemeClr val="tx1"/>
                </a:solidFill>
                <a:effectLst/>
                <a:uLnTx/>
                <a:uFillTx/>
                <a:latin typeface="Arial Narrow" panose="020B0606020202030204" pitchFamily="34" charset="0"/>
                <a:ea typeface="+mn-ea"/>
                <a:cs typeface="+mn-cs"/>
              </a:rPr>
              <a:t>terkendali</a:t>
            </a:r>
            <a:r>
              <a:rPr kumimoji="0" lang="en-US" sz="17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a:t>
            </a:r>
            <a:r>
              <a:rPr kumimoji="0" lang="en-US" sz="1700" b="0" i="1" u="none" strike="noStrike" kern="0" cap="none" spc="0" normalizeH="0" baseline="0" noProof="0" dirty="0" err="1" smtClean="0">
                <a:ln>
                  <a:noFill/>
                </a:ln>
                <a:solidFill>
                  <a:schemeClr val="tx1"/>
                </a:solidFill>
                <a:effectLst/>
                <a:uLnTx/>
                <a:uFillTx/>
                <a:latin typeface="Arial Narrow" panose="020B0606020202030204" pitchFamily="34" charset="0"/>
                <a:ea typeface="+mn-ea"/>
                <a:cs typeface="+mn-cs"/>
              </a:rPr>
              <a:t>uncontrolable</a:t>
            </a:r>
            <a:r>
              <a:rPr kumimoji="0" lang="en-US" sz="1700" b="0" i="1"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 stimulus (US)</a:t>
            </a:r>
            <a:r>
              <a:rPr kumimoji="0" lang="en-US" sz="17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 </a:t>
            </a:r>
            <a:r>
              <a:rPr kumimoji="0" lang="en-US" sz="1700" b="0" i="0" u="none" strike="noStrike" kern="0" cap="none" spc="0" normalizeH="0" baseline="0" noProof="0" dirty="0" err="1" smtClean="0">
                <a:ln>
                  <a:noFill/>
                </a:ln>
                <a:solidFill>
                  <a:schemeClr val="tx1"/>
                </a:solidFill>
                <a:effectLst/>
                <a:uLnTx/>
                <a:uFillTx/>
                <a:latin typeface="Arial Narrow" panose="020B0606020202030204" pitchFamily="34" charset="0"/>
                <a:ea typeface="+mn-ea"/>
                <a:cs typeface="+mn-cs"/>
              </a:rPr>
              <a:t>di</a:t>
            </a:r>
            <a:r>
              <a:rPr kumimoji="0" lang="en-US" sz="17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 </a:t>
            </a:r>
            <a:r>
              <a:rPr kumimoji="0" lang="en-US" sz="1700" b="0" i="0" u="none" strike="noStrike" kern="0" cap="none" spc="0" normalizeH="0" baseline="0" noProof="0" dirty="0" err="1" smtClean="0">
                <a:ln>
                  <a:noFill/>
                </a:ln>
                <a:solidFill>
                  <a:schemeClr val="tx1"/>
                </a:solidFill>
                <a:effectLst/>
                <a:uLnTx/>
                <a:uFillTx/>
                <a:latin typeface="Arial Narrow" panose="020B0606020202030204" pitchFamily="34" charset="0"/>
                <a:ea typeface="+mn-ea"/>
                <a:cs typeface="+mn-cs"/>
              </a:rPr>
              <a:t>mana</a:t>
            </a:r>
            <a:r>
              <a:rPr kumimoji="0" lang="en-US" sz="17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 CS (yang </a:t>
            </a:r>
            <a:r>
              <a:rPr kumimoji="0" lang="en-US" sz="1700" b="0" i="0" u="none" strike="noStrike" kern="0" cap="none" spc="0" normalizeH="0" baseline="0" noProof="0" dirty="0" err="1" smtClean="0">
                <a:ln>
                  <a:noFill/>
                </a:ln>
                <a:solidFill>
                  <a:schemeClr val="tx1"/>
                </a:solidFill>
                <a:effectLst/>
                <a:uLnTx/>
                <a:uFillTx/>
                <a:latin typeface="Arial Narrow" panose="020B0606020202030204" pitchFamily="34" charset="0"/>
                <a:ea typeface="+mn-ea"/>
                <a:cs typeface="+mn-cs"/>
              </a:rPr>
              <a:t>sifat</a:t>
            </a:r>
            <a:r>
              <a:rPr kumimoji="0" lang="en-US" sz="17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 </a:t>
            </a:r>
            <a:r>
              <a:rPr kumimoji="0" lang="en-US" sz="1700" b="0" i="0" u="none" strike="noStrike" kern="0" cap="none" spc="0" normalizeH="0" baseline="0" noProof="0" dirty="0" err="1" smtClean="0">
                <a:ln>
                  <a:noFill/>
                </a:ln>
                <a:solidFill>
                  <a:schemeClr val="tx1"/>
                </a:solidFill>
                <a:effectLst/>
                <a:uLnTx/>
                <a:uFillTx/>
                <a:latin typeface="Arial Narrow" panose="020B0606020202030204" pitchFamily="34" charset="0"/>
                <a:ea typeface="+mn-ea"/>
                <a:cs typeface="+mn-cs"/>
              </a:rPr>
              <a:t>aslinya</a:t>
            </a:r>
            <a:r>
              <a:rPr kumimoji="0" lang="en-US" sz="17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 </a:t>
            </a:r>
            <a:r>
              <a:rPr kumimoji="0" lang="en-US" sz="1700" b="0" i="0" u="none" strike="noStrike" kern="0" cap="none" spc="0" normalizeH="0" baseline="0" noProof="0" dirty="0" err="1" smtClean="0">
                <a:ln>
                  <a:noFill/>
                </a:ln>
                <a:solidFill>
                  <a:schemeClr val="tx1"/>
                </a:solidFill>
                <a:effectLst/>
                <a:uLnTx/>
                <a:uFillTx/>
                <a:latin typeface="Arial Narrow" panose="020B0606020202030204" pitchFamily="34" charset="0"/>
                <a:ea typeface="+mn-ea"/>
                <a:cs typeface="+mn-cs"/>
              </a:rPr>
              <a:t>netral</a:t>
            </a:r>
            <a:r>
              <a:rPr kumimoji="0" lang="en-US" sz="17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 </a:t>
            </a:r>
            <a:r>
              <a:rPr kumimoji="0" lang="en-US" sz="1700" b="0" i="0" u="none" strike="noStrike" kern="0" cap="none" spc="0" normalizeH="0" baseline="0" noProof="0" dirty="0" err="1" smtClean="0">
                <a:ln>
                  <a:noFill/>
                </a:ln>
                <a:solidFill>
                  <a:schemeClr val="tx1"/>
                </a:solidFill>
                <a:effectLst/>
                <a:uLnTx/>
                <a:uFillTx/>
                <a:latin typeface="Arial Narrow" panose="020B0606020202030204" pitchFamily="34" charset="0"/>
                <a:ea typeface="+mn-ea"/>
                <a:cs typeface="+mn-cs"/>
              </a:rPr>
              <a:t>untuk</a:t>
            </a:r>
            <a:r>
              <a:rPr kumimoji="0" lang="en-US" sz="17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 </a:t>
            </a:r>
            <a:r>
              <a:rPr kumimoji="0" lang="en-US" sz="1700" b="0" i="0" u="none" strike="noStrike" kern="0" cap="none" spc="0" normalizeH="0" baseline="0" noProof="0" dirty="0" err="1" smtClean="0">
                <a:ln>
                  <a:noFill/>
                </a:ln>
                <a:solidFill>
                  <a:schemeClr val="tx1"/>
                </a:solidFill>
                <a:effectLst/>
                <a:uLnTx/>
                <a:uFillTx/>
                <a:latin typeface="Arial Narrow" panose="020B0606020202030204" pitchFamily="34" charset="0"/>
                <a:ea typeface="+mn-ea"/>
                <a:cs typeface="+mn-cs"/>
              </a:rPr>
              <a:t>selanjutnya</a:t>
            </a:r>
            <a:r>
              <a:rPr kumimoji="0" lang="en-US" sz="17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 </a:t>
            </a:r>
            <a:r>
              <a:rPr kumimoji="0" lang="en-US" sz="1700" b="0" i="0" u="none" strike="noStrike" kern="0" cap="none" spc="0" normalizeH="0" baseline="0" noProof="0" dirty="0" err="1" smtClean="0">
                <a:ln>
                  <a:noFill/>
                </a:ln>
                <a:solidFill>
                  <a:schemeClr val="tx1"/>
                </a:solidFill>
                <a:effectLst/>
                <a:uLnTx/>
                <a:uFillTx/>
                <a:latin typeface="Arial Narrow" panose="020B0606020202030204" pitchFamily="34" charset="0"/>
                <a:ea typeface="+mn-ea"/>
                <a:cs typeface="+mn-cs"/>
              </a:rPr>
              <a:t>akan</a:t>
            </a:r>
            <a:r>
              <a:rPr kumimoji="0" lang="en-US" sz="17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 </a:t>
            </a:r>
            <a:r>
              <a:rPr kumimoji="0" lang="en-US" sz="1700" b="0" i="0" u="none" strike="noStrike" kern="0" cap="none" spc="0" normalizeH="0" baseline="0" noProof="0" dirty="0" err="1" smtClean="0">
                <a:ln>
                  <a:noFill/>
                </a:ln>
                <a:solidFill>
                  <a:schemeClr val="tx1"/>
                </a:solidFill>
                <a:effectLst/>
                <a:uLnTx/>
                <a:uFillTx/>
                <a:latin typeface="Arial Narrow" panose="020B0606020202030204" pitchFamily="34" charset="0"/>
                <a:ea typeface="+mn-ea"/>
                <a:cs typeface="+mn-cs"/>
              </a:rPr>
              <a:t>meneruskan</a:t>
            </a:r>
            <a:r>
              <a:rPr kumimoji="0" lang="en-US" sz="17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 </a:t>
            </a:r>
            <a:r>
              <a:rPr kumimoji="0" lang="en-US" sz="1700" b="0" i="0" u="none" strike="noStrike" kern="0" cap="none" spc="0" normalizeH="0" baseline="0" noProof="0" dirty="0" err="1" smtClean="0">
                <a:ln>
                  <a:noFill/>
                </a:ln>
                <a:solidFill>
                  <a:schemeClr val="tx1"/>
                </a:solidFill>
                <a:effectLst/>
                <a:uLnTx/>
                <a:uFillTx/>
                <a:latin typeface="Arial Narrow" panose="020B0606020202030204" pitchFamily="34" charset="0"/>
                <a:ea typeface="+mn-ea"/>
                <a:cs typeface="+mn-cs"/>
              </a:rPr>
              <a:t>sifat-sifat</a:t>
            </a:r>
            <a:r>
              <a:rPr kumimoji="0" lang="en-US" sz="17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 </a:t>
            </a:r>
            <a:r>
              <a:rPr kumimoji="0" lang="en-US" sz="1700" b="0" i="0" u="none" strike="noStrike" kern="0" cap="none" spc="0" normalizeH="0" baseline="0" noProof="0" dirty="0" err="1" smtClean="0">
                <a:ln>
                  <a:noFill/>
                </a:ln>
                <a:solidFill>
                  <a:schemeClr val="tx1"/>
                </a:solidFill>
                <a:effectLst/>
                <a:uLnTx/>
                <a:uFillTx/>
                <a:latin typeface="Arial Narrow" panose="020B0606020202030204" pitchFamily="34" charset="0"/>
                <a:ea typeface="+mn-ea"/>
                <a:cs typeface="+mn-cs"/>
              </a:rPr>
              <a:t>dari</a:t>
            </a:r>
            <a:r>
              <a:rPr kumimoji="0" lang="en-US" sz="17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 US. </a:t>
            </a:r>
            <a:r>
              <a:rPr kumimoji="0" lang="en-US" sz="1700" b="1" i="0" u="sng" strike="noStrike" kern="0" cap="none" spc="0" normalizeH="0" baseline="0" noProof="0" dirty="0" err="1" smtClean="0">
                <a:ln>
                  <a:noFill/>
                </a:ln>
                <a:solidFill>
                  <a:schemeClr val="tx1"/>
                </a:solidFill>
                <a:effectLst/>
                <a:uLnTx/>
                <a:uFillTx/>
                <a:latin typeface="Arial Narrow" panose="020B0606020202030204" pitchFamily="34" charset="0"/>
                <a:ea typeface="+mn-ea"/>
                <a:cs typeface="+mn-cs"/>
              </a:rPr>
              <a:t>Keterangan</a:t>
            </a:r>
            <a:r>
              <a:rPr kumimoji="0" lang="en-US" sz="17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 : </a:t>
            </a:r>
            <a:r>
              <a:rPr kumimoji="0" lang="en-US" sz="1700" b="0" i="1" u="none" strike="noStrike" kern="0" cap="none" spc="0" normalizeH="0" baseline="0" noProof="0" dirty="0" err="1" smtClean="0">
                <a:ln>
                  <a:noFill/>
                </a:ln>
                <a:solidFill>
                  <a:schemeClr val="tx1"/>
                </a:solidFill>
                <a:effectLst/>
                <a:uLnTx/>
                <a:uFillTx/>
                <a:latin typeface="Arial Narrow" panose="020B0606020202030204" pitchFamily="34" charset="0"/>
                <a:ea typeface="+mn-ea"/>
                <a:cs typeface="+mn-cs"/>
              </a:rPr>
              <a:t>Uncontrolabe</a:t>
            </a:r>
            <a:r>
              <a:rPr kumimoji="0" lang="en-US" sz="1700" b="0" i="1"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 Response (UR), </a:t>
            </a:r>
            <a:r>
              <a:rPr kumimoji="0" lang="en-US" sz="1700" b="0" i="1" u="none" strike="noStrike" kern="0" cap="none" spc="0" normalizeH="0" baseline="0" noProof="0" dirty="0" err="1" smtClean="0">
                <a:ln>
                  <a:noFill/>
                </a:ln>
                <a:solidFill>
                  <a:schemeClr val="tx1"/>
                </a:solidFill>
                <a:effectLst/>
                <a:uLnTx/>
                <a:uFillTx/>
                <a:latin typeface="Arial Narrow" panose="020B0606020202030204" pitchFamily="34" charset="0"/>
                <a:ea typeface="+mn-ea"/>
                <a:cs typeface="+mn-cs"/>
              </a:rPr>
              <a:t>Controlable</a:t>
            </a:r>
            <a:r>
              <a:rPr kumimoji="0" lang="en-US" sz="1700" b="0" i="1"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 Response (CR).</a:t>
            </a:r>
            <a:endParaRPr kumimoji="0" lang="en-US" sz="17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endParaRPr>
          </a:p>
          <a:p>
            <a:pPr marL="469900" marR="0" lvl="0" indent="-469900" algn="just"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Blip>
                <a:blip r:embed="rId3"/>
              </a:buBlip>
              <a:defRPr/>
            </a:pPr>
            <a:r>
              <a:rPr kumimoji="0" lang="en-US" sz="1700" b="0" i="0" u="none" strike="noStrike" kern="0" cap="none" spc="0" normalizeH="0" baseline="0" noProof="0" dirty="0" err="1" smtClean="0">
                <a:ln>
                  <a:noFill/>
                </a:ln>
                <a:solidFill>
                  <a:schemeClr val="tx1"/>
                </a:solidFill>
                <a:effectLst/>
                <a:uLnTx/>
                <a:uFillTx/>
                <a:latin typeface="Arial Narrow" panose="020B0606020202030204" pitchFamily="34" charset="0"/>
                <a:ea typeface="+mn-ea"/>
                <a:cs typeface="+mn-cs"/>
              </a:rPr>
              <a:t>Mekanisme</a:t>
            </a:r>
            <a:r>
              <a:rPr kumimoji="0" lang="en-US" sz="17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 </a:t>
            </a:r>
            <a:r>
              <a:rPr kumimoji="0" lang="en-US" sz="1700" b="0" i="0" u="none" strike="noStrike" kern="0" cap="none" spc="0" normalizeH="0" baseline="0" noProof="0" dirty="0" err="1" smtClean="0">
                <a:ln>
                  <a:noFill/>
                </a:ln>
                <a:solidFill>
                  <a:schemeClr val="tx1"/>
                </a:solidFill>
                <a:effectLst/>
                <a:uLnTx/>
                <a:uFillTx/>
                <a:latin typeface="Arial Narrow" panose="020B0606020202030204" pitchFamily="34" charset="0"/>
                <a:ea typeface="+mn-ea"/>
                <a:cs typeface="+mn-cs"/>
              </a:rPr>
              <a:t>kerjanya</a:t>
            </a:r>
            <a:r>
              <a:rPr kumimoji="0" lang="en-US" sz="17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 </a:t>
            </a:r>
            <a:r>
              <a:rPr kumimoji="0" lang="en-US" sz="1700" b="0" i="0" u="none" strike="noStrike" kern="0" cap="none" spc="0" normalizeH="0" baseline="0" noProof="0" dirty="0" err="1" smtClean="0">
                <a:ln>
                  <a:noFill/>
                </a:ln>
                <a:solidFill>
                  <a:schemeClr val="tx1"/>
                </a:solidFill>
                <a:effectLst/>
                <a:uLnTx/>
                <a:uFillTx/>
                <a:latin typeface="Arial Narrow" panose="020B0606020202030204" pitchFamily="34" charset="0"/>
                <a:ea typeface="+mn-ea"/>
                <a:cs typeface="+mn-cs"/>
              </a:rPr>
              <a:t>sebagai</a:t>
            </a:r>
            <a:r>
              <a:rPr kumimoji="0" lang="en-US" sz="17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 </a:t>
            </a:r>
            <a:r>
              <a:rPr kumimoji="0" lang="en-US" sz="1700" b="0" i="0" u="none" strike="noStrike" kern="0" cap="none" spc="0" normalizeH="0" baseline="0" noProof="0" dirty="0" err="1" smtClean="0">
                <a:ln>
                  <a:noFill/>
                </a:ln>
                <a:solidFill>
                  <a:schemeClr val="tx1"/>
                </a:solidFill>
                <a:effectLst/>
                <a:uLnTx/>
                <a:uFillTx/>
                <a:latin typeface="Arial Narrow" panose="020B0606020202030204" pitchFamily="34" charset="0"/>
                <a:ea typeface="+mn-ea"/>
                <a:cs typeface="+mn-cs"/>
              </a:rPr>
              <a:t>berikut</a:t>
            </a:r>
            <a:r>
              <a:rPr kumimoji="0" lang="en-US" sz="17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 :</a:t>
            </a:r>
          </a:p>
          <a:p>
            <a:pPr marL="469900" marR="0" lvl="0" indent="-469900" algn="just" defTabSz="914400" rtl="0" eaLnBrk="1" fontAlgn="base" latinLnBrk="0" hangingPunct="1">
              <a:lnSpc>
                <a:spcPct val="80000"/>
              </a:lnSpc>
              <a:spcBef>
                <a:spcPct val="20000"/>
              </a:spcBef>
              <a:spcAft>
                <a:spcPct val="0"/>
              </a:spcAft>
              <a:buClr>
                <a:schemeClr val="bg2"/>
              </a:buClr>
              <a:buSzTx/>
              <a:buFont typeface="Wingdings" panose="05000000000000000000" pitchFamily="2" charset="2"/>
              <a:buAutoNum type="arabicPeriod"/>
              <a:defRPr/>
            </a:pPr>
            <a:r>
              <a:rPr kumimoji="0" lang="en-US" sz="1700" b="0" i="0" u="none" strike="noStrike" kern="0" cap="none" spc="0" normalizeH="0" baseline="0" noProof="0" dirty="0" err="1" smtClean="0">
                <a:ln>
                  <a:noFill/>
                </a:ln>
                <a:solidFill>
                  <a:schemeClr val="tx1"/>
                </a:solidFill>
                <a:effectLst/>
                <a:uLnTx/>
                <a:uFillTx/>
                <a:latin typeface="Arial Narrow" panose="020B0606020202030204" pitchFamily="34" charset="0"/>
                <a:ea typeface="+mn-ea"/>
                <a:cs typeface="+mn-cs"/>
              </a:rPr>
              <a:t>Daging</a:t>
            </a:r>
            <a:r>
              <a:rPr kumimoji="0" lang="en-US" sz="17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 (US) 		Saliva (UR)</a:t>
            </a:r>
          </a:p>
          <a:p>
            <a:pPr marL="469900" marR="0" lvl="0" indent="-469900" algn="just" defTabSz="914400" rtl="0" eaLnBrk="1" fontAlgn="base" latinLnBrk="0" hangingPunct="1">
              <a:lnSpc>
                <a:spcPct val="80000"/>
              </a:lnSpc>
              <a:spcBef>
                <a:spcPct val="20000"/>
              </a:spcBef>
              <a:spcAft>
                <a:spcPct val="0"/>
              </a:spcAft>
              <a:buClr>
                <a:schemeClr val="bg2"/>
              </a:buClr>
              <a:buSzTx/>
              <a:buFont typeface="Wingdings" panose="05000000000000000000" pitchFamily="2" charset="2"/>
              <a:buAutoNum type="arabicPeriod"/>
              <a:defRPr/>
            </a:pPr>
            <a:r>
              <a:rPr kumimoji="0" lang="en-US" sz="1700" b="0" i="0" u="none" strike="noStrike" kern="0" cap="none" spc="0" normalizeH="0" baseline="0" noProof="0" dirty="0" err="1" smtClean="0">
                <a:ln>
                  <a:noFill/>
                </a:ln>
                <a:solidFill>
                  <a:schemeClr val="tx1"/>
                </a:solidFill>
                <a:effectLst/>
                <a:uLnTx/>
                <a:uFillTx/>
                <a:latin typeface="Arial Narrow" panose="020B0606020202030204" pitchFamily="34" charset="0"/>
                <a:ea typeface="+mn-ea"/>
                <a:cs typeface="+mn-cs"/>
              </a:rPr>
              <a:t>Bunyi</a:t>
            </a:r>
            <a:r>
              <a:rPr kumimoji="0" lang="en-US" sz="17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 </a:t>
            </a:r>
            <a:r>
              <a:rPr kumimoji="0" lang="en-US" sz="1700" b="0" i="0" u="none" strike="noStrike" kern="0" cap="none" spc="0" normalizeH="0" baseline="0" noProof="0" dirty="0" err="1" smtClean="0">
                <a:ln>
                  <a:noFill/>
                </a:ln>
                <a:solidFill>
                  <a:schemeClr val="tx1"/>
                </a:solidFill>
                <a:effectLst/>
                <a:uLnTx/>
                <a:uFillTx/>
                <a:latin typeface="Arial Narrow" panose="020B0606020202030204" pitchFamily="34" charset="0"/>
                <a:ea typeface="+mn-ea"/>
                <a:cs typeface="+mn-cs"/>
              </a:rPr>
              <a:t>bel</a:t>
            </a:r>
            <a:r>
              <a:rPr kumimoji="0" lang="en-US" sz="17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 (CS)		</a:t>
            </a:r>
            <a:r>
              <a:rPr kumimoji="0" lang="en-US" sz="1700" b="0" i="0" u="none" strike="noStrike" kern="0" cap="none" spc="0" normalizeH="0" baseline="0" noProof="0" dirty="0" err="1" smtClean="0">
                <a:ln>
                  <a:noFill/>
                </a:ln>
                <a:solidFill>
                  <a:schemeClr val="tx1"/>
                </a:solidFill>
                <a:effectLst/>
                <a:uLnTx/>
                <a:uFillTx/>
                <a:latin typeface="Arial Narrow" panose="020B0606020202030204" pitchFamily="34" charset="0"/>
                <a:ea typeface="+mn-ea"/>
                <a:cs typeface="+mn-cs"/>
              </a:rPr>
              <a:t>Tidak</a:t>
            </a:r>
            <a:r>
              <a:rPr kumimoji="0" lang="en-US" sz="17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 </a:t>
            </a:r>
            <a:r>
              <a:rPr kumimoji="0" lang="en-US" sz="1700" b="0" i="0" u="none" strike="noStrike" kern="0" cap="none" spc="0" normalizeH="0" baseline="0" noProof="0" dirty="0" err="1" smtClean="0">
                <a:ln>
                  <a:noFill/>
                </a:ln>
                <a:solidFill>
                  <a:schemeClr val="tx1"/>
                </a:solidFill>
                <a:effectLst/>
                <a:uLnTx/>
                <a:uFillTx/>
                <a:latin typeface="Arial Narrow" panose="020B0606020202030204" pitchFamily="34" charset="0"/>
                <a:ea typeface="+mn-ea"/>
                <a:cs typeface="+mn-cs"/>
              </a:rPr>
              <a:t>ada</a:t>
            </a:r>
            <a:r>
              <a:rPr kumimoji="0" lang="en-US" sz="17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 </a:t>
            </a:r>
            <a:r>
              <a:rPr kumimoji="0" lang="en-US" sz="1700" b="0" i="0" u="none" strike="noStrike" kern="0" cap="none" spc="0" normalizeH="0" baseline="0" noProof="0" dirty="0" err="1" smtClean="0">
                <a:ln>
                  <a:noFill/>
                </a:ln>
                <a:solidFill>
                  <a:schemeClr val="tx1"/>
                </a:solidFill>
                <a:effectLst/>
                <a:uLnTx/>
                <a:uFillTx/>
                <a:latin typeface="Arial Narrow" panose="020B0606020202030204" pitchFamily="34" charset="0"/>
                <a:ea typeface="+mn-ea"/>
                <a:cs typeface="+mn-cs"/>
              </a:rPr>
              <a:t>reaksi</a:t>
            </a:r>
            <a:endParaRPr kumimoji="0" lang="en-US" sz="17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endParaRPr>
          </a:p>
          <a:p>
            <a:pPr marL="469900" marR="0" lvl="0" indent="-469900" algn="just" defTabSz="914400" rtl="0" eaLnBrk="1" fontAlgn="base" latinLnBrk="0" hangingPunct="1">
              <a:lnSpc>
                <a:spcPct val="80000"/>
              </a:lnSpc>
              <a:spcBef>
                <a:spcPct val="20000"/>
              </a:spcBef>
              <a:spcAft>
                <a:spcPct val="0"/>
              </a:spcAft>
              <a:buClr>
                <a:schemeClr val="bg2"/>
              </a:buClr>
              <a:buSzTx/>
              <a:buFont typeface="Wingdings" panose="05000000000000000000" pitchFamily="2" charset="2"/>
              <a:buAutoNum type="arabicPeriod"/>
              <a:defRPr/>
            </a:pPr>
            <a:r>
              <a:rPr kumimoji="0" lang="en-US" sz="1700" b="0" i="0" u="none" strike="noStrike" kern="0" cap="none" spc="0" normalizeH="0" baseline="0" noProof="0" dirty="0" err="1" smtClean="0">
                <a:ln>
                  <a:noFill/>
                </a:ln>
                <a:solidFill>
                  <a:schemeClr val="tx1"/>
                </a:solidFill>
                <a:effectLst/>
                <a:uLnTx/>
                <a:uFillTx/>
                <a:latin typeface="Arial Narrow" panose="020B0606020202030204" pitchFamily="34" charset="0"/>
                <a:ea typeface="+mn-ea"/>
                <a:cs typeface="+mn-cs"/>
              </a:rPr>
              <a:t>Bunyi</a:t>
            </a:r>
            <a:r>
              <a:rPr kumimoji="0" lang="en-US" sz="17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 </a:t>
            </a:r>
            <a:r>
              <a:rPr kumimoji="0" lang="en-US" sz="1700" b="0" i="0" u="none" strike="noStrike" kern="0" cap="none" spc="0" normalizeH="0" baseline="0" noProof="0" dirty="0" err="1" smtClean="0">
                <a:ln>
                  <a:noFill/>
                </a:ln>
                <a:solidFill>
                  <a:schemeClr val="tx1"/>
                </a:solidFill>
                <a:effectLst/>
                <a:uLnTx/>
                <a:uFillTx/>
                <a:latin typeface="Arial Narrow" panose="020B0606020202030204" pitchFamily="34" charset="0"/>
                <a:ea typeface="+mn-ea"/>
                <a:cs typeface="+mn-cs"/>
              </a:rPr>
              <a:t>bel</a:t>
            </a:r>
            <a:r>
              <a:rPr kumimoji="0" lang="en-US" sz="17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 + </a:t>
            </a:r>
            <a:r>
              <a:rPr kumimoji="0" lang="en-US" sz="1700" b="0" i="0" u="none" strike="noStrike" kern="0" cap="none" spc="0" normalizeH="0" baseline="0" noProof="0" dirty="0" err="1" smtClean="0">
                <a:ln>
                  <a:noFill/>
                </a:ln>
                <a:solidFill>
                  <a:schemeClr val="tx1"/>
                </a:solidFill>
                <a:effectLst/>
                <a:uLnTx/>
                <a:uFillTx/>
                <a:latin typeface="Arial Narrow" panose="020B0606020202030204" pitchFamily="34" charset="0"/>
                <a:ea typeface="+mn-ea"/>
                <a:cs typeface="+mn-cs"/>
              </a:rPr>
              <a:t>daging</a:t>
            </a:r>
            <a:r>
              <a:rPr kumimoji="0" lang="en-US" sz="17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	Saliva (UR)</a:t>
            </a:r>
          </a:p>
          <a:p>
            <a:pPr marL="469900" marR="0" lvl="0" indent="-469900" algn="just" defTabSz="914400" rtl="0" eaLnBrk="1" fontAlgn="base" latinLnBrk="0" hangingPunct="1">
              <a:lnSpc>
                <a:spcPct val="80000"/>
              </a:lnSpc>
              <a:spcBef>
                <a:spcPct val="20000"/>
              </a:spcBef>
              <a:spcAft>
                <a:spcPct val="0"/>
              </a:spcAft>
              <a:buClr>
                <a:schemeClr val="bg2"/>
              </a:buClr>
              <a:buSzTx/>
              <a:buFont typeface="Wingdings" panose="05000000000000000000" pitchFamily="2" charset="2"/>
              <a:buAutoNum type="arabicPeriod"/>
              <a:defRPr/>
            </a:pPr>
            <a:r>
              <a:rPr kumimoji="0" lang="en-US" sz="1700" b="0" i="0" u="none" strike="noStrike" kern="0" cap="none" spc="0" normalizeH="0" baseline="0" noProof="0" dirty="0" err="1" smtClean="0">
                <a:ln>
                  <a:noFill/>
                </a:ln>
                <a:solidFill>
                  <a:schemeClr val="tx1"/>
                </a:solidFill>
                <a:effectLst/>
                <a:uLnTx/>
                <a:uFillTx/>
                <a:latin typeface="Arial Narrow" panose="020B0606020202030204" pitchFamily="34" charset="0"/>
                <a:ea typeface="+mn-ea"/>
                <a:cs typeface="+mn-cs"/>
              </a:rPr>
              <a:t>Bunyi</a:t>
            </a:r>
            <a:r>
              <a:rPr kumimoji="0" lang="en-US" sz="17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 </a:t>
            </a:r>
            <a:r>
              <a:rPr kumimoji="0" lang="en-US" sz="1700" b="0" i="0" u="none" strike="noStrike" kern="0" cap="none" spc="0" normalizeH="0" baseline="0" noProof="0" dirty="0" err="1" smtClean="0">
                <a:ln>
                  <a:noFill/>
                </a:ln>
                <a:solidFill>
                  <a:schemeClr val="tx1"/>
                </a:solidFill>
                <a:effectLst/>
                <a:uLnTx/>
                <a:uFillTx/>
                <a:latin typeface="Arial Narrow" panose="020B0606020202030204" pitchFamily="34" charset="0"/>
                <a:ea typeface="+mn-ea"/>
                <a:cs typeface="+mn-cs"/>
              </a:rPr>
              <a:t>bel</a:t>
            </a:r>
            <a:r>
              <a:rPr kumimoji="0" lang="en-US" sz="17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 (CS)		Saliva (CR)….</a:t>
            </a:r>
            <a:r>
              <a:rPr kumimoji="0" lang="en-US" sz="1700" b="0" i="0" u="none" strike="noStrike" kern="0" cap="none" spc="0" normalizeH="0" baseline="0" noProof="0" dirty="0" err="1" smtClean="0">
                <a:ln>
                  <a:noFill/>
                </a:ln>
                <a:solidFill>
                  <a:schemeClr val="tx1"/>
                </a:solidFill>
                <a:effectLst/>
                <a:uLnTx/>
                <a:uFillTx/>
                <a:latin typeface="Arial Narrow" panose="020B0606020202030204" pitchFamily="34" charset="0"/>
                <a:ea typeface="+mn-ea"/>
                <a:cs typeface="+mn-cs"/>
              </a:rPr>
              <a:t>terjadi</a:t>
            </a:r>
            <a:r>
              <a:rPr kumimoji="0" lang="en-US" sz="17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 </a:t>
            </a:r>
          </a:p>
          <a:p>
            <a:pPr marL="469900" marR="0" lvl="0" indent="-469900" algn="just"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None/>
              <a:defRPr/>
            </a:pPr>
            <a:r>
              <a:rPr kumimoji="0" lang="en-US" sz="17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                                                        </a:t>
            </a:r>
            <a:r>
              <a:rPr kumimoji="0" lang="en-US" sz="1700" b="0" i="0" u="none" strike="noStrike" kern="0" cap="none" spc="0" normalizeH="0" baseline="0" noProof="0" dirty="0" err="1" smtClean="0">
                <a:ln>
                  <a:noFill/>
                </a:ln>
                <a:solidFill>
                  <a:schemeClr val="tx1"/>
                </a:solidFill>
                <a:effectLst/>
                <a:uLnTx/>
                <a:uFillTx/>
                <a:latin typeface="Arial Narrow" panose="020B0606020202030204" pitchFamily="34" charset="0"/>
                <a:ea typeface="+mn-ea"/>
                <a:cs typeface="+mn-cs"/>
              </a:rPr>
              <a:t>proses</a:t>
            </a:r>
            <a:r>
              <a:rPr kumimoji="0" lang="en-US" sz="17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 </a:t>
            </a:r>
            <a:r>
              <a:rPr kumimoji="0" lang="en-US" sz="1700" b="0" i="0" u="none" strike="noStrike" kern="0" cap="none" spc="0" normalizeH="0" baseline="0" noProof="0" dirty="0" err="1" smtClean="0">
                <a:ln>
                  <a:noFill/>
                </a:ln>
                <a:solidFill>
                  <a:schemeClr val="tx1"/>
                </a:solidFill>
                <a:effectLst/>
                <a:uLnTx/>
                <a:uFillTx/>
                <a:latin typeface="Arial Narrow" panose="020B0606020202030204" pitchFamily="34" charset="0"/>
                <a:ea typeface="+mn-ea"/>
                <a:cs typeface="+mn-cs"/>
              </a:rPr>
              <a:t>pengkondisian</a:t>
            </a:r>
            <a:r>
              <a:rPr kumimoji="0" lang="en-US" sz="1800" b="0" i="0" u="none" strike="noStrike" kern="0" cap="none" spc="0" normalizeH="0" baseline="0" noProof="0" dirty="0" smtClean="0">
                <a:ln>
                  <a:noFill/>
                </a:ln>
                <a:solidFill>
                  <a:schemeClr val="tx1"/>
                </a:solidFill>
                <a:effectLst/>
                <a:uLnTx/>
                <a:uFillTx/>
                <a:latin typeface="Arial Narrow" panose="020B0606020202030204" pitchFamily="34" charset="0"/>
                <a:ea typeface="+mn-ea"/>
                <a:cs typeface="+mn-cs"/>
              </a:rPr>
              <a:t>.</a:t>
            </a:r>
          </a:p>
        </p:txBody>
      </p:sp>
      <p:sp>
        <p:nvSpPr>
          <p:cNvPr id="41987" name="Line 8"/>
          <p:cNvSpPr/>
          <p:nvPr/>
        </p:nvSpPr>
        <p:spPr>
          <a:xfrm>
            <a:off x="3792538" y="4786313"/>
            <a:ext cx="935037" cy="0"/>
          </a:xfrm>
          <a:prstGeom prst="line">
            <a:avLst/>
          </a:prstGeom>
          <a:ln w="9525" cap="flat" cmpd="sng">
            <a:solidFill>
              <a:schemeClr val="tx1"/>
            </a:solidFill>
            <a:prstDash val="solid"/>
            <a:round/>
            <a:headEnd type="none" w="med" len="med"/>
            <a:tailEnd type="triangle" w="med" len="med"/>
          </a:ln>
        </p:spPr>
      </p:sp>
      <p:sp>
        <p:nvSpPr>
          <p:cNvPr id="41988" name="Line 9"/>
          <p:cNvSpPr/>
          <p:nvPr/>
        </p:nvSpPr>
        <p:spPr>
          <a:xfrm>
            <a:off x="3792538" y="5000625"/>
            <a:ext cx="935037" cy="0"/>
          </a:xfrm>
          <a:prstGeom prst="line">
            <a:avLst/>
          </a:prstGeom>
          <a:ln w="9525" cap="flat" cmpd="sng">
            <a:solidFill>
              <a:schemeClr val="tx1"/>
            </a:solidFill>
            <a:prstDash val="solid"/>
            <a:round/>
            <a:headEnd type="none" w="med" len="med"/>
            <a:tailEnd type="triangle" w="med" len="med"/>
          </a:ln>
        </p:spPr>
      </p:sp>
      <p:sp>
        <p:nvSpPr>
          <p:cNvPr id="41989" name="Line 10"/>
          <p:cNvSpPr/>
          <p:nvPr/>
        </p:nvSpPr>
        <p:spPr>
          <a:xfrm>
            <a:off x="4151313" y="5286375"/>
            <a:ext cx="576262" cy="0"/>
          </a:xfrm>
          <a:prstGeom prst="line">
            <a:avLst/>
          </a:prstGeom>
          <a:ln w="9525" cap="flat" cmpd="sng">
            <a:solidFill>
              <a:schemeClr val="tx1"/>
            </a:solidFill>
            <a:prstDash val="solid"/>
            <a:round/>
            <a:headEnd type="none" w="med" len="med"/>
            <a:tailEnd type="triangle" w="med" len="med"/>
          </a:ln>
        </p:spPr>
      </p:sp>
      <p:sp>
        <p:nvSpPr>
          <p:cNvPr id="41990" name="Line 11"/>
          <p:cNvSpPr/>
          <p:nvPr/>
        </p:nvSpPr>
        <p:spPr>
          <a:xfrm>
            <a:off x="3719513" y="5572125"/>
            <a:ext cx="1008062" cy="0"/>
          </a:xfrm>
          <a:prstGeom prst="line">
            <a:avLst/>
          </a:prstGeom>
          <a:ln w="9525" cap="flat" cmpd="sng">
            <a:solidFill>
              <a:schemeClr val="tx1"/>
            </a:solidFill>
            <a:prstDash val="solid"/>
            <a:round/>
            <a:headEnd type="none" w="med" len="med"/>
            <a:tailEnd type="triangle" w="med" len="med"/>
          </a:ln>
        </p:spPr>
      </p:sp>
      <p:pic>
        <p:nvPicPr>
          <p:cNvPr id="22536" name="Picture 12" descr="pe02661_"/>
          <p:cNvPicPr>
            <a:picLocks noGrp="1" noChangeAspect="1" noChangeArrowheads="1"/>
          </p:cNvPicPr>
          <p:nvPr>
            <p:ph sz="half" idx="2"/>
          </p:nvPr>
        </p:nvPicPr>
        <p:blipFill>
          <a:blip r:embed="rId4"/>
          <a:srcRect/>
          <a:stretch>
            <a:fillRect/>
          </a:stretch>
        </p:blipFill>
        <p:spPr>
          <a:xfrm>
            <a:off x="7175500" y="1916113"/>
            <a:ext cx="3097213" cy="4084638"/>
          </a:xfrm>
          <a:solidFill>
            <a:schemeClr val="accent3">
              <a:lumMod val="85000"/>
            </a:schemeClr>
          </a:solidFill>
        </p:spPr>
      </p:pic>
    </p:spTree>
  </p:cSld>
  <p:clrMapOvr>
    <a:masterClrMapping/>
  </p:clrMapOvr>
  <p:transition spd="slow">
    <p:blinds dir="vert"/>
    <p:sndAc>
      <p:stSnd>
        <p:snd r:embed="rId2" name="arrow.wav"/>
      </p:stSnd>
    </p:sndAc>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p:cNvSpPr>
          <p:nvPr>
            <p:ph type="title"/>
          </p:nvPr>
        </p:nvSpPr>
        <p:spPr/>
        <p:txBody>
          <a:bodyPr vert="horz" wrap="square" lIns="91440" tIns="45720" rIns="91440" bIns="45720" anchor="b" anchorCtr="0"/>
          <a:lstStyle/>
          <a:p>
            <a:pPr eaLnBrk="1" hangingPunct="1"/>
            <a:r>
              <a:rPr lang="en-US" altLang="zh-CN" sz="4000" b="1" dirty="0"/>
              <a:t>Operant Conditioning (B.F. Skinner)</a:t>
            </a:r>
          </a:p>
        </p:txBody>
      </p:sp>
      <p:sp>
        <p:nvSpPr>
          <p:cNvPr id="43010" name="Rectangle 3"/>
          <p:cNvSpPr>
            <a:spLocks noGrp="1"/>
          </p:cNvSpPr>
          <p:nvPr>
            <p:ph idx="1"/>
          </p:nvPr>
        </p:nvSpPr>
        <p:spPr/>
        <p:txBody>
          <a:bodyPr vert="horz" wrap="square" lIns="91440" tIns="45720" rIns="91440" bIns="45720" anchor="t" anchorCtr="0"/>
          <a:lstStyle/>
          <a:p>
            <a:pPr marL="609600" indent="-609600" eaLnBrk="1" hangingPunct="1">
              <a:lnSpc>
                <a:spcPct val="90000"/>
              </a:lnSpc>
            </a:pPr>
            <a:endParaRPr lang="en-US" altLang="zh-CN" sz="2800" dirty="0"/>
          </a:p>
          <a:p>
            <a:pPr marL="609600" indent="-609600" eaLnBrk="1" hangingPunct="1">
              <a:lnSpc>
                <a:spcPct val="90000"/>
              </a:lnSpc>
            </a:pPr>
            <a:r>
              <a:rPr lang="en-US" altLang="zh-CN" sz="2800" dirty="0"/>
              <a:t>Tingkah laku merupakan fungsi dari konsekuensi-konsekuensinya.</a:t>
            </a:r>
          </a:p>
          <a:p>
            <a:pPr marL="609600" indent="-609600" eaLnBrk="1" hangingPunct="1">
              <a:lnSpc>
                <a:spcPct val="90000"/>
              </a:lnSpc>
            </a:pPr>
            <a:r>
              <a:rPr lang="en-US" altLang="zh-CN" sz="2800" dirty="0"/>
              <a:t>Proses belajar terjadi karena individu akan berusaha untuk mendapatkan sesuatu yang mereka inginkan dan akan menghindari sesuatu yang tidak ia inginkan (Law of effect).</a:t>
            </a:r>
          </a:p>
          <a:p>
            <a:pPr marL="609600" indent="-609600" eaLnBrk="1" hangingPunct="1">
              <a:lnSpc>
                <a:spcPct val="90000"/>
              </a:lnSpc>
            </a:pPr>
            <a:r>
              <a:rPr lang="en-US" altLang="zh-CN" sz="2800" dirty="0"/>
              <a:t>Perilaku ditentukan oleh kondisi-kondisi eksternal (dipelajari) dan bukan oleh kondisi-kondisi internal (reflexive).</a:t>
            </a:r>
          </a:p>
        </p:txBody>
      </p:sp>
    </p:spTree>
  </p:cSld>
  <p:clrMapOvr>
    <a:masterClrMapping/>
  </p:clrMapOvr>
  <p:transition spd="slow">
    <p:blinds dir="vert"/>
    <p:sndAc>
      <p:stSnd>
        <p:snd r:embed="rId2" name="arrow.wav"/>
      </p:stSnd>
    </p:sndAc>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4"/>
          <p:cNvSpPr>
            <a:spLocks noGrp="1"/>
          </p:cNvSpPr>
          <p:nvPr>
            <p:ph type="title"/>
          </p:nvPr>
        </p:nvSpPr>
        <p:spPr>
          <a:xfrm>
            <a:off x="1981200" y="260350"/>
            <a:ext cx="8229600" cy="1152525"/>
          </a:xfrm>
        </p:spPr>
        <p:txBody>
          <a:bodyPr vert="horz" wrap="square" lIns="91440" tIns="45720" rIns="91440" bIns="45720" anchor="b" anchorCtr="0">
            <a:normAutofit fontScale="90000"/>
          </a:bodyPr>
          <a:lstStyle/>
          <a:p>
            <a:pPr algn="ctr" eaLnBrk="1" hangingPunct="1"/>
            <a:r>
              <a:rPr lang="en-US" altLang="zh-CN" sz="4000" b="1" i="1" dirty="0"/>
              <a:t/>
            </a:r>
            <a:br>
              <a:rPr lang="en-US" altLang="zh-CN" sz="4000" b="1" i="1" dirty="0"/>
            </a:br>
            <a:r>
              <a:rPr lang="en-US" altLang="zh-CN" sz="4000" b="1" i="1" dirty="0"/>
              <a:t/>
            </a:r>
            <a:br>
              <a:rPr lang="en-US" altLang="zh-CN" sz="4000" b="1" i="1" dirty="0"/>
            </a:br>
            <a:r>
              <a:rPr lang="en-US" altLang="zh-CN" sz="4000" b="1" i="1" dirty="0"/>
              <a:t/>
            </a:r>
            <a:br>
              <a:rPr lang="en-US" altLang="zh-CN" sz="4000" b="1" i="1" dirty="0"/>
            </a:br>
            <a:r>
              <a:rPr lang="en-US" altLang="zh-CN" sz="4000" b="1" i="1" dirty="0"/>
              <a:t/>
            </a:r>
            <a:br>
              <a:rPr lang="en-US" altLang="zh-CN" sz="4000" b="1" i="1" dirty="0"/>
            </a:br>
            <a:r>
              <a:rPr lang="en-US" altLang="zh-CN" sz="4000" b="1" i="1" dirty="0"/>
              <a:t/>
            </a:r>
            <a:br>
              <a:rPr lang="en-US" altLang="zh-CN" sz="4000" b="1" i="1" dirty="0"/>
            </a:br>
            <a:r>
              <a:rPr lang="en-US" altLang="zh-CN" sz="4000" b="1" i="1" dirty="0"/>
              <a:t/>
            </a:r>
            <a:br>
              <a:rPr lang="en-US" altLang="zh-CN" sz="4000" b="1" i="1" dirty="0"/>
            </a:br>
            <a:r>
              <a:rPr lang="en-US" altLang="zh-CN" sz="2800" b="1" dirty="0">
                <a:latin typeface="Maiandra GD" panose="020E0502030308020204" pitchFamily="34" charset="0"/>
              </a:rPr>
              <a:t>Teori Pembelajaran Sosial (Social Learning Theory) </a:t>
            </a:r>
            <a:br>
              <a:rPr lang="en-US" altLang="zh-CN" sz="2800" b="1" dirty="0">
                <a:latin typeface="Maiandra GD" panose="020E0502030308020204" pitchFamily="34" charset="0"/>
              </a:rPr>
            </a:br>
            <a:r>
              <a:rPr lang="en-US" altLang="zh-CN" sz="2800" b="1" dirty="0">
                <a:latin typeface="Maiandra GD" panose="020E0502030308020204" pitchFamily="34" charset="0"/>
              </a:rPr>
              <a:t>dari Albert Bandura</a:t>
            </a:r>
          </a:p>
        </p:txBody>
      </p:sp>
      <p:sp>
        <p:nvSpPr>
          <p:cNvPr id="44034" name="Rectangle 5"/>
          <p:cNvSpPr>
            <a:spLocks noGrp="1"/>
          </p:cNvSpPr>
          <p:nvPr>
            <p:ph sz="half" idx="1"/>
          </p:nvPr>
        </p:nvSpPr>
        <p:spPr>
          <a:xfrm>
            <a:off x="1774825" y="1916113"/>
            <a:ext cx="4465638" cy="4537075"/>
          </a:xfrm>
        </p:spPr>
        <p:txBody>
          <a:bodyPr vert="horz" wrap="square" lIns="91440" tIns="45720" rIns="91440" bIns="45720" anchor="t" anchorCtr="0"/>
          <a:lstStyle/>
          <a:p>
            <a:pPr marL="533400" indent="-533400" algn="just" eaLnBrk="1" hangingPunct="1">
              <a:lnSpc>
                <a:spcPct val="80000"/>
              </a:lnSpc>
              <a:buSzPct val="70000"/>
              <a:buFont typeface="Wingdings" panose="05000000000000000000" pitchFamily="2" charset="2"/>
              <a:buBlip>
                <a:blip r:embed="rId3"/>
              </a:buBlip>
            </a:pPr>
            <a:r>
              <a:rPr lang="en-US" altLang="zh-CN" sz="1500" dirty="0">
                <a:latin typeface="Arial Narrow" panose="020B0606020202030204" pitchFamily="34" charset="0"/>
                <a:ea typeface="+mn-ea"/>
                <a:cs typeface="+mn-cs"/>
              </a:rPr>
              <a:t>Merupakan teori belajar dan sekaligus juga teori tingkah laku, yang menyatukan “human thought” (pikiran/gagasan/ide manusia, yang merupakan aspek kognitif) dan behavior (aspek perilaku) dalam suatu </a:t>
            </a:r>
            <a:r>
              <a:rPr lang="en-US" altLang="zh-CN" sz="1500" i="1" dirty="0">
                <a:latin typeface="Arial Narrow" panose="020B0606020202030204" pitchFamily="34" charset="0"/>
                <a:ea typeface="+mn-ea"/>
                <a:cs typeface="+mn-cs"/>
              </a:rPr>
              <a:t>theoritical framework. </a:t>
            </a:r>
            <a:endParaRPr lang="en-US" altLang="zh-CN" sz="1500" dirty="0">
              <a:latin typeface="Arial Narrow" panose="020B0606020202030204" pitchFamily="34" charset="0"/>
              <a:ea typeface="+mn-ea"/>
              <a:cs typeface="+mn-cs"/>
            </a:endParaRPr>
          </a:p>
          <a:p>
            <a:pPr marL="533400" indent="-533400" algn="just" eaLnBrk="1" hangingPunct="1">
              <a:lnSpc>
                <a:spcPct val="80000"/>
              </a:lnSpc>
              <a:buSzPct val="70000"/>
              <a:buFont typeface="Wingdings" panose="05000000000000000000" pitchFamily="2" charset="2"/>
              <a:buBlip>
                <a:blip r:embed="rId3"/>
              </a:buBlip>
            </a:pPr>
            <a:r>
              <a:rPr lang="en-US" altLang="zh-CN" sz="1500" dirty="0">
                <a:latin typeface="Arial Narrow" panose="020B0606020202030204" pitchFamily="34" charset="0"/>
                <a:ea typeface="+mn-ea"/>
                <a:cs typeface="+mn-cs"/>
              </a:rPr>
              <a:t>Tingkah laku manusia tidak semata-mata merupakan reaksi atas pengaruh-pengaruh eksternal, tetapi manusia memilih , mengorganisir dan mentranspormasikan (mengubah) stimulus-stumulus yang menerpa mereka.</a:t>
            </a:r>
          </a:p>
          <a:p>
            <a:pPr marL="533400" indent="-533400" algn="just" eaLnBrk="1" hangingPunct="1">
              <a:lnSpc>
                <a:spcPct val="80000"/>
              </a:lnSpc>
              <a:buSzPct val="70000"/>
              <a:buFont typeface="Wingdings" panose="05000000000000000000" pitchFamily="2" charset="2"/>
              <a:buBlip>
                <a:blip r:embed="rId3"/>
              </a:buBlip>
            </a:pPr>
            <a:r>
              <a:rPr lang="en-US" altLang="zh-CN" sz="1500" dirty="0">
                <a:latin typeface="Arial Narrow" panose="020B0606020202030204" pitchFamily="34" charset="0"/>
                <a:ea typeface="+mn-ea"/>
                <a:cs typeface="+mn-cs"/>
              </a:rPr>
              <a:t>Proses belajar manusia  (dan berarti juga pembentukan tingkah laku) dapat dibedakan atas 2 corak :</a:t>
            </a:r>
          </a:p>
          <a:p>
            <a:pPr marL="533400" indent="-533400" algn="just" eaLnBrk="1" hangingPunct="1">
              <a:lnSpc>
                <a:spcPct val="80000"/>
              </a:lnSpc>
              <a:buSzPct val="70000"/>
              <a:buFont typeface="Wingdings" panose="05000000000000000000" pitchFamily="2" charset="2"/>
              <a:buAutoNum type="arabicPeriod"/>
            </a:pPr>
            <a:r>
              <a:rPr lang="en-US" altLang="zh-CN" sz="1500" b="1" i="1" u="sng" dirty="0">
                <a:latin typeface="Arial Narrow" panose="020B0606020202030204" pitchFamily="34" charset="0"/>
                <a:ea typeface="+mn-ea"/>
                <a:cs typeface="+mn-cs"/>
              </a:rPr>
              <a:t>Learning by respons consequence</a:t>
            </a:r>
            <a:r>
              <a:rPr lang="en-US" altLang="zh-CN" sz="1500" dirty="0">
                <a:latin typeface="Arial Narrow" panose="020B0606020202030204" pitchFamily="34" charset="0"/>
                <a:ea typeface="+mn-ea"/>
                <a:cs typeface="+mn-cs"/>
              </a:rPr>
              <a:t> ;  yaitu prose belajar  melalui pengalaman langsung manusia yang bersangkutan. Hal ini dilakukan dengan mengevaluasi hasil tindakan dan hasil tindakan itu  melayani tiga fungsi yaitu : informasi (mengetahui tindakan yang tepat itu bagaimana ?), motivasional (mendorong orang untuk melakukan tindakan tertentu) dan reinforcing (memperkuat/meningkatkan perilaku secara otomatis).</a:t>
            </a:r>
            <a:endParaRPr lang="en-US" altLang="zh-CN" sz="1500" b="1" i="1" dirty="0">
              <a:latin typeface="Arial Narrow" panose="020B0606020202030204" pitchFamily="34" charset="0"/>
              <a:ea typeface="+mn-ea"/>
              <a:cs typeface="+mn-cs"/>
            </a:endParaRPr>
          </a:p>
          <a:p>
            <a:pPr marL="533400" indent="-533400" algn="just" eaLnBrk="1" hangingPunct="1">
              <a:lnSpc>
                <a:spcPct val="80000"/>
              </a:lnSpc>
              <a:buSzPct val="70000"/>
            </a:pPr>
            <a:endParaRPr lang="en-US" altLang="zh-CN" sz="1500" b="1" i="1" dirty="0">
              <a:latin typeface="Arial Narrow" panose="020B0606020202030204" pitchFamily="34" charset="0"/>
              <a:ea typeface="+mn-ea"/>
              <a:cs typeface="+mn-cs"/>
            </a:endParaRPr>
          </a:p>
          <a:p>
            <a:pPr marL="533400" indent="-533400" algn="just" eaLnBrk="1" hangingPunct="1">
              <a:lnSpc>
                <a:spcPct val="80000"/>
              </a:lnSpc>
              <a:buSzPct val="70000"/>
              <a:buFont typeface="Wingdings" panose="05000000000000000000" pitchFamily="2" charset="2"/>
              <a:buNone/>
            </a:pPr>
            <a:endParaRPr lang="en-US" altLang="zh-CN" sz="1400" dirty="0">
              <a:latin typeface="Arial Narrow" panose="020B0606020202030204" pitchFamily="34" charset="0"/>
              <a:ea typeface="+mn-ea"/>
              <a:cs typeface="+mn-cs"/>
            </a:endParaRPr>
          </a:p>
        </p:txBody>
      </p:sp>
      <p:sp>
        <p:nvSpPr>
          <p:cNvPr id="44035" name="Rectangle 6"/>
          <p:cNvSpPr>
            <a:spLocks noGrp="1"/>
          </p:cNvSpPr>
          <p:nvPr>
            <p:ph sz="half" idx="2"/>
          </p:nvPr>
        </p:nvSpPr>
        <p:spPr>
          <a:xfrm>
            <a:off x="6383338" y="1828800"/>
            <a:ext cx="4033837" cy="4552950"/>
          </a:xfrm>
        </p:spPr>
        <p:txBody>
          <a:bodyPr vert="horz" wrap="square" lIns="91440" tIns="45720" rIns="91440" bIns="45720" anchor="t" anchorCtr="0">
            <a:normAutofit lnSpcReduction="10000"/>
          </a:bodyPr>
          <a:lstStyle/>
          <a:p>
            <a:pPr algn="just" eaLnBrk="1" hangingPunct="1">
              <a:lnSpc>
                <a:spcPct val="80000"/>
              </a:lnSpc>
              <a:buSzPct val="70000"/>
              <a:buFont typeface="Wingdings" panose="05000000000000000000" pitchFamily="2" charset="2"/>
              <a:buAutoNum type="arabicPeriod" startAt="2"/>
            </a:pPr>
            <a:r>
              <a:rPr lang="en-US" altLang="zh-CN" sz="1600" b="1" i="1" u="sng" dirty="0">
                <a:latin typeface="Arial Narrow" panose="020B0606020202030204" pitchFamily="34" charset="0"/>
                <a:ea typeface="+mn-ea"/>
                <a:cs typeface="+mn-cs"/>
              </a:rPr>
              <a:t>Learning through modeling</a:t>
            </a:r>
            <a:r>
              <a:rPr lang="en-US" altLang="zh-CN" sz="1600" b="1" i="1" dirty="0">
                <a:latin typeface="Arial Narrow" panose="020B0606020202030204" pitchFamily="34" charset="0"/>
                <a:ea typeface="+mn-ea"/>
                <a:cs typeface="+mn-cs"/>
              </a:rPr>
              <a:t> </a:t>
            </a:r>
            <a:r>
              <a:rPr lang="en-US" altLang="zh-CN" sz="1600" dirty="0">
                <a:latin typeface="Arial Narrow" panose="020B0606020202030204" pitchFamily="34" charset="0"/>
                <a:ea typeface="+mn-ea"/>
                <a:cs typeface="+mn-cs"/>
              </a:rPr>
              <a:t>; yaitu proses belajar melalui pengamatan terhadap model- model tingkahlaku yang ada pada lingkungan sosialnya dan mengadopsinya secara langsung.</a:t>
            </a:r>
          </a:p>
          <a:p>
            <a:pPr algn="just" eaLnBrk="1" hangingPunct="1">
              <a:lnSpc>
                <a:spcPct val="80000"/>
              </a:lnSpc>
              <a:buSzPct val="70000"/>
              <a:buFont typeface="Wingdings" panose="05000000000000000000" pitchFamily="2" charset="2"/>
              <a:buNone/>
            </a:pPr>
            <a:endParaRPr lang="en-US" altLang="zh-CN" sz="1600" u="sng" dirty="0">
              <a:latin typeface="Arial Narrow" panose="020B0606020202030204" pitchFamily="34" charset="0"/>
              <a:ea typeface="+mn-ea"/>
              <a:cs typeface="+mn-cs"/>
            </a:endParaRPr>
          </a:p>
          <a:p>
            <a:pPr algn="just" eaLnBrk="1" hangingPunct="1">
              <a:lnSpc>
                <a:spcPct val="80000"/>
              </a:lnSpc>
              <a:buSzPct val="70000"/>
              <a:buFont typeface="Wingdings" panose="05000000000000000000" pitchFamily="2" charset="2"/>
              <a:buNone/>
            </a:pPr>
            <a:r>
              <a:rPr lang="en-US" altLang="zh-CN" sz="1800" b="1" u="sng" dirty="0">
                <a:latin typeface="Arial Narrow" panose="020B0606020202030204" pitchFamily="34" charset="0"/>
                <a:ea typeface="+mn-ea"/>
                <a:cs typeface="+mn-cs"/>
              </a:rPr>
              <a:t>C a t a t a n</a:t>
            </a:r>
            <a:r>
              <a:rPr lang="en-US" altLang="zh-CN" sz="1600" dirty="0">
                <a:latin typeface="Arial Narrow" panose="020B0606020202030204" pitchFamily="34" charset="0"/>
                <a:ea typeface="+mn-ea"/>
                <a:cs typeface="+mn-cs"/>
              </a:rPr>
              <a:t> :</a:t>
            </a:r>
          </a:p>
          <a:p>
            <a:pPr algn="just" eaLnBrk="1" hangingPunct="1">
              <a:lnSpc>
                <a:spcPct val="80000"/>
              </a:lnSpc>
              <a:buSzPct val="70000"/>
              <a:buFont typeface="Wingdings" panose="05000000000000000000" pitchFamily="2" charset="2"/>
              <a:buBlip>
                <a:blip r:embed="rId3"/>
              </a:buBlip>
            </a:pPr>
            <a:r>
              <a:rPr lang="en-US" altLang="zh-CN" sz="1600" dirty="0">
                <a:latin typeface="Arial Narrow" panose="020B0606020202030204" pitchFamily="34" charset="0"/>
                <a:ea typeface="+mn-ea"/>
                <a:cs typeface="+mn-cs"/>
              </a:rPr>
              <a:t>Pimpinan seharusnya dapat berperan sebagai model. Oleh karena itu manajer  atau pimpinan yang selalu terlambat bekerja , tidak disiplin atau korupsi (misalnya), sukar untuk menuntut bawahannya untuk tepat waktu, disiplin ataupun jujur.</a:t>
            </a:r>
          </a:p>
          <a:p>
            <a:pPr algn="just" eaLnBrk="1" hangingPunct="1">
              <a:lnSpc>
                <a:spcPct val="80000"/>
              </a:lnSpc>
              <a:buSzPct val="70000"/>
              <a:buFont typeface="Wingdings" panose="05000000000000000000" pitchFamily="2" charset="2"/>
              <a:buBlip>
                <a:blip r:embed="rId3"/>
              </a:buBlip>
            </a:pPr>
            <a:r>
              <a:rPr lang="en-US" altLang="zh-CN" sz="1600" dirty="0">
                <a:latin typeface="Arial Narrow" panose="020B0606020202030204" pitchFamily="34" charset="0"/>
                <a:ea typeface="+mn-ea"/>
                <a:cs typeface="+mn-cs"/>
              </a:rPr>
              <a:t>Hukuman dapat menghapuskan tingkah laku yang tidak diinginkan, tetapi efeknya hanya bersifat sementara dan bahkan mungkin akan menimbulkan efek samping yang tidak menyenangkan.</a:t>
            </a:r>
          </a:p>
          <a:p>
            <a:pPr algn="just" eaLnBrk="1" hangingPunct="1">
              <a:lnSpc>
                <a:spcPct val="80000"/>
              </a:lnSpc>
              <a:buSzPct val="70000"/>
              <a:buFont typeface="Wingdings" panose="05000000000000000000" pitchFamily="2" charset="2"/>
              <a:buBlip>
                <a:blip r:embed="rId3"/>
              </a:buBlip>
            </a:pPr>
            <a:r>
              <a:rPr lang="en-US" altLang="zh-CN" sz="1600" dirty="0">
                <a:latin typeface="Arial Narrow" panose="020B0606020202030204" pitchFamily="34" charset="0"/>
                <a:ea typeface="+mn-ea"/>
                <a:cs typeface="+mn-cs"/>
              </a:rPr>
              <a:t>Misalnya : moril kerja menjadi menurun, tingkat kemangkiran meningkat, karyawan golongan atas cenderung ingin keluar.</a:t>
            </a:r>
          </a:p>
        </p:txBody>
      </p:sp>
    </p:spTree>
  </p:cSld>
  <p:clrMapOvr>
    <a:masterClrMapping/>
  </p:clrMapOvr>
  <p:transition spd="slow">
    <p:blinds dir="vert"/>
    <p:sndAc>
      <p:stSnd>
        <p:snd r:embed="rId2" name="arrow.wav"/>
      </p:stSnd>
    </p:sndAc>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p:cNvSpPr>
          <p:nvPr>
            <p:ph type="title"/>
          </p:nvPr>
        </p:nvSpPr>
        <p:spPr>
          <a:xfrm>
            <a:off x="1981200" y="692150"/>
            <a:ext cx="8229600" cy="720725"/>
          </a:xfrm>
        </p:spPr>
        <p:txBody>
          <a:bodyPr vert="horz" wrap="square" lIns="91440" tIns="45720" rIns="91440" bIns="45720" anchor="b" anchorCtr="0"/>
          <a:lstStyle/>
          <a:p>
            <a:pPr algn="ctr" eaLnBrk="1" hangingPunct="1"/>
            <a:r>
              <a:rPr lang="en-US" altLang="zh-CN" sz="4000" dirty="0">
                <a:latin typeface="Showcard Gothic" panose="04020904020102020604" pitchFamily="82" charset="0"/>
              </a:rPr>
              <a:t>Persepsi (Perception)</a:t>
            </a:r>
          </a:p>
        </p:txBody>
      </p:sp>
      <p:sp>
        <p:nvSpPr>
          <p:cNvPr id="45058" name="Rectangle 3"/>
          <p:cNvSpPr>
            <a:spLocks noGrp="1"/>
          </p:cNvSpPr>
          <p:nvPr>
            <p:ph idx="1"/>
          </p:nvPr>
        </p:nvSpPr>
        <p:spPr>
          <a:xfrm>
            <a:off x="1919288" y="1916113"/>
            <a:ext cx="8229600" cy="4608512"/>
          </a:xfrm>
        </p:spPr>
        <p:txBody>
          <a:bodyPr vert="horz" wrap="square" lIns="91440" tIns="45720" rIns="91440" bIns="45720" anchor="t" anchorCtr="0">
            <a:normAutofit lnSpcReduction="10000"/>
          </a:bodyPr>
          <a:lstStyle/>
          <a:p>
            <a:pPr algn="just" eaLnBrk="1" hangingPunct="1">
              <a:lnSpc>
                <a:spcPct val="80000"/>
              </a:lnSpc>
              <a:buBlip>
                <a:blip r:embed="rId3"/>
              </a:buBlip>
            </a:pPr>
            <a:r>
              <a:rPr lang="en-US" altLang="zh-CN" sz="1900" u="sng" dirty="0">
                <a:latin typeface="Berlin Sans FB" panose="020E0602020502020306" pitchFamily="34" charset="0"/>
              </a:rPr>
              <a:t>Pengertian</a:t>
            </a:r>
            <a:r>
              <a:rPr lang="en-US" altLang="zh-CN" sz="1900" dirty="0">
                <a:latin typeface="Berlin Sans FB" panose="020E0602020502020306" pitchFamily="34" charset="0"/>
              </a:rPr>
              <a:t> :</a:t>
            </a:r>
          </a:p>
          <a:p>
            <a:pPr algn="just" eaLnBrk="1" hangingPunct="1">
              <a:lnSpc>
                <a:spcPct val="80000"/>
              </a:lnSpc>
              <a:buNone/>
            </a:pPr>
            <a:r>
              <a:rPr lang="en-US" altLang="zh-CN" sz="1900" dirty="0">
                <a:latin typeface="Berlin Sans FB" panose="020E0602020502020306" pitchFamily="34" charset="0"/>
              </a:rPr>
              <a:t>        </a:t>
            </a:r>
            <a:r>
              <a:rPr lang="en-US" altLang="zh-CN" sz="1900" u="sng" dirty="0">
                <a:latin typeface="Berlin Sans FB" panose="020E0602020502020306" pitchFamily="34" charset="0"/>
              </a:rPr>
              <a:t>Menurut Stephen P. Robins</a:t>
            </a:r>
            <a:r>
              <a:rPr lang="en-US" altLang="zh-CN" sz="1900" dirty="0">
                <a:latin typeface="Berlin Sans FB" panose="020E0602020502020306" pitchFamily="34" charset="0"/>
              </a:rPr>
              <a:t> ; persepsi adalah suatu proses di mana individu-individu mengorganisasikan dan menafsirkan kesan-kesan indera mereka agar memberikan makna bagi lingkungan mereka sendiri.</a:t>
            </a:r>
          </a:p>
          <a:p>
            <a:pPr algn="just" eaLnBrk="1" hangingPunct="1">
              <a:lnSpc>
                <a:spcPct val="80000"/>
              </a:lnSpc>
              <a:buNone/>
            </a:pPr>
            <a:r>
              <a:rPr lang="en-US" altLang="zh-CN" sz="1900" dirty="0">
                <a:latin typeface="Berlin Sans FB" panose="020E0602020502020306" pitchFamily="34" charset="0"/>
              </a:rPr>
              <a:t>        </a:t>
            </a:r>
            <a:r>
              <a:rPr lang="en-US" altLang="zh-CN" sz="1900" u="sng" dirty="0">
                <a:latin typeface="Berlin Sans FB" panose="020E0602020502020306" pitchFamily="34" charset="0"/>
              </a:rPr>
              <a:t>Menurut Morgan</a:t>
            </a:r>
            <a:r>
              <a:rPr lang="en-US" altLang="zh-CN" sz="1900" dirty="0">
                <a:latin typeface="Berlin Sans FB" panose="020E0602020502020306" pitchFamily="34" charset="0"/>
              </a:rPr>
              <a:t> ; persepsi adalah suatu proses di mana seseorang membedakan rangsangan yang satu dengan rangsangan yang lainnya dan berusaha mengadakan interpretasi terhadap arti dari rangsangan tersebut.</a:t>
            </a:r>
          </a:p>
          <a:p>
            <a:pPr algn="just" eaLnBrk="1" hangingPunct="1">
              <a:lnSpc>
                <a:spcPct val="80000"/>
              </a:lnSpc>
              <a:buBlip>
                <a:blip r:embed="rId3"/>
              </a:buBlip>
            </a:pPr>
            <a:r>
              <a:rPr lang="en-US" altLang="zh-CN" sz="1900" dirty="0">
                <a:latin typeface="Berlin Sans FB" panose="020E0602020502020306" pitchFamily="34" charset="0"/>
              </a:rPr>
              <a:t>Mengapa persepsi itu penting di dalam PO ? Hal ini disebabkan karena perilaku orang-orang didasarkan atas persepsi mereka masing-masing mengenai suatu realita, bukan mengenai realita itu sendiri.</a:t>
            </a:r>
          </a:p>
          <a:p>
            <a:pPr algn="just" eaLnBrk="1" hangingPunct="1">
              <a:lnSpc>
                <a:spcPct val="80000"/>
              </a:lnSpc>
              <a:buBlip>
                <a:blip r:embed="rId3"/>
              </a:buBlip>
            </a:pPr>
            <a:r>
              <a:rPr lang="en-US" altLang="zh-CN" sz="1900" dirty="0">
                <a:latin typeface="Berlin Sans FB" panose="020E0602020502020306" pitchFamily="34" charset="0"/>
              </a:rPr>
              <a:t>Proses persepsi melibatkan dua faktor :</a:t>
            </a:r>
          </a:p>
          <a:p>
            <a:pPr algn="just" eaLnBrk="1" hangingPunct="1">
              <a:lnSpc>
                <a:spcPct val="80000"/>
              </a:lnSpc>
              <a:buNone/>
            </a:pPr>
            <a:endParaRPr lang="en-US" altLang="zh-CN" sz="1900" dirty="0">
              <a:latin typeface="Berlin Sans FB" panose="020E0602020502020306" pitchFamily="34" charset="0"/>
            </a:endParaRPr>
          </a:p>
          <a:p>
            <a:pPr algn="just" eaLnBrk="1" hangingPunct="1">
              <a:lnSpc>
                <a:spcPct val="80000"/>
              </a:lnSpc>
              <a:buFont typeface="Wingdings" panose="05000000000000000000" pitchFamily="2" charset="2"/>
              <a:buAutoNum type="arabicPeriod"/>
            </a:pPr>
            <a:r>
              <a:rPr lang="en-US" altLang="zh-CN" sz="1900" b="1" u="sng" dirty="0">
                <a:latin typeface="Berlin Sans FB" panose="020E0602020502020306" pitchFamily="34" charset="0"/>
              </a:rPr>
              <a:t>Faktor struktural</a:t>
            </a:r>
            <a:r>
              <a:rPr lang="en-US" altLang="zh-CN" sz="1900" dirty="0">
                <a:latin typeface="Berlin Sans FB" panose="020E0602020502020306" pitchFamily="34" charset="0"/>
              </a:rPr>
              <a:t> ; yaitu faktor yang semata-mata berasal dari stimuli fisik dan efek-efek neural yang membangkitkan sistem saraf individu.</a:t>
            </a:r>
          </a:p>
          <a:p>
            <a:pPr algn="just" eaLnBrk="1" hangingPunct="1">
              <a:lnSpc>
                <a:spcPct val="80000"/>
              </a:lnSpc>
              <a:buFont typeface="Wingdings" panose="05000000000000000000" pitchFamily="2" charset="2"/>
              <a:buAutoNum type="arabicPeriod"/>
            </a:pPr>
            <a:r>
              <a:rPr lang="en-US" altLang="zh-CN" sz="1900" b="1" u="sng" dirty="0">
                <a:latin typeface="Berlin Sans FB" panose="020E0602020502020306" pitchFamily="34" charset="0"/>
              </a:rPr>
              <a:t>Faktor fungsional</a:t>
            </a:r>
            <a:r>
              <a:rPr lang="en-US" altLang="zh-CN" sz="1900" dirty="0">
                <a:latin typeface="Berlin Sans FB" panose="020E0602020502020306" pitchFamily="34" charset="0"/>
              </a:rPr>
              <a:t> ; faktor yang berkaitan dan melibatkan proses-proses psikologik seperti needs, pengalaman masa lalu, dsb.</a:t>
            </a:r>
          </a:p>
        </p:txBody>
      </p:sp>
    </p:spTree>
  </p:cSld>
  <p:clrMapOvr>
    <a:masterClrMapping/>
  </p:clrMapOvr>
  <p:transition spd="slow">
    <p:blinds dir="vert"/>
    <p:sndAc>
      <p:stSnd>
        <p:snd r:embed="rId2" name="arrow.wav"/>
      </p:stSnd>
    </p:sndAc>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4"/>
          <p:cNvSpPr>
            <a:spLocks noGrp="1"/>
          </p:cNvSpPr>
          <p:nvPr>
            <p:ph type="title"/>
          </p:nvPr>
        </p:nvSpPr>
        <p:spPr>
          <a:xfrm>
            <a:off x="1981200" y="533400"/>
            <a:ext cx="8229600" cy="879475"/>
          </a:xfrm>
        </p:spPr>
        <p:txBody>
          <a:bodyPr vert="horz" wrap="square" lIns="91440" tIns="45720" rIns="91440" bIns="45720" anchor="b" anchorCtr="0">
            <a:normAutofit fontScale="90000"/>
          </a:bodyPr>
          <a:lstStyle/>
          <a:p>
            <a:pPr algn="ctr" eaLnBrk="1" hangingPunct="1"/>
            <a:r>
              <a:rPr lang="en-US" altLang="zh-CN" sz="4000" dirty="0"/>
              <a:t/>
            </a:r>
            <a:br>
              <a:rPr lang="en-US" altLang="zh-CN" sz="4000" dirty="0"/>
            </a:br>
            <a:r>
              <a:rPr lang="en-US" altLang="zh-CN" sz="3200" dirty="0">
                <a:latin typeface="Berlin Sans FB" panose="020E0602020502020306" pitchFamily="34" charset="0"/>
              </a:rPr>
              <a:t>Faktor-faktor yang </a:t>
            </a:r>
            <a:r>
              <a:rPr lang="en-US" altLang="zh-CN" sz="3200" u="sng" dirty="0">
                <a:latin typeface="Berlin Sans FB" panose="020E0602020502020306" pitchFamily="34" charset="0"/>
              </a:rPr>
              <a:t>mempengaruhi persepsi</a:t>
            </a:r>
            <a:r>
              <a:rPr lang="en-US" altLang="zh-CN" sz="4000" u="sng" dirty="0"/>
              <a:t> </a:t>
            </a:r>
          </a:p>
        </p:txBody>
      </p:sp>
      <p:sp>
        <p:nvSpPr>
          <p:cNvPr id="46082" name="Rectangle 5"/>
          <p:cNvSpPr>
            <a:spLocks noGrp="1"/>
          </p:cNvSpPr>
          <p:nvPr>
            <p:ph sz="half" idx="1"/>
          </p:nvPr>
        </p:nvSpPr>
        <p:spPr>
          <a:xfrm>
            <a:off x="1774825" y="1900238"/>
            <a:ext cx="4244975" cy="4552950"/>
          </a:xfrm>
        </p:spPr>
        <p:txBody>
          <a:bodyPr vert="horz" wrap="square" lIns="91440" tIns="45720" rIns="91440" bIns="45720" anchor="t" anchorCtr="0">
            <a:normAutofit lnSpcReduction="10000"/>
          </a:bodyPr>
          <a:lstStyle/>
          <a:p>
            <a:pPr algn="just" eaLnBrk="1" hangingPunct="1">
              <a:lnSpc>
                <a:spcPct val="80000"/>
              </a:lnSpc>
              <a:buSzPct val="70000"/>
              <a:buFont typeface="Wingdings" panose="05000000000000000000" pitchFamily="2" charset="2"/>
              <a:buAutoNum type="arabicPeriod"/>
            </a:pPr>
            <a:r>
              <a:rPr lang="en-US" altLang="zh-CN" sz="1600" b="1" u="sng" dirty="0">
                <a:latin typeface="Arial Unicode MS" panose="020B0604020202020204" pitchFamily="34" charset="-128"/>
                <a:ea typeface="+mn-ea"/>
                <a:cs typeface="+mn-cs"/>
              </a:rPr>
              <a:t>Stereotive</a:t>
            </a:r>
            <a:endParaRPr lang="en-US" altLang="zh-CN" sz="1600" u="sng" dirty="0">
              <a:latin typeface="Arial Unicode MS" panose="020B0604020202020204" pitchFamily="34" charset="-128"/>
              <a:ea typeface="+mn-ea"/>
              <a:cs typeface="+mn-cs"/>
            </a:endParaRPr>
          </a:p>
          <a:p>
            <a:pPr algn="just" eaLnBrk="1" hangingPunct="1">
              <a:lnSpc>
                <a:spcPct val="80000"/>
              </a:lnSpc>
              <a:buSzPct val="70000"/>
              <a:buFont typeface="Wingdings" panose="05000000000000000000" pitchFamily="2" charset="2"/>
              <a:buNone/>
            </a:pPr>
            <a:r>
              <a:rPr lang="en-US" altLang="zh-CN" sz="1600" dirty="0">
                <a:latin typeface="Arial Unicode MS" panose="020B0604020202020204" pitchFamily="34" charset="-128"/>
                <a:ea typeface="+mn-ea"/>
                <a:cs typeface="+mn-cs"/>
              </a:rPr>
              <a:t>        Kecenderungan untuk menyamaratakan/menggeneralisasikan dan menyederhanakan obyek yang dipersepsi.</a:t>
            </a:r>
          </a:p>
          <a:p>
            <a:pPr algn="just" eaLnBrk="1" hangingPunct="1">
              <a:lnSpc>
                <a:spcPct val="80000"/>
              </a:lnSpc>
              <a:buSzPct val="70000"/>
              <a:buFont typeface="Wingdings" panose="05000000000000000000" pitchFamily="2" charset="2"/>
              <a:buAutoNum type="arabicPeriod" startAt="2"/>
            </a:pPr>
            <a:r>
              <a:rPr lang="en-US" altLang="zh-CN" sz="1600" b="1" u="sng" dirty="0">
                <a:latin typeface="Arial Unicode MS" panose="020B0604020202020204" pitchFamily="34" charset="-128"/>
                <a:ea typeface="+mn-ea"/>
                <a:cs typeface="+mn-cs"/>
              </a:rPr>
              <a:t>Selektivitas</a:t>
            </a:r>
            <a:endParaRPr lang="en-US" altLang="zh-CN" sz="1600" u="sng" dirty="0">
              <a:latin typeface="Arial Unicode MS" panose="020B0604020202020204" pitchFamily="34" charset="-128"/>
              <a:ea typeface="+mn-ea"/>
              <a:cs typeface="+mn-cs"/>
            </a:endParaRPr>
          </a:p>
          <a:p>
            <a:pPr algn="just" eaLnBrk="1" hangingPunct="1">
              <a:lnSpc>
                <a:spcPct val="80000"/>
              </a:lnSpc>
              <a:buSzPct val="70000"/>
              <a:buFont typeface="Wingdings" panose="05000000000000000000" pitchFamily="2" charset="2"/>
              <a:buNone/>
            </a:pPr>
            <a:r>
              <a:rPr lang="en-US" altLang="zh-CN" sz="1600" dirty="0">
                <a:latin typeface="Arial Unicode MS" panose="020B0604020202020204" pitchFamily="34" charset="-128"/>
                <a:ea typeface="+mn-ea"/>
                <a:cs typeface="+mn-cs"/>
              </a:rPr>
              <a:t>        Berkaitan dengan dasar-dasar yang digunakan didalam menafsirkan apa yang diamati (kepentingan, latarbelakang, pengalaman dan sikap) karena terbatasnya kemampuan pengamatan manusia.</a:t>
            </a:r>
            <a:endParaRPr lang="en-US" altLang="zh-CN" sz="1600" b="1" dirty="0">
              <a:latin typeface="Arial Unicode MS" panose="020B0604020202020204" pitchFamily="34" charset="-128"/>
              <a:ea typeface="+mn-ea"/>
              <a:cs typeface="+mn-cs"/>
            </a:endParaRPr>
          </a:p>
          <a:p>
            <a:pPr algn="just" eaLnBrk="1" hangingPunct="1">
              <a:lnSpc>
                <a:spcPct val="80000"/>
              </a:lnSpc>
              <a:buSzPct val="70000"/>
              <a:buFont typeface="Wingdings" panose="05000000000000000000" pitchFamily="2" charset="2"/>
              <a:buAutoNum type="arabicPeriod" startAt="3"/>
            </a:pPr>
            <a:r>
              <a:rPr lang="en-US" altLang="zh-CN" sz="1600" b="1" u="sng" dirty="0">
                <a:latin typeface="Arial Unicode MS" panose="020B0604020202020204" pitchFamily="34" charset="-128"/>
                <a:ea typeface="+mn-ea"/>
                <a:cs typeface="+mn-cs"/>
              </a:rPr>
              <a:t>Karakteristik Pengamat</a:t>
            </a:r>
            <a:endParaRPr lang="en-US" altLang="zh-CN" sz="1600" u="sng" dirty="0">
              <a:latin typeface="Arial Unicode MS" panose="020B0604020202020204" pitchFamily="34" charset="-128"/>
              <a:ea typeface="+mn-ea"/>
              <a:cs typeface="+mn-cs"/>
            </a:endParaRPr>
          </a:p>
          <a:p>
            <a:pPr algn="just" eaLnBrk="1" hangingPunct="1">
              <a:lnSpc>
                <a:spcPct val="80000"/>
              </a:lnSpc>
              <a:buSzPct val="70000"/>
              <a:buFont typeface="Wingdings" panose="05000000000000000000" pitchFamily="2" charset="2"/>
              <a:buNone/>
            </a:pPr>
            <a:r>
              <a:rPr lang="en-US" altLang="zh-CN" sz="1600" dirty="0">
                <a:latin typeface="Arial Unicode MS" panose="020B0604020202020204" pitchFamily="34" charset="-128"/>
                <a:ea typeface="+mn-ea"/>
                <a:cs typeface="+mn-cs"/>
              </a:rPr>
              <a:t>        Berkaitan dengan konsep diri dari pengamat. Individu cenderung menggunakan diri mereka sendiri sebagai perbandingan (bench mark) dalam memandang orang lain. Oleh karena itu manajer yang perfeksionis cenderung mencari kesempurnaan bawahan.</a:t>
            </a:r>
            <a:endParaRPr lang="en-US" altLang="zh-CN" sz="1600" b="1" dirty="0">
              <a:latin typeface="Arial Unicode MS" panose="020B0604020202020204" pitchFamily="34" charset="-128"/>
              <a:ea typeface="+mn-ea"/>
              <a:cs typeface="+mn-cs"/>
            </a:endParaRPr>
          </a:p>
        </p:txBody>
      </p:sp>
      <p:sp>
        <p:nvSpPr>
          <p:cNvPr id="46083" name="Rectangle 6"/>
          <p:cNvSpPr>
            <a:spLocks noGrp="1"/>
          </p:cNvSpPr>
          <p:nvPr>
            <p:ph sz="half" idx="2"/>
          </p:nvPr>
        </p:nvSpPr>
        <p:spPr>
          <a:xfrm>
            <a:off x="6172200" y="1844675"/>
            <a:ext cx="4038600" cy="4537075"/>
          </a:xfrm>
        </p:spPr>
        <p:txBody>
          <a:bodyPr vert="horz" wrap="square" lIns="91440" tIns="45720" rIns="91440" bIns="45720" anchor="t" anchorCtr="0">
            <a:normAutofit lnSpcReduction="10000"/>
          </a:bodyPr>
          <a:lstStyle/>
          <a:p>
            <a:pPr algn="just" eaLnBrk="1" hangingPunct="1">
              <a:lnSpc>
                <a:spcPct val="80000"/>
              </a:lnSpc>
              <a:buSzPct val="70000"/>
              <a:buFont typeface="Wingdings" panose="05000000000000000000" pitchFamily="2" charset="2"/>
              <a:buAutoNum type="arabicPeriod" startAt="4"/>
            </a:pPr>
            <a:r>
              <a:rPr lang="en-US" altLang="zh-CN" sz="1500" b="1" u="sng" dirty="0">
                <a:latin typeface="Arial Unicode MS" panose="020B0604020202020204" pitchFamily="34" charset="-128"/>
                <a:ea typeface="+mn-ea"/>
                <a:cs typeface="+mn-cs"/>
              </a:rPr>
              <a:t>Faktor Situasi</a:t>
            </a:r>
            <a:endParaRPr lang="en-US" altLang="zh-CN" sz="1500" u="sng" dirty="0">
              <a:latin typeface="Arial Unicode MS" panose="020B0604020202020204" pitchFamily="34" charset="-128"/>
              <a:ea typeface="+mn-ea"/>
              <a:cs typeface="+mn-cs"/>
            </a:endParaRPr>
          </a:p>
          <a:p>
            <a:pPr algn="just" eaLnBrk="1" hangingPunct="1">
              <a:lnSpc>
                <a:spcPct val="80000"/>
              </a:lnSpc>
              <a:buSzPct val="70000"/>
              <a:buFont typeface="Wingdings" panose="05000000000000000000" pitchFamily="2" charset="2"/>
              <a:buNone/>
            </a:pPr>
            <a:r>
              <a:rPr lang="en-US" altLang="zh-CN" sz="1500" dirty="0">
                <a:latin typeface="Arial Unicode MS" panose="020B0604020202020204" pitchFamily="34" charset="-128"/>
                <a:ea typeface="+mn-ea"/>
                <a:cs typeface="+mn-cs"/>
              </a:rPr>
              <a:t>         Berkaitan dengan tekanan waktu atau tuntutan yang ada, baik yang menyangkut  kondisi fisik ataupun sosial.</a:t>
            </a:r>
            <a:endParaRPr lang="en-US" altLang="zh-CN" sz="1500" b="1" dirty="0">
              <a:latin typeface="Arial Unicode MS" panose="020B0604020202020204" pitchFamily="34" charset="-128"/>
              <a:ea typeface="+mn-ea"/>
              <a:cs typeface="+mn-cs"/>
            </a:endParaRPr>
          </a:p>
          <a:p>
            <a:pPr algn="just" eaLnBrk="1" hangingPunct="1">
              <a:lnSpc>
                <a:spcPct val="80000"/>
              </a:lnSpc>
              <a:buSzPct val="70000"/>
              <a:buFont typeface="Wingdings" panose="05000000000000000000" pitchFamily="2" charset="2"/>
              <a:buAutoNum type="arabicPeriod" startAt="5"/>
            </a:pPr>
            <a:r>
              <a:rPr lang="en-US" altLang="zh-CN" sz="1500" b="1" u="sng" dirty="0">
                <a:latin typeface="Arial Unicode MS" panose="020B0604020202020204" pitchFamily="34" charset="-128"/>
                <a:ea typeface="+mn-ea"/>
                <a:cs typeface="+mn-cs"/>
              </a:rPr>
              <a:t>Kebutuhan</a:t>
            </a:r>
            <a:endParaRPr lang="en-US" altLang="zh-CN" sz="1500" u="sng" dirty="0">
              <a:latin typeface="Arial Unicode MS" panose="020B0604020202020204" pitchFamily="34" charset="-128"/>
              <a:ea typeface="+mn-ea"/>
              <a:cs typeface="+mn-cs"/>
            </a:endParaRPr>
          </a:p>
          <a:p>
            <a:pPr algn="just" eaLnBrk="1" hangingPunct="1">
              <a:lnSpc>
                <a:spcPct val="80000"/>
              </a:lnSpc>
              <a:buSzPct val="70000"/>
              <a:buFont typeface="Wingdings" panose="05000000000000000000" pitchFamily="2" charset="2"/>
              <a:buNone/>
            </a:pPr>
            <a:r>
              <a:rPr lang="en-US" altLang="zh-CN" sz="1500" dirty="0">
                <a:latin typeface="Arial Unicode MS" panose="020B0604020202020204" pitchFamily="34" charset="-128"/>
                <a:ea typeface="+mn-ea"/>
                <a:cs typeface="+mn-cs"/>
              </a:rPr>
              <a:t>        Orang akan cenderung melihat apa yang ingin ia lihat.</a:t>
            </a:r>
            <a:endParaRPr lang="en-US" altLang="zh-CN" sz="1500" b="1" dirty="0">
              <a:latin typeface="Arial Unicode MS" panose="020B0604020202020204" pitchFamily="34" charset="-128"/>
              <a:ea typeface="+mn-ea"/>
              <a:cs typeface="+mn-cs"/>
            </a:endParaRPr>
          </a:p>
          <a:p>
            <a:pPr algn="just" eaLnBrk="1" hangingPunct="1">
              <a:lnSpc>
                <a:spcPct val="80000"/>
              </a:lnSpc>
              <a:buSzPct val="70000"/>
              <a:buFont typeface="Wingdings" panose="05000000000000000000" pitchFamily="2" charset="2"/>
              <a:buAutoNum type="arabicPeriod" startAt="6"/>
            </a:pPr>
            <a:r>
              <a:rPr lang="en-US" altLang="zh-CN" sz="1500" b="1" u="sng" dirty="0">
                <a:latin typeface="Arial Unicode MS" panose="020B0604020202020204" pitchFamily="34" charset="-128"/>
                <a:ea typeface="+mn-ea"/>
                <a:cs typeface="+mn-cs"/>
              </a:rPr>
              <a:t>Perasaan/Emosi</a:t>
            </a:r>
            <a:endParaRPr lang="en-US" altLang="zh-CN" sz="1500" u="sng" dirty="0">
              <a:latin typeface="Arial Unicode MS" panose="020B0604020202020204" pitchFamily="34" charset="-128"/>
              <a:ea typeface="+mn-ea"/>
              <a:cs typeface="+mn-cs"/>
            </a:endParaRPr>
          </a:p>
          <a:p>
            <a:pPr algn="just" eaLnBrk="1" hangingPunct="1">
              <a:lnSpc>
                <a:spcPct val="80000"/>
              </a:lnSpc>
              <a:buSzPct val="70000"/>
              <a:buFont typeface="Wingdings" panose="05000000000000000000" pitchFamily="2" charset="2"/>
              <a:buNone/>
            </a:pPr>
            <a:r>
              <a:rPr lang="en-US" altLang="zh-CN" sz="1500" dirty="0">
                <a:latin typeface="Arial Unicode MS" panose="020B0604020202020204" pitchFamily="34" charset="-128"/>
                <a:ea typeface="+mn-ea"/>
                <a:cs typeface="+mn-cs"/>
              </a:rPr>
              <a:t>         Berkaitan dengan perasaan senang atau tidak senang terhadap obyek.</a:t>
            </a:r>
          </a:p>
          <a:p>
            <a:pPr algn="just" eaLnBrk="1" hangingPunct="1">
              <a:lnSpc>
                <a:spcPct val="80000"/>
              </a:lnSpc>
              <a:buSzPct val="70000"/>
              <a:buFont typeface="Wingdings" panose="05000000000000000000" pitchFamily="2" charset="2"/>
              <a:buBlip>
                <a:blip r:embed="rId3"/>
              </a:buBlip>
            </a:pPr>
            <a:r>
              <a:rPr lang="en-US" altLang="zh-CN" sz="1500" dirty="0">
                <a:latin typeface="Arial Unicode MS" panose="020B0604020202020204" pitchFamily="34" charset="-128"/>
                <a:ea typeface="+mn-ea"/>
                <a:cs typeface="+mn-cs"/>
              </a:rPr>
              <a:t>Proses persepsi berperan dalam : seleksi pegawai, evaluasi kinerja, upah karyawan, pengharapan/ekspektasi kinerja, loyalitas dan konformitas dari karyawan.</a:t>
            </a:r>
          </a:p>
          <a:p>
            <a:pPr algn="just" eaLnBrk="1" hangingPunct="1">
              <a:lnSpc>
                <a:spcPct val="80000"/>
              </a:lnSpc>
              <a:buSzPct val="70000"/>
              <a:buFont typeface="Wingdings" panose="05000000000000000000" pitchFamily="2" charset="2"/>
              <a:buBlip>
                <a:blip r:embed="rId3"/>
              </a:buBlip>
            </a:pPr>
            <a:r>
              <a:rPr lang="en-US" altLang="zh-CN" sz="1500" dirty="0">
                <a:latin typeface="Arial Unicode MS" panose="020B0604020202020204" pitchFamily="34" charset="-128"/>
                <a:ea typeface="+mn-ea"/>
                <a:cs typeface="+mn-cs"/>
              </a:rPr>
              <a:t>Bagaimana individu-individu dalam organisasi mengambil keputusan (menentukan pilihan pada sejumlah alternatif), dan kualitas pilihan terakhir mereka sebagian besar dipengaruhi oleh persepsi mereka.</a:t>
            </a:r>
          </a:p>
          <a:p>
            <a:pPr eaLnBrk="1" hangingPunct="1">
              <a:lnSpc>
                <a:spcPct val="80000"/>
              </a:lnSpc>
              <a:buSzPct val="70000"/>
              <a:buFont typeface="Wingdings" panose="05000000000000000000" pitchFamily="2" charset="2"/>
              <a:buBlip>
                <a:blip r:embed="rId3"/>
              </a:buBlip>
            </a:pPr>
            <a:endParaRPr lang="en-US" altLang="zh-CN" sz="1500" dirty="0">
              <a:latin typeface="Arial Unicode MS" panose="020B0604020202020204" pitchFamily="34" charset="-128"/>
              <a:ea typeface="+mn-ea"/>
              <a:cs typeface="+mn-cs"/>
            </a:endParaRPr>
          </a:p>
        </p:txBody>
      </p:sp>
    </p:spTree>
  </p:cSld>
  <p:clrMapOvr>
    <a:masterClrMapping/>
  </p:clrMapOvr>
  <p:transition spd="slow">
    <p:blinds dir="vert"/>
    <p:sndAc>
      <p:stSnd>
        <p:snd r:embed="rId2" name="arrow.wav"/>
      </p:stSnd>
    </p:sndAc>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type="ctrTitle"/>
          </p:nvPr>
        </p:nvSpPr>
        <p:spPr/>
        <p:txBody>
          <a:bodyPr vert="horz" wrap="square" lIns="91440" tIns="45720" rIns="91440" bIns="45720" anchor="b" anchorCtr="0"/>
          <a:lstStyle/>
          <a:p>
            <a:pPr algn="ctr" eaLnBrk="1" hangingPunct="1">
              <a:buClrTx/>
              <a:buSzTx/>
              <a:buFontTx/>
            </a:pPr>
            <a:r>
              <a:rPr lang="en-US" altLang="zh-CN" sz="4000" dirty="0">
                <a:latin typeface="Forte" panose="03060902040502070203" pitchFamily="66" charset="0"/>
                <a:ea typeface="+mj-ea"/>
                <a:cs typeface="+mj-cs"/>
              </a:rPr>
              <a:t>Sekian, terimakasih. </a:t>
            </a:r>
            <a:br>
              <a:rPr lang="en-US" altLang="zh-CN" sz="4000" dirty="0">
                <a:latin typeface="Forte" panose="03060902040502070203" pitchFamily="66" charset="0"/>
                <a:ea typeface="+mj-ea"/>
                <a:cs typeface="+mj-cs"/>
              </a:rPr>
            </a:br>
            <a:r>
              <a:rPr lang="en-US" altLang="zh-CN" sz="4000" dirty="0">
                <a:latin typeface="Forte" panose="03060902040502070203" pitchFamily="66" charset="0"/>
                <a:ea typeface="+mj-ea"/>
                <a:cs typeface="+mj-cs"/>
              </a:rPr>
              <a:t>Wassalamu’alikum Wr. Wb.</a:t>
            </a:r>
          </a:p>
        </p:txBody>
      </p:sp>
      <p:pic>
        <p:nvPicPr>
          <p:cNvPr id="39938" name="Picture 4" descr="bs01580_"/>
          <p:cNvPicPr>
            <a:picLocks noGrp="1" noChangeAspect="1"/>
          </p:cNvPicPr>
          <p:nvPr>
            <p:ph type="subTitle" idx="1"/>
          </p:nvPr>
        </p:nvPicPr>
        <p:blipFill>
          <a:blip r:embed="rId3"/>
          <a:stretch>
            <a:fillRect/>
          </a:stretch>
        </p:blipFill>
        <p:spPr>
          <a:xfrm>
            <a:off x="5060950" y="3802063"/>
            <a:ext cx="2146300" cy="1982788"/>
          </a:xfrm>
        </p:spPr>
      </p:pic>
    </p:spTree>
  </p:cSld>
  <p:clrMapOvr>
    <a:masterClrMapping/>
  </p:clrMapOvr>
  <p:transition spd="slow">
    <p:blinds dir="vert"/>
    <p:sndAc>
      <p:stSnd>
        <p:snd r:embed="rId2" name="arrow.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Grp="1"/>
          </p:cNvSpPr>
          <p:nvPr>
            <p:ph type="title"/>
          </p:nvPr>
        </p:nvSpPr>
        <p:spPr>
          <a:xfrm>
            <a:off x="1981200" y="620713"/>
            <a:ext cx="8229600" cy="936625"/>
          </a:xfrm>
        </p:spPr>
        <p:txBody>
          <a:bodyPr vert="horz" wrap="square" lIns="91440" tIns="45720" rIns="91440" bIns="45720" anchor="b" anchorCtr="0">
            <a:normAutofit fontScale="90000"/>
          </a:bodyPr>
          <a:lstStyle/>
          <a:p>
            <a:pPr algn="ctr" eaLnBrk="1" hangingPunct="1"/>
            <a:r>
              <a:rPr lang="en-US" altLang="zh-CN" sz="3200" b="1" dirty="0">
                <a:latin typeface="Berlin Sans FB" panose="020E0602020502020306" pitchFamily="34" charset="0"/>
              </a:rPr>
              <a:t>Prinsip-prinsip Dasar untuk Memahami Perilaku Individu</a:t>
            </a:r>
          </a:p>
        </p:txBody>
      </p:sp>
      <p:sp>
        <p:nvSpPr>
          <p:cNvPr id="16390" name="Rectangle 6"/>
          <p:cNvSpPr>
            <a:spLocks noGrp="1" noChangeArrowheads="1"/>
          </p:cNvSpPr>
          <p:nvPr>
            <p:ph type="body" sz="half" idx="2"/>
          </p:nvPr>
        </p:nvSpPr>
        <p:spPr>
          <a:xfrm>
            <a:off x="5951538" y="1785938"/>
            <a:ext cx="4608513" cy="4857750"/>
          </a:xfrm>
          <a:solidFill>
            <a:schemeClr val="accent1">
              <a:lumMod val="60000"/>
              <a:lumOff val="40000"/>
            </a:schemeClr>
          </a:solidFill>
          <a:ln>
            <a:solidFill>
              <a:schemeClr val="accent1">
                <a:lumMod val="60000"/>
                <a:lumOff val="40000"/>
              </a:schemeClr>
            </a:solidFill>
          </a:ln>
        </p:spPr>
        <p:txBody>
          <a:bodyPr vert="horz" wrap="square" lIns="91440" tIns="45720" rIns="91440" bIns="45720" numCol="1" anchor="t" anchorCtr="0" compatLnSpc="1"/>
          <a:lstStyle/>
          <a:p>
            <a:pPr marL="469900" marR="0" lvl="0" indent="-469900" algn="l" defTabSz="914400" rtl="0" eaLnBrk="1" fontAlgn="base" latinLnBrk="0" hangingPunct="1">
              <a:lnSpc>
                <a:spcPct val="80000"/>
              </a:lnSpc>
              <a:spcBef>
                <a:spcPct val="20000"/>
              </a:spcBef>
              <a:spcAft>
                <a:spcPct val="0"/>
              </a:spcAft>
              <a:buClr>
                <a:schemeClr val="bg2"/>
              </a:buClr>
              <a:buSzPct val="70000"/>
              <a:buFont typeface="Wingdings" panose="05000000000000000000" pitchFamily="2" charset="2"/>
              <a:buChar char="o"/>
              <a:defRPr/>
            </a:pPr>
            <a:r>
              <a:rPr kumimoji="0" lang="en-US" sz="1800" b="1"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Prinsip-prinsip</a:t>
            </a:r>
            <a:r>
              <a:rPr kumimoji="0" lang="en-US" sz="18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1"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dasar</a:t>
            </a:r>
            <a:r>
              <a:rPr kumimoji="0" lang="en-US" sz="18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1"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untuk</a:t>
            </a:r>
            <a:r>
              <a:rPr kumimoji="0" lang="en-US" sz="18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1"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memahami</a:t>
            </a:r>
            <a:r>
              <a:rPr kumimoji="0" lang="en-US" sz="18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1"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perilaku</a:t>
            </a:r>
            <a:r>
              <a:rPr kumimoji="0" lang="en-US" sz="18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1"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individu</a:t>
            </a:r>
            <a:r>
              <a:rPr kumimoji="0" lang="en-US" sz="18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1800" b="1"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yaitu</a:t>
            </a:r>
            <a:r>
              <a:rPr kumimoji="0" lang="en-US" sz="1800" b="1"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endParaRPr kumimoji="0" lang="en-US" sz="1500" b="1" i="0" u="none" strike="noStrike" kern="0" cap="none" spc="0" normalizeH="0" baseline="0" noProof="0" dirty="0" smtClean="0">
              <a:ln>
                <a:noFill/>
              </a:ln>
              <a:solidFill>
                <a:schemeClr val="tx1"/>
              </a:solidFill>
              <a:effectLst/>
              <a:uLnTx/>
              <a:uFillTx/>
              <a:latin typeface="Berlin Sans FB" panose="020E0602020502020306" pitchFamily="34" charset="0"/>
              <a:ea typeface="+mn-ea"/>
              <a:cs typeface="+mn-cs"/>
            </a:endParaRPr>
          </a:p>
          <a:p>
            <a:pPr marL="269875" marR="0" lvl="0" indent="-269875" algn="just" defTabSz="914400" rtl="0" eaLnBrk="1" fontAlgn="base" latinLnBrk="0" hangingPunct="1">
              <a:lnSpc>
                <a:spcPct val="80000"/>
              </a:lnSpc>
              <a:spcBef>
                <a:spcPct val="20000"/>
              </a:spcBef>
              <a:spcAft>
                <a:spcPct val="0"/>
              </a:spcAft>
              <a:buClr>
                <a:schemeClr val="bg2"/>
              </a:buClr>
              <a:buSzTx/>
              <a:buFont typeface="Wingdings" panose="05000000000000000000" pitchFamily="2" charset="2"/>
              <a:buAutoNum type="arabicPeriod"/>
              <a:defRPr/>
            </a:pP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Manusia</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berbeda</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perilakunya</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karena</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kemampuannya</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faktor</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biografis</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1"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ability</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a:t>
            </a:r>
          </a:p>
          <a:p>
            <a:pPr marL="269875" marR="0" lvl="0" indent="-269875" algn="just" defTabSz="914400" rtl="0" eaLnBrk="1" fontAlgn="base" latinLnBrk="0" hangingPunct="1">
              <a:lnSpc>
                <a:spcPct val="80000"/>
              </a:lnSpc>
              <a:spcBef>
                <a:spcPct val="20000"/>
              </a:spcBef>
              <a:spcAft>
                <a:spcPct val="0"/>
              </a:spcAft>
              <a:buClr>
                <a:schemeClr val="bg2"/>
              </a:buClr>
              <a:buSzTx/>
              <a:buFont typeface="Wingdings" panose="05000000000000000000" pitchFamily="2" charset="2"/>
              <a:buAutoNum type="arabicPeriod"/>
              <a:defRPr/>
            </a:pP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Manusia</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memiliki</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kebutuhan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yang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berbeda</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a:t>
            </a:r>
          </a:p>
          <a:p>
            <a:pPr marL="269875" marR="0" lvl="0" indent="-269875" algn="just" defTabSz="914400" rtl="0" eaLnBrk="1" fontAlgn="base" latinLnBrk="0" hangingPunct="1">
              <a:lnSpc>
                <a:spcPct val="80000"/>
              </a:lnSpc>
              <a:spcBef>
                <a:spcPct val="20000"/>
              </a:spcBef>
              <a:spcAft>
                <a:spcPct val="0"/>
              </a:spcAft>
              <a:buClr>
                <a:schemeClr val="bg2"/>
              </a:buClr>
              <a:buSzTx/>
              <a:buFont typeface="Wingdings" panose="05000000000000000000" pitchFamily="2" charset="2"/>
              <a:buAutoNum type="arabicPeriod"/>
              <a:defRPr/>
            </a:pP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Orang</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berpikir</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tentang</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masa</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depan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membuat</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pilihan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tentang</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bagaimana</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bertindak</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a:t>
            </a:r>
          </a:p>
          <a:p>
            <a:pPr marL="269875" marR="0" lvl="0" indent="-269875" algn="just" defTabSz="914400" rtl="0" eaLnBrk="1" fontAlgn="base" latinLnBrk="0" hangingPunct="1">
              <a:lnSpc>
                <a:spcPct val="80000"/>
              </a:lnSpc>
              <a:spcBef>
                <a:spcPct val="20000"/>
              </a:spcBef>
              <a:spcAft>
                <a:spcPct val="0"/>
              </a:spcAft>
              <a:buClr>
                <a:schemeClr val="bg2"/>
              </a:buClr>
              <a:buSzTx/>
              <a:buFont typeface="Wingdings" panose="05000000000000000000" pitchFamily="2" charset="2"/>
              <a:buAutoNum type="arabicPeriod"/>
              <a:defRPr/>
            </a:pP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Seseorang</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memahami</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lingkungannya</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dalam</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hubungannya</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dengan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pengalaman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masa</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lalu</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kebutuhannya</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a:t>
            </a:r>
          </a:p>
          <a:p>
            <a:pPr marL="269875" marR="0" lvl="0" indent="-269875" algn="just" defTabSz="914400" rtl="0" eaLnBrk="1" fontAlgn="base" latinLnBrk="0" hangingPunct="1">
              <a:lnSpc>
                <a:spcPct val="80000"/>
              </a:lnSpc>
              <a:spcBef>
                <a:spcPct val="20000"/>
              </a:spcBef>
              <a:spcAft>
                <a:spcPct val="0"/>
              </a:spcAft>
              <a:buClr>
                <a:schemeClr val="bg2"/>
              </a:buClr>
              <a:buSzTx/>
              <a:buFont typeface="Wingdings" panose="05000000000000000000" pitchFamily="2" charset="2"/>
              <a:buAutoNum type="arabicPeriod"/>
              <a:defRPr/>
            </a:pP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Seseorang</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memiliki</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reaksi-reaksi</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senang</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atau</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tidak</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senang</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a:t>
            </a:r>
          </a:p>
          <a:p>
            <a:pPr marL="269875" marR="0" lvl="0" indent="-269875" algn="just" defTabSz="914400" rtl="0" eaLnBrk="1" fontAlgn="base" latinLnBrk="0" hangingPunct="1">
              <a:lnSpc>
                <a:spcPct val="80000"/>
              </a:lnSpc>
              <a:spcBef>
                <a:spcPct val="20000"/>
              </a:spcBef>
              <a:spcAft>
                <a:spcPct val="0"/>
              </a:spcAft>
              <a:buClr>
                <a:schemeClr val="bg2"/>
              </a:buClr>
              <a:buSzTx/>
              <a:buFont typeface="Wingdings" panose="05000000000000000000" pitchFamily="2" charset="2"/>
              <a:buAutoNum type="arabicPeriod"/>
              <a:defRPr/>
            </a:pP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Banyak</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faktor</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yang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menentukan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sikap</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dan</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perilaku</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000" b="0" i="0" u="none" strike="noStrike" kern="0" cap="none" spc="0" normalizeH="0" baseline="0" noProof="0" dirty="0" err="1" smtClean="0">
                <a:ln>
                  <a:noFill/>
                </a:ln>
                <a:solidFill>
                  <a:schemeClr val="tx1"/>
                </a:solidFill>
                <a:effectLst/>
                <a:uLnTx/>
                <a:uFillTx/>
                <a:latin typeface="Arial" panose="020B0604020202020204" pitchFamily="34" charset="0"/>
                <a:ea typeface="+mn-ea"/>
                <a:cs typeface="Arial" panose="020B0604020202020204" pitchFamily="34" charset="0"/>
              </a:rPr>
              <a:t>seseorang</a:t>
            </a:r>
            <a:r>
              <a:rPr kumimoji="0" lang="en-US" sz="20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a:t>
            </a:r>
          </a:p>
        </p:txBody>
      </p:sp>
      <p:pic>
        <p:nvPicPr>
          <p:cNvPr id="13315" name="Picture 7" descr="connected_data_big"/>
          <p:cNvPicPr>
            <a:picLocks noGrp="1" noChangeAspect="1"/>
          </p:cNvPicPr>
          <p:nvPr>
            <p:ph type="clipArt" sz="half" idx="1"/>
          </p:nvPr>
        </p:nvPicPr>
        <p:blipFill>
          <a:blip r:embed="rId2"/>
          <a:stretch>
            <a:fillRect/>
          </a:stretch>
        </p:blipFill>
        <p:spPr>
          <a:xfrm>
            <a:off x="2351088" y="2563813"/>
            <a:ext cx="3457575" cy="3097212"/>
          </a:xfrm>
        </p:spPr>
      </p:pic>
      <p:sp>
        <p:nvSpPr>
          <p:cNvPr id="7173" name="Text Box 8"/>
          <p:cNvSpPr txBox="1">
            <a:spLocks noChangeArrowheads="1"/>
          </p:cNvSpPr>
          <p:nvPr/>
        </p:nvSpPr>
        <p:spPr bwMode="auto">
          <a:xfrm>
            <a:off x="1738283" y="2028191"/>
            <a:ext cx="3500462" cy="439991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2">
            <a:schemeClr val="accent1"/>
          </a:fillRef>
          <a:effectRef idx="1">
            <a:schemeClr val="accent1"/>
          </a:effectRef>
          <a:fontRef idx="minor">
            <a:schemeClr val="dk1"/>
          </a:fontRef>
        </p:style>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defRPr/>
            </a:pPr>
            <a:r>
              <a:rPr kumimoji="0" lang="en-US" sz="2800" b="0" i="0" u="none" strike="noStrike" kern="1200" cap="none" spc="0" normalizeH="0" baseline="0" noProof="0" dirty="0" err="1">
                <a:ln>
                  <a:noFill/>
                </a:ln>
                <a:solidFill>
                  <a:schemeClr val="dk1"/>
                </a:solidFill>
                <a:effectLst/>
                <a:uLnTx/>
                <a:uFillTx/>
                <a:latin typeface="Arial" panose="020B0604020202020204" pitchFamily="34" charset="0"/>
                <a:ea typeface="+mn-ea"/>
                <a:cs typeface="Arial" panose="020B0604020202020204" pitchFamily="34" charset="0"/>
              </a:rPr>
              <a:t>Salah</a:t>
            </a:r>
            <a:r>
              <a:rPr kumimoji="0" lang="en-US" sz="2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a:t>
            </a:r>
            <a:r>
              <a:rPr kumimoji="0" lang="en-US" sz="2800" b="0" i="0" u="none" strike="noStrike" kern="1200" cap="none" spc="0" normalizeH="0" baseline="0" noProof="0" dirty="0" err="1">
                <a:ln>
                  <a:noFill/>
                </a:ln>
                <a:solidFill>
                  <a:schemeClr val="dk1"/>
                </a:solidFill>
                <a:effectLst/>
                <a:uLnTx/>
                <a:uFillTx/>
                <a:latin typeface="Arial" panose="020B0604020202020204" pitchFamily="34" charset="0"/>
                <a:ea typeface="+mn-ea"/>
                <a:cs typeface="Arial" panose="020B0604020202020204" pitchFamily="34" charset="0"/>
              </a:rPr>
              <a:t>satu</a:t>
            </a:r>
            <a:r>
              <a:rPr kumimoji="0" lang="en-US" sz="2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a:t>
            </a:r>
            <a:r>
              <a:rPr kumimoji="0" lang="en-US" sz="2800" b="0" i="0" u="none" strike="noStrike" kern="1200" cap="none" spc="0" normalizeH="0" baseline="0" noProof="0" dirty="0" err="1">
                <a:ln>
                  <a:noFill/>
                </a:ln>
                <a:solidFill>
                  <a:schemeClr val="dk1"/>
                </a:solidFill>
                <a:effectLst/>
                <a:uLnTx/>
                <a:uFillTx/>
                <a:latin typeface="Arial" panose="020B0604020202020204" pitchFamily="34" charset="0"/>
                <a:ea typeface="+mn-ea"/>
                <a:cs typeface="Arial" panose="020B0604020202020204" pitchFamily="34" charset="0"/>
              </a:rPr>
              <a:t>cara</a:t>
            </a:r>
            <a:r>
              <a:rPr kumimoji="0" lang="en-US" sz="2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a:t>
            </a:r>
            <a:r>
              <a:rPr kumimoji="0" lang="en-US" sz="2800" b="0" i="0" u="none" strike="noStrike" kern="1200" cap="none" spc="0" normalizeH="0" baseline="0" noProof="0" dirty="0" err="1">
                <a:ln>
                  <a:noFill/>
                </a:ln>
                <a:solidFill>
                  <a:schemeClr val="dk1"/>
                </a:solidFill>
                <a:effectLst/>
                <a:uLnTx/>
                <a:uFillTx/>
                <a:latin typeface="Arial" panose="020B0604020202020204" pitchFamily="34" charset="0"/>
                <a:ea typeface="+mn-ea"/>
                <a:cs typeface="Arial" panose="020B0604020202020204" pitchFamily="34" charset="0"/>
              </a:rPr>
              <a:t>untuk</a:t>
            </a:r>
            <a:r>
              <a:rPr kumimoji="0" lang="en-US" sz="2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a:t>
            </a:r>
            <a:r>
              <a:rPr kumimoji="0" lang="en-US" sz="2800" b="0" i="0" u="none" strike="noStrike" kern="1200" cap="none" spc="0" normalizeH="0" baseline="0" noProof="0" dirty="0" err="1">
                <a:ln>
                  <a:noFill/>
                </a:ln>
                <a:solidFill>
                  <a:schemeClr val="dk1"/>
                </a:solidFill>
                <a:effectLst/>
                <a:uLnTx/>
                <a:uFillTx/>
                <a:latin typeface="Arial" panose="020B0604020202020204" pitchFamily="34" charset="0"/>
                <a:ea typeface="+mn-ea"/>
                <a:cs typeface="Arial" panose="020B0604020202020204" pitchFamily="34" charset="0"/>
              </a:rPr>
              <a:t>memahami</a:t>
            </a:r>
            <a:r>
              <a:rPr kumimoji="0" lang="en-US" sz="2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a:t>
            </a:r>
            <a:r>
              <a:rPr kumimoji="0" lang="en-US" sz="2800" b="0" i="0" u="none" strike="noStrike" kern="1200" cap="none" spc="0" normalizeH="0" baseline="0" noProof="0" dirty="0" err="1">
                <a:ln>
                  <a:noFill/>
                </a:ln>
                <a:solidFill>
                  <a:schemeClr val="dk1"/>
                </a:solidFill>
                <a:effectLst/>
                <a:uLnTx/>
                <a:uFillTx/>
                <a:latin typeface="Arial" panose="020B0604020202020204" pitchFamily="34" charset="0"/>
                <a:ea typeface="+mn-ea"/>
                <a:cs typeface="Arial" panose="020B0604020202020204" pitchFamily="34" charset="0"/>
              </a:rPr>
              <a:t>sifat</a:t>
            </a:r>
            <a:r>
              <a:rPr kumimoji="0" lang="en-US" sz="2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a:t>
            </a:r>
            <a:r>
              <a:rPr kumimoji="0" lang="en-US" sz="2800" b="0" i="0" u="none" strike="noStrike" kern="1200" cap="none" spc="0" normalizeH="0" baseline="0" noProof="0" dirty="0" err="1">
                <a:ln>
                  <a:noFill/>
                </a:ln>
                <a:solidFill>
                  <a:schemeClr val="dk1"/>
                </a:solidFill>
                <a:effectLst/>
                <a:uLnTx/>
                <a:uFillTx/>
                <a:latin typeface="Arial" panose="020B0604020202020204" pitchFamily="34" charset="0"/>
                <a:ea typeface="+mn-ea"/>
                <a:cs typeface="Arial" panose="020B0604020202020204" pitchFamily="34" charset="0"/>
              </a:rPr>
              <a:t>manusia</a:t>
            </a:r>
            <a:r>
              <a:rPr kumimoji="0" lang="en-US" sz="2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a:t>
            </a:r>
            <a:r>
              <a:rPr kumimoji="0" lang="en-US" sz="2800" b="0" i="0" u="none" strike="noStrike" kern="1200" cap="none" spc="0" normalizeH="0" baseline="0" noProof="0" dirty="0" err="1">
                <a:ln>
                  <a:noFill/>
                </a:ln>
                <a:solidFill>
                  <a:schemeClr val="dk1"/>
                </a:solidFill>
                <a:effectLst/>
                <a:uLnTx/>
                <a:uFillTx/>
                <a:latin typeface="Arial" panose="020B0604020202020204" pitchFamily="34" charset="0"/>
                <a:ea typeface="+mn-ea"/>
                <a:cs typeface="Arial" panose="020B0604020202020204" pitchFamily="34" charset="0"/>
              </a:rPr>
              <a:t>adalah</a:t>
            </a:r>
            <a:r>
              <a:rPr kumimoji="0" lang="en-US" sz="2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a:t>
            </a:r>
            <a:r>
              <a:rPr kumimoji="0" lang="en-US" sz="2800" b="0" i="0" u="none" strike="noStrike" kern="1200" cap="none" spc="0" normalizeH="0" baseline="0" noProof="0" dirty="0" err="1">
                <a:ln>
                  <a:noFill/>
                </a:ln>
                <a:solidFill>
                  <a:schemeClr val="dk1"/>
                </a:solidFill>
                <a:effectLst/>
                <a:uLnTx/>
                <a:uFillTx/>
                <a:latin typeface="Arial" panose="020B0604020202020204" pitchFamily="34" charset="0"/>
                <a:ea typeface="+mn-ea"/>
                <a:cs typeface="Arial" panose="020B0604020202020204" pitchFamily="34" charset="0"/>
              </a:rPr>
              <a:t>dengan</a:t>
            </a:r>
            <a:r>
              <a:rPr kumimoji="0" lang="en-US" sz="2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a:t>
            </a:r>
            <a:r>
              <a:rPr kumimoji="0" lang="en-US" sz="2800" b="0" i="0" u="none" strike="noStrike" kern="1200" cap="none" spc="0" normalizeH="0" baseline="0" noProof="0" dirty="0" err="1">
                <a:ln>
                  <a:noFill/>
                </a:ln>
                <a:solidFill>
                  <a:schemeClr val="dk1"/>
                </a:solidFill>
                <a:effectLst/>
                <a:uLnTx/>
                <a:uFillTx/>
                <a:latin typeface="Arial" panose="020B0604020202020204" pitchFamily="34" charset="0"/>
                <a:ea typeface="+mn-ea"/>
                <a:cs typeface="Arial" panose="020B0604020202020204" pitchFamily="34" charset="0"/>
              </a:rPr>
              <a:t>cara</a:t>
            </a:r>
            <a:r>
              <a:rPr kumimoji="0" lang="en-US" sz="2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a:t>
            </a:r>
            <a:r>
              <a:rPr kumimoji="0" lang="en-US" sz="2800" b="0" i="0" u="none" strike="noStrike" kern="1200" cap="none" spc="0" normalizeH="0" baseline="0" noProof="0" dirty="0" err="1">
                <a:ln>
                  <a:noFill/>
                </a:ln>
                <a:solidFill>
                  <a:schemeClr val="dk1"/>
                </a:solidFill>
                <a:effectLst/>
                <a:uLnTx/>
                <a:uFillTx/>
                <a:latin typeface="Arial" panose="020B0604020202020204" pitchFamily="34" charset="0"/>
                <a:ea typeface="+mn-ea"/>
                <a:cs typeface="Arial" panose="020B0604020202020204" pitchFamily="34" charset="0"/>
              </a:rPr>
              <a:t>memahami</a:t>
            </a:r>
            <a:endParaRPr kumimoji="0" lang="en-US" sz="2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0" lang="id-ID" sz="2800" b="0" i="0" u="none" strike="noStrike" kern="1200" cap="none" spc="0" normalizeH="0" baseline="0" noProof="0" dirty="0" err="1">
                <a:ln>
                  <a:noFill/>
                </a:ln>
                <a:solidFill>
                  <a:schemeClr val="dk1"/>
                </a:solidFill>
                <a:effectLst/>
                <a:uLnTx/>
                <a:uFillTx/>
                <a:latin typeface="Arial" panose="020B0604020202020204" pitchFamily="34" charset="0"/>
                <a:ea typeface="+mn-ea"/>
                <a:cs typeface="Arial" panose="020B0604020202020204" pitchFamily="34" charset="0"/>
              </a:rPr>
              <a:t>p</a:t>
            </a:r>
            <a:r>
              <a:rPr kumimoji="0" lang="en-US" sz="2800" b="0" i="0" u="none" strike="noStrike" kern="1200" cap="none" spc="0" normalizeH="0" baseline="0" noProof="0" dirty="0" err="1">
                <a:ln>
                  <a:noFill/>
                </a:ln>
                <a:solidFill>
                  <a:schemeClr val="dk1"/>
                </a:solidFill>
                <a:effectLst/>
                <a:uLnTx/>
                <a:uFillTx/>
                <a:latin typeface="Arial" panose="020B0604020202020204" pitchFamily="34" charset="0"/>
                <a:ea typeface="+mn-ea"/>
                <a:cs typeface="Arial" panose="020B0604020202020204" pitchFamily="34" charset="0"/>
              </a:rPr>
              <a:t>rinsip-prinsip</a:t>
            </a:r>
            <a:r>
              <a:rPr kumimoji="0" lang="en-US" sz="2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a:t>
            </a:r>
            <a:r>
              <a:rPr kumimoji="0" lang="en-US" sz="2800" b="0" i="0" u="none" strike="noStrike" kern="1200" cap="none" spc="0" normalizeH="0" baseline="0" noProof="0" dirty="0" err="1">
                <a:ln>
                  <a:noFill/>
                </a:ln>
                <a:solidFill>
                  <a:schemeClr val="dk1"/>
                </a:solidFill>
                <a:effectLst/>
                <a:uLnTx/>
                <a:uFillTx/>
                <a:latin typeface="Arial" panose="020B0604020202020204" pitchFamily="34" charset="0"/>
                <a:ea typeface="+mn-ea"/>
                <a:cs typeface="Arial" panose="020B0604020202020204" pitchFamily="34" charset="0"/>
              </a:rPr>
              <a:t>dasar</a:t>
            </a:r>
            <a:r>
              <a:rPr kumimoji="0" lang="en-US" sz="2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yang </a:t>
            </a:r>
            <a:r>
              <a:rPr kumimoji="0" lang="en-US" sz="2800" b="0" i="0" u="none" strike="noStrike" kern="1200" cap="none" spc="0" normalizeH="0" baseline="0" noProof="0" dirty="0" err="1">
                <a:ln>
                  <a:noFill/>
                </a:ln>
                <a:solidFill>
                  <a:schemeClr val="dk1"/>
                </a:solidFill>
                <a:effectLst/>
                <a:uLnTx/>
                <a:uFillTx/>
                <a:latin typeface="Arial" panose="020B0604020202020204" pitchFamily="34" charset="0"/>
                <a:ea typeface="+mn-ea"/>
                <a:cs typeface="Arial" panose="020B0604020202020204" pitchFamily="34" charset="0"/>
              </a:rPr>
              <a:t>merupakan</a:t>
            </a:r>
            <a:r>
              <a:rPr kumimoji="0" lang="en-US" sz="2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a:t>
            </a:r>
            <a:r>
              <a:rPr kumimoji="0" lang="en-US" sz="2800" b="0" i="0" u="none" strike="noStrike" kern="1200" cap="none" spc="0" normalizeH="0" baseline="0" noProof="0" dirty="0" err="1">
                <a:ln>
                  <a:noFill/>
                </a:ln>
                <a:solidFill>
                  <a:schemeClr val="dk1"/>
                </a:solidFill>
                <a:effectLst/>
                <a:uLnTx/>
                <a:uFillTx/>
                <a:latin typeface="Arial" panose="020B0604020202020204" pitchFamily="34" charset="0"/>
                <a:ea typeface="+mn-ea"/>
                <a:cs typeface="Arial" panose="020B0604020202020204" pitchFamily="34" charset="0"/>
              </a:rPr>
              <a:t>bagian</a:t>
            </a:r>
            <a:r>
              <a:rPr kumimoji="0" lang="en-US" sz="2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a:t>
            </a:r>
            <a:r>
              <a:rPr kumimoji="0" lang="en-US" sz="2800" b="0" i="0" u="none" strike="noStrike" kern="1200" cap="none" spc="0" normalizeH="0" baseline="0" noProof="0" dirty="0" err="1">
                <a:ln>
                  <a:noFill/>
                </a:ln>
                <a:solidFill>
                  <a:schemeClr val="dk1"/>
                </a:solidFill>
                <a:effectLst/>
                <a:uLnTx/>
                <a:uFillTx/>
                <a:latin typeface="Arial" panose="020B0604020202020204" pitchFamily="34" charset="0"/>
                <a:ea typeface="+mn-ea"/>
                <a:cs typeface="Arial" panose="020B0604020202020204" pitchFamily="34" charset="0"/>
              </a:rPr>
              <a:t>dari</a:t>
            </a:r>
            <a:r>
              <a:rPr kumimoji="0" lang="en-US" sz="2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a:t>
            </a:r>
            <a:r>
              <a:rPr kumimoji="0" lang="en-US" sz="2800" b="0" i="0" u="none" strike="noStrike" kern="1200" cap="none" spc="0" normalizeH="0" baseline="0" noProof="0" dirty="0" err="1">
                <a:ln>
                  <a:noFill/>
                </a:ln>
                <a:solidFill>
                  <a:schemeClr val="dk1"/>
                </a:solidFill>
                <a:effectLst/>
                <a:uLnTx/>
                <a:uFillTx/>
                <a:latin typeface="Arial" panose="020B0604020202020204" pitchFamily="34" charset="0"/>
                <a:ea typeface="+mn-ea"/>
                <a:cs typeface="Arial" panose="020B0604020202020204" pitchFamily="34" charset="0"/>
              </a:rPr>
              <a:t>kondisi</a:t>
            </a:r>
            <a:r>
              <a:rPr kumimoji="0" lang="en-US" sz="2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a:t>
            </a:r>
            <a:r>
              <a:rPr kumimoji="0" lang="en-US" sz="2800" b="0" i="0" u="none" strike="noStrike" kern="1200" cap="none" spc="0" normalizeH="0" baseline="0" noProof="0" dirty="0" err="1">
                <a:ln>
                  <a:noFill/>
                </a:ln>
                <a:solidFill>
                  <a:schemeClr val="dk1"/>
                </a:solidFill>
                <a:effectLst/>
                <a:uLnTx/>
                <a:uFillTx/>
                <a:latin typeface="Arial" panose="020B0604020202020204" pitchFamily="34" charset="0"/>
                <a:ea typeface="+mn-ea"/>
                <a:cs typeface="Arial" panose="020B0604020202020204" pitchFamily="34" charset="0"/>
              </a:rPr>
              <a:t>individu</a:t>
            </a:r>
            <a:r>
              <a:rPr kumimoji="0" lang="en-US" sz="2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a:t>
            </a:r>
            <a:r>
              <a:rPr kumimoji="0" lang="en-US" sz="2800" b="0" i="0" u="none" strike="noStrike" kern="1200" cap="none" spc="0" normalizeH="0" baseline="0" noProof="0" dirty="0" err="1">
                <a:ln>
                  <a:noFill/>
                </a:ln>
                <a:solidFill>
                  <a:schemeClr val="dk1"/>
                </a:solidFill>
                <a:effectLst/>
                <a:uLnTx/>
                <a:uFillTx/>
                <a:latin typeface="Arial" panose="020B0604020202020204" pitchFamily="34" charset="0"/>
                <a:ea typeface="+mn-ea"/>
                <a:cs typeface="Arial" panose="020B0604020202020204" pitchFamily="34" charset="0"/>
              </a:rPr>
              <a:t>manusia</a:t>
            </a:r>
            <a:r>
              <a:rPr kumimoji="0" lang="en-US" sz="2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a:t>
            </a:r>
            <a:r>
              <a:rPr kumimoji="0" lang="en-US" sz="2800" b="0" i="0" u="none" strike="noStrike" kern="1200" cap="none" spc="0" normalizeH="0" baseline="0" noProof="0" dirty="0" err="1">
                <a:ln>
                  <a:noFill/>
                </a:ln>
                <a:solidFill>
                  <a:schemeClr val="dk1"/>
                </a:solidFill>
                <a:effectLst/>
                <a:uLnTx/>
                <a:uFillTx/>
                <a:latin typeface="Arial" panose="020B0604020202020204" pitchFamily="34" charset="0"/>
                <a:ea typeface="+mn-ea"/>
                <a:cs typeface="Arial" panose="020B0604020202020204" pitchFamily="34" charset="0"/>
              </a:rPr>
              <a:t>itu</a:t>
            </a:r>
            <a:r>
              <a:rPr kumimoji="0" lang="en-US" sz="2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 </a:t>
            </a:r>
            <a:r>
              <a:rPr kumimoji="0" lang="en-US" sz="2800" b="0" i="0" u="none" strike="noStrike" kern="1200" cap="none" spc="0" normalizeH="0" baseline="0" noProof="0" dirty="0" err="1">
                <a:ln>
                  <a:noFill/>
                </a:ln>
                <a:solidFill>
                  <a:schemeClr val="dk1"/>
                </a:solidFill>
                <a:effectLst/>
                <a:uLnTx/>
                <a:uFillTx/>
                <a:latin typeface="Arial" panose="020B0604020202020204" pitchFamily="34" charset="0"/>
                <a:ea typeface="+mn-ea"/>
                <a:cs typeface="Arial" panose="020B0604020202020204" pitchFamily="34" charset="0"/>
              </a:rPr>
              <a:t>sendiri</a:t>
            </a:r>
            <a:r>
              <a:rPr kumimoji="0" lang="en-US" sz="2800" b="0" i="0" u="none" strike="noStrike" kern="1200" cap="none" spc="0" normalizeH="0" baseline="0" noProof="0" dirty="0">
                <a:ln>
                  <a:noFill/>
                </a:ln>
                <a:solidFill>
                  <a:schemeClr val="dk1"/>
                </a:solidFill>
                <a:effectLst/>
                <a:uLnTx/>
                <a:uFillTx/>
                <a:latin typeface="Arial" panose="020B0604020202020204" pitchFamily="34" charset="0"/>
                <a:ea typeface="+mn-ea"/>
                <a:cs typeface="Arial" panose="020B0604020202020204" pitchFamily="34" charset="0"/>
              </a:rPr>
              <a:t>.</a:t>
            </a:r>
          </a:p>
        </p:txBody>
      </p:sp>
      <p:sp>
        <p:nvSpPr>
          <p:cNvPr id="6" name="Striped Right Arrow 5"/>
          <p:cNvSpPr/>
          <p:nvPr/>
        </p:nvSpPr>
        <p:spPr bwMode="auto">
          <a:xfrm>
            <a:off x="5238750" y="3643313"/>
            <a:ext cx="714375" cy="1000125"/>
          </a:xfrm>
          <a:prstGeom prst="stripedRigh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id-ID" sz="1800" b="0" i="0" u="none" strike="noStrike" kern="1200" cap="none" spc="0" normalizeH="0" baseline="0" noProof="0">
              <a:ln>
                <a:noFill/>
              </a:ln>
              <a:solidFill>
                <a:schemeClr val="dk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ppt_w</p:attrName>
                                        </p:attrNameLst>
                                      </p:cBhvr>
                                      <p:tavLst>
                                        <p:tav tm="0">
                                          <p:val>
                                            <p:fltVal val="0"/>
                                          </p:val>
                                        </p:tav>
                                        <p:tav tm="100000">
                                          <p:val>
                                            <p:strVal val="#ppt_w"/>
                                          </p:val>
                                        </p:tav>
                                      </p:tavLst>
                                    </p:anim>
                                    <p:anim calcmode="lin" valueType="num">
                                      <p:cBhvr>
                                        <p:cTn id="8" dur="500" fill="hold"/>
                                        <p:tgtEl>
                                          <p:spTgt spid="16388"/>
                                        </p:tgtEl>
                                        <p:attrNameLst>
                                          <p:attrName>ppt_h</p:attrName>
                                        </p:attrNameLst>
                                      </p:cBhvr>
                                      <p:tavLst>
                                        <p:tav tm="0">
                                          <p:val>
                                            <p:fltVal val="0"/>
                                          </p:val>
                                        </p:tav>
                                        <p:tav tm="100000">
                                          <p:val>
                                            <p:strVal val="#ppt_h"/>
                                          </p:val>
                                        </p:tav>
                                      </p:tavLst>
                                    </p:anim>
                                    <p:animEffect transition="in" filter="fade">
                                      <p:cBhvr>
                                        <p:cTn id="9" dur="500"/>
                                        <p:tgtEl>
                                          <p:spTgt spid="16388"/>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6390">
                                            <p:bg/>
                                          </p:spTgt>
                                        </p:tgtEl>
                                        <p:attrNameLst>
                                          <p:attrName>style.visibility</p:attrName>
                                        </p:attrNameLst>
                                      </p:cBhvr>
                                      <p:to>
                                        <p:strVal val="visible"/>
                                      </p:to>
                                    </p:set>
                                    <p:animEffect transition="in" filter="fade">
                                      <p:cBhvr>
                                        <p:cTn id="14" dur="1000">
                                          <p:stCondLst>
                                            <p:cond delay="0"/>
                                          </p:stCondLst>
                                        </p:cTn>
                                        <p:tgtEl>
                                          <p:spTgt spid="16390">
                                            <p:bg/>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6390">
                                            <p:txEl>
                                              <p:pRg st="0" end="0"/>
                                            </p:txEl>
                                          </p:spTgt>
                                        </p:tgtEl>
                                        <p:attrNameLst>
                                          <p:attrName>style.visibility</p:attrName>
                                        </p:attrNameLst>
                                      </p:cBhvr>
                                      <p:to>
                                        <p:strVal val="visible"/>
                                      </p:to>
                                    </p:set>
                                    <p:animEffect transition="in" filter="fade">
                                      <p:cBhvr>
                                        <p:cTn id="19" dur="1000">
                                          <p:stCondLst>
                                            <p:cond delay="0"/>
                                          </p:stCondLst>
                                        </p:cTn>
                                        <p:tgtEl>
                                          <p:spTgt spid="1639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6390">
                                            <p:txEl>
                                              <p:pRg st="1" end="1"/>
                                            </p:txEl>
                                          </p:spTgt>
                                        </p:tgtEl>
                                        <p:attrNameLst>
                                          <p:attrName>style.visibility</p:attrName>
                                        </p:attrNameLst>
                                      </p:cBhvr>
                                      <p:to>
                                        <p:strVal val="visible"/>
                                      </p:to>
                                    </p:set>
                                    <p:animEffect transition="in" filter="fade">
                                      <p:cBhvr>
                                        <p:cTn id="24" dur="1000">
                                          <p:stCondLst>
                                            <p:cond delay="0"/>
                                          </p:stCondLst>
                                        </p:cTn>
                                        <p:tgtEl>
                                          <p:spTgt spid="16390">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6390">
                                            <p:txEl>
                                              <p:pRg st="2" end="2"/>
                                            </p:txEl>
                                          </p:spTgt>
                                        </p:tgtEl>
                                        <p:attrNameLst>
                                          <p:attrName>style.visibility</p:attrName>
                                        </p:attrNameLst>
                                      </p:cBhvr>
                                      <p:to>
                                        <p:strVal val="visible"/>
                                      </p:to>
                                    </p:set>
                                    <p:animEffect transition="in" filter="fade">
                                      <p:cBhvr>
                                        <p:cTn id="29" dur="1000">
                                          <p:stCondLst>
                                            <p:cond delay="0"/>
                                          </p:stCondLst>
                                        </p:cTn>
                                        <p:tgtEl>
                                          <p:spTgt spid="16390">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6390">
                                            <p:txEl>
                                              <p:pRg st="3" end="3"/>
                                            </p:txEl>
                                          </p:spTgt>
                                        </p:tgtEl>
                                        <p:attrNameLst>
                                          <p:attrName>style.visibility</p:attrName>
                                        </p:attrNameLst>
                                      </p:cBhvr>
                                      <p:to>
                                        <p:strVal val="visible"/>
                                      </p:to>
                                    </p:set>
                                    <p:animEffect transition="in" filter="fade">
                                      <p:cBhvr>
                                        <p:cTn id="34" dur="1000">
                                          <p:stCondLst>
                                            <p:cond delay="0"/>
                                          </p:stCondLst>
                                        </p:cTn>
                                        <p:tgtEl>
                                          <p:spTgt spid="16390">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6390">
                                            <p:txEl>
                                              <p:pRg st="4" end="4"/>
                                            </p:txEl>
                                          </p:spTgt>
                                        </p:tgtEl>
                                        <p:attrNameLst>
                                          <p:attrName>style.visibility</p:attrName>
                                        </p:attrNameLst>
                                      </p:cBhvr>
                                      <p:to>
                                        <p:strVal val="visible"/>
                                      </p:to>
                                    </p:set>
                                    <p:animEffect transition="in" filter="fade">
                                      <p:cBhvr>
                                        <p:cTn id="39" dur="1000">
                                          <p:stCondLst>
                                            <p:cond delay="0"/>
                                          </p:stCondLst>
                                        </p:cTn>
                                        <p:tgtEl>
                                          <p:spTgt spid="16390">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6390">
                                            <p:txEl>
                                              <p:pRg st="5" end="5"/>
                                            </p:txEl>
                                          </p:spTgt>
                                        </p:tgtEl>
                                        <p:attrNameLst>
                                          <p:attrName>style.visibility</p:attrName>
                                        </p:attrNameLst>
                                      </p:cBhvr>
                                      <p:to>
                                        <p:strVal val="visible"/>
                                      </p:to>
                                    </p:set>
                                    <p:animEffect transition="in" filter="fade">
                                      <p:cBhvr>
                                        <p:cTn id="44" dur="1000">
                                          <p:stCondLst>
                                            <p:cond delay="0"/>
                                          </p:stCondLst>
                                        </p:cTn>
                                        <p:tgtEl>
                                          <p:spTgt spid="16390">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6390">
                                            <p:txEl>
                                              <p:pRg st="6" end="6"/>
                                            </p:txEl>
                                          </p:spTgt>
                                        </p:tgtEl>
                                        <p:attrNameLst>
                                          <p:attrName>style.visibility</p:attrName>
                                        </p:attrNameLst>
                                      </p:cBhvr>
                                      <p:to>
                                        <p:strVal val="visible"/>
                                      </p:to>
                                    </p:set>
                                    <p:animEffect transition="in" filter="fade">
                                      <p:cBhvr>
                                        <p:cTn id="49" dur="1000">
                                          <p:stCondLst>
                                            <p:cond delay="0"/>
                                          </p:stCondLst>
                                        </p:cTn>
                                        <p:tgtEl>
                                          <p:spTgt spid="1639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p:bldP spid="16390"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p:cNvSpPr>
          <p:nvPr>
            <p:ph type="ctrTitle"/>
          </p:nvPr>
        </p:nvSpPr>
        <p:spPr>
          <a:xfrm>
            <a:off x="2209800" y="981075"/>
            <a:ext cx="7772400" cy="431800"/>
          </a:xfrm>
        </p:spPr>
        <p:txBody>
          <a:bodyPr vert="horz" wrap="square" lIns="91440" tIns="45720" rIns="91440" bIns="45720" anchor="b" anchorCtr="0">
            <a:normAutofit fontScale="90000"/>
          </a:bodyPr>
          <a:lstStyle/>
          <a:p>
            <a:pPr algn="ctr" eaLnBrk="1" hangingPunct="1">
              <a:buClrTx/>
              <a:buSzTx/>
              <a:buFontTx/>
            </a:pPr>
            <a:r>
              <a:rPr lang="en-US" altLang="zh-CN" sz="2000" dirty="0">
                <a:latin typeface="Sylfaen" panose="010A0502050306030303" pitchFamily="18" charset="0"/>
                <a:ea typeface="+mj-ea"/>
                <a:cs typeface="+mj-cs"/>
              </a:rPr>
              <a:t/>
            </a:r>
            <a:br>
              <a:rPr lang="en-US" altLang="zh-CN" sz="2000" dirty="0">
                <a:latin typeface="Sylfaen" panose="010A0502050306030303" pitchFamily="18" charset="0"/>
                <a:ea typeface="+mj-ea"/>
                <a:cs typeface="+mj-cs"/>
              </a:rPr>
            </a:br>
            <a:r>
              <a:rPr lang="en-US" altLang="zh-CN" sz="2000" dirty="0">
                <a:latin typeface="Sylfaen" panose="010A0502050306030303" pitchFamily="18" charset="0"/>
                <a:ea typeface="+mj-ea"/>
                <a:cs typeface="+mj-cs"/>
              </a:rPr>
              <a:t> Model Perilaku Individu Menurut Kurt Lewin, B  =  F  ( I , E )</a:t>
            </a:r>
          </a:p>
        </p:txBody>
      </p:sp>
      <p:sp>
        <p:nvSpPr>
          <p:cNvPr id="8194" name="Text Box 3"/>
          <p:cNvSpPr>
            <a:spLocks noGrp="1"/>
          </p:cNvSpPr>
          <p:nvPr>
            <p:ph type="subTitle" idx="1"/>
          </p:nvPr>
        </p:nvSpPr>
        <p:spPr>
          <a:xfrm>
            <a:off x="2063750" y="1773238"/>
            <a:ext cx="8064500" cy="4895850"/>
          </a:xfrm>
          <a:solidFill>
            <a:srgbClr val="FFFFFF"/>
          </a:solidFill>
          <a:ln>
            <a:solidFill>
              <a:srgbClr val="000000"/>
            </a:solidFill>
            <a:miter/>
          </a:ln>
        </p:spPr>
        <p:txBody>
          <a:bodyPr vert="horz" wrap="square" lIns="91440" tIns="45720" rIns="91440" bIns="45720" anchor="t" anchorCtr="0"/>
          <a:lstStyle/>
          <a:p>
            <a:pPr marL="0" marR="0" indent="0" algn="just" defTabSz="914400" rtl="0" eaLnBrk="1" fontAlgn="base" latinLnBrk="0" hangingPunct="1">
              <a:lnSpc>
                <a:spcPct val="100000"/>
              </a:lnSpc>
              <a:spcBef>
                <a:spcPct val="20000"/>
              </a:spcBef>
              <a:spcAft>
                <a:spcPct val="0"/>
              </a:spcAft>
              <a:buClr>
                <a:schemeClr val="bg2"/>
              </a:buClr>
              <a:buSzPct val="70000"/>
              <a:buFont typeface="Wingdings" panose="05000000000000000000" pitchFamily="2" charset="2"/>
              <a:buNone/>
            </a:pPr>
            <a:endParaRPr kumimoji="0" lang="en-US" altLang="zh-CN" sz="2800" b="0" i="0" u="none" strike="noStrike" kern="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ct val="0"/>
              </a:spcBef>
              <a:spcAft>
                <a:spcPct val="0"/>
              </a:spcAft>
              <a:buClr>
                <a:schemeClr val="bg2"/>
              </a:buClr>
              <a:buSzPct val="70000"/>
              <a:buFont typeface="Wingdings" panose="05000000000000000000" pitchFamily="2" charset="2"/>
              <a:buNone/>
            </a:pPr>
            <a:endParaRPr kumimoji="0" lang="en-US" altLang="zh-CN" sz="1600" b="0" i="0" u="none" strike="noStrike" kern="0" cap="none" spc="0" normalizeH="0" baseline="0" noProof="1">
              <a:solidFill>
                <a:schemeClr val="tx1"/>
              </a:solidFill>
              <a:latin typeface="Arial" panose="020B0604020202020204" pitchFamily="34" charset="0"/>
              <a:ea typeface="+mn-ea"/>
              <a:cs typeface="+mn-cs"/>
            </a:endParaRPr>
          </a:p>
        </p:txBody>
      </p:sp>
      <p:sp>
        <p:nvSpPr>
          <p:cNvPr id="14339" name="Rectangle 4"/>
          <p:cNvSpPr/>
          <p:nvPr/>
        </p:nvSpPr>
        <p:spPr>
          <a:xfrm>
            <a:off x="2135188" y="2276475"/>
            <a:ext cx="1873250" cy="3097213"/>
          </a:xfrm>
          <a:prstGeom prst="rect">
            <a:avLst/>
          </a:prstGeom>
          <a:solidFill>
            <a:schemeClr val="accent1"/>
          </a:solidFill>
          <a:ln w="9525" cap="flat" cmpd="sng">
            <a:solidFill>
              <a:schemeClr val="tx1"/>
            </a:solidFill>
            <a:prstDash val="solid"/>
            <a:miter/>
            <a:headEnd type="none" w="med" len="med"/>
            <a:tailEnd type="none" w="med" len="med"/>
          </a:ln>
          <a:effectLst>
            <a:outerShdw dist="107763" dir="18900000" algn="ctr" rotWithShape="0">
              <a:schemeClr val="bg2">
                <a:alpha val="50000"/>
              </a:schemeClr>
            </a:outerShdw>
          </a:effectLst>
        </p:spPr>
        <p:txBody>
          <a:bodyPr wrap="none" anchor="ctr" anchorCtr="0"/>
          <a:lstStyle/>
          <a:p>
            <a:pPr marL="342900" indent="-342900" algn="ctr"/>
            <a:r>
              <a:rPr lang="en-US" altLang="zh-CN" sz="1600" b="1" u="sng" dirty="0">
                <a:latin typeface="Arial Narrow" panose="020B0606020202030204" pitchFamily="34" charset="0"/>
              </a:rPr>
              <a:t>Lingkungan Kerja</a:t>
            </a:r>
            <a:r>
              <a:rPr lang="en-US" altLang="zh-CN" sz="1600" dirty="0">
                <a:latin typeface="Arial Narrow" panose="020B0606020202030204" pitchFamily="34" charset="0"/>
              </a:rPr>
              <a:t> :</a:t>
            </a:r>
          </a:p>
          <a:p>
            <a:pPr marL="342900" indent="-342900" algn="ctr"/>
            <a:endParaRPr lang="en-US" altLang="zh-CN" sz="1400" dirty="0">
              <a:latin typeface="Arial Narrow" panose="020B0606020202030204" pitchFamily="34" charset="0"/>
            </a:endParaRPr>
          </a:p>
          <a:p>
            <a:pPr marL="342900" indent="-342900" algn="ctr">
              <a:buChar char="•"/>
            </a:pPr>
            <a:r>
              <a:rPr lang="en-US" altLang="zh-CN" sz="1400" b="1" dirty="0">
                <a:latin typeface="Arial Narrow" panose="020B0606020202030204" pitchFamily="34" charset="0"/>
              </a:rPr>
              <a:t>Desain pekerjaan</a:t>
            </a:r>
          </a:p>
          <a:p>
            <a:pPr marL="342900" indent="-342900" algn="ctr">
              <a:buChar char="•"/>
            </a:pPr>
            <a:r>
              <a:rPr lang="en-US" altLang="zh-CN" sz="1400" b="1" dirty="0">
                <a:latin typeface="Arial Narrow" panose="020B0606020202030204" pitchFamily="34" charset="0"/>
              </a:rPr>
              <a:t>Struktur organisasi</a:t>
            </a:r>
          </a:p>
          <a:p>
            <a:pPr marL="342900" indent="-342900" algn="ctr">
              <a:buChar char="•"/>
            </a:pPr>
            <a:r>
              <a:rPr lang="en-US" altLang="zh-CN" sz="1400" b="1" dirty="0">
                <a:latin typeface="Arial Narrow" panose="020B0606020202030204" pitchFamily="34" charset="0"/>
              </a:rPr>
              <a:t>Kebijakan dan aturan</a:t>
            </a:r>
          </a:p>
          <a:p>
            <a:pPr marL="342900" indent="-342900" algn="ctr">
              <a:buChar char="•"/>
            </a:pPr>
            <a:r>
              <a:rPr lang="en-US" altLang="zh-CN" sz="1400" b="1" dirty="0">
                <a:latin typeface="Arial Narrow" panose="020B0606020202030204" pitchFamily="34" charset="0"/>
              </a:rPr>
              <a:t>Kepemimpinan</a:t>
            </a:r>
          </a:p>
          <a:p>
            <a:pPr marL="342900" indent="-342900" algn="ctr">
              <a:buChar char="•"/>
            </a:pPr>
            <a:r>
              <a:rPr lang="en-US" altLang="zh-CN" sz="1300" b="1" dirty="0">
                <a:latin typeface="Arial Narrow" panose="020B0606020202030204" pitchFamily="34" charset="0"/>
              </a:rPr>
              <a:t>Penghargaan &amp; Sanksi</a:t>
            </a:r>
          </a:p>
          <a:p>
            <a:pPr marL="342900" indent="-342900" algn="ctr">
              <a:buChar char="•"/>
            </a:pPr>
            <a:r>
              <a:rPr lang="en-US" altLang="zh-CN" sz="1400" b="1" dirty="0">
                <a:latin typeface="Arial Narrow" panose="020B0606020202030204" pitchFamily="34" charset="0"/>
              </a:rPr>
              <a:t>Sumber daya</a:t>
            </a:r>
          </a:p>
          <a:p>
            <a:pPr marL="342900" indent="-342900" algn="ctr">
              <a:buChar char="•"/>
            </a:pPr>
            <a:r>
              <a:rPr lang="en-US" altLang="zh-CN" sz="1400" b="1" dirty="0">
                <a:latin typeface="Arial Narrow" panose="020B0606020202030204" pitchFamily="34" charset="0"/>
              </a:rPr>
              <a:t>Keluarga</a:t>
            </a:r>
          </a:p>
          <a:p>
            <a:pPr marL="342900" indent="-342900" algn="ctr"/>
            <a:endParaRPr lang="en-US" altLang="zh-CN" sz="1400" b="1" dirty="0">
              <a:latin typeface="Arial Narrow" panose="020B0606020202030204" pitchFamily="34" charset="0"/>
            </a:endParaRPr>
          </a:p>
          <a:p>
            <a:pPr marL="342900" indent="-342900" algn="ctr"/>
            <a:r>
              <a:rPr lang="en-US" altLang="zh-CN" sz="1400" b="1" u="sng" dirty="0">
                <a:latin typeface="Arial Narrow" panose="020B0606020202030204" pitchFamily="34" charset="0"/>
              </a:rPr>
              <a:t>Lingkungan Non Kerja</a:t>
            </a:r>
            <a:r>
              <a:rPr lang="en-US" altLang="zh-CN" sz="1400" dirty="0">
                <a:latin typeface="Arial Narrow" panose="020B0606020202030204" pitchFamily="34" charset="0"/>
              </a:rPr>
              <a:t> :</a:t>
            </a:r>
          </a:p>
          <a:p>
            <a:pPr marL="342900" indent="-342900" algn="ctr">
              <a:buChar char="•"/>
            </a:pPr>
            <a:r>
              <a:rPr lang="en-US" altLang="zh-CN" sz="1400" b="1" dirty="0">
                <a:latin typeface="Arial Narrow" panose="020B0606020202030204" pitchFamily="34" charset="0"/>
              </a:rPr>
              <a:t>Keluarga</a:t>
            </a:r>
          </a:p>
          <a:p>
            <a:pPr marL="342900" indent="-342900" algn="ctr">
              <a:buChar char="•"/>
            </a:pPr>
            <a:r>
              <a:rPr lang="en-US" altLang="zh-CN" sz="1400" b="1" dirty="0">
                <a:latin typeface="Arial Narrow" panose="020B0606020202030204" pitchFamily="34" charset="0"/>
              </a:rPr>
              <a:t>Ekonomi</a:t>
            </a:r>
          </a:p>
          <a:p>
            <a:pPr marL="342900" indent="-342900" algn="ctr">
              <a:buChar char="•"/>
            </a:pPr>
            <a:r>
              <a:rPr lang="en-US" altLang="zh-CN" sz="1400" b="1" dirty="0">
                <a:latin typeface="Arial Narrow" panose="020B0606020202030204" pitchFamily="34" charset="0"/>
              </a:rPr>
              <a:t>Kesenangan dan hobi</a:t>
            </a:r>
          </a:p>
        </p:txBody>
      </p:sp>
      <p:sp>
        <p:nvSpPr>
          <p:cNvPr id="14340" name="Rectangle 5"/>
          <p:cNvSpPr/>
          <p:nvPr/>
        </p:nvSpPr>
        <p:spPr>
          <a:xfrm>
            <a:off x="4222750" y="2276475"/>
            <a:ext cx="1728788" cy="3097213"/>
          </a:xfrm>
          <a:prstGeom prst="rect">
            <a:avLst/>
          </a:prstGeom>
          <a:solidFill>
            <a:schemeClr val="accent1"/>
          </a:solidFill>
          <a:ln w="9525" cap="flat" cmpd="sng">
            <a:solidFill>
              <a:schemeClr val="tx1"/>
            </a:solidFill>
            <a:prstDash val="solid"/>
            <a:miter/>
            <a:headEnd type="none" w="med" len="med"/>
            <a:tailEnd type="none" w="med" len="med"/>
          </a:ln>
          <a:effectLst>
            <a:outerShdw dist="107763" dir="18900000" algn="ctr" rotWithShape="0">
              <a:schemeClr val="bg2">
                <a:alpha val="50000"/>
              </a:schemeClr>
            </a:outerShdw>
          </a:effectLst>
        </p:spPr>
        <p:txBody>
          <a:bodyPr wrap="none" anchor="ctr" anchorCtr="0"/>
          <a:lstStyle/>
          <a:p>
            <a:pPr algn="ctr"/>
            <a:r>
              <a:rPr lang="en-US" altLang="zh-CN" sz="2000" b="1" u="sng" dirty="0">
                <a:latin typeface="Arial Narrow" panose="020B0606020202030204" pitchFamily="34" charset="0"/>
              </a:rPr>
              <a:t>Individu</a:t>
            </a:r>
            <a:r>
              <a:rPr lang="en-US" altLang="zh-CN" sz="2000" dirty="0">
                <a:latin typeface="Arial Narrow" panose="020B0606020202030204" pitchFamily="34" charset="0"/>
              </a:rPr>
              <a:t> </a:t>
            </a:r>
            <a:r>
              <a:rPr lang="en-US" altLang="zh-CN" sz="2000" b="1" dirty="0">
                <a:latin typeface="Arial Narrow" panose="020B0606020202030204" pitchFamily="34" charset="0"/>
              </a:rPr>
              <a:t>:</a:t>
            </a:r>
          </a:p>
          <a:p>
            <a:pPr algn="ctr"/>
            <a:endParaRPr lang="en-US" altLang="zh-CN" sz="2000" b="1" dirty="0">
              <a:latin typeface="Arial Narrow" panose="020B0606020202030204" pitchFamily="34" charset="0"/>
            </a:endParaRPr>
          </a:p>
          <a:p>
            <a:pPr algn="ctr">
              <a:buChar char="•"/>
            </a:pPr>
            <a:r>
              <a:rPr lang="en-US" altLang="zh-CN" sz="1600" b="1" dirty="0">
                <a:latin typeface="Arial Narrow" panose="020B0606020202030204" pitchFamily="34" charset="0"/>
              </a:rPr>
              <a:t>Karakteristik biografis</a:t>
            </a:r>
          </a:p>
          <a:p>
            <a:pPr algn="ctr">
              <a:buChar char="•"/>
            </a:pPr>
            <a:r>
              <a:rPr lang="en-US" altLang="zh-CN" sz="1600" b="1" dirty="0">
                <a:latin typeface="Arial Narrow" panose="020B0606020202030204" pitchFamily="34" charset="0"/>
              </a:rPr>
              <a:t>Keterampilan</a:t>
            </a:r>
          </a:p>
          <a:p>
            <a:pPr algn="ctr">
              <a:buChar char="•"/>
            </a:pPr>
            <a:r>
              <a:rPr lang="en-US" altLang="zh-CN" sz="1600" b="1" dirty="0">
                <a:latin typeface="Arial Narrow" panose="020B0606020202030204" pitchFamily="34" charset="0"/>
              </a:rPr>
              <a:t>Kepribadian</a:t>
            </a:r>
          </a:p>
          <a:p>
            <a:pPr algn="ctr">
              <a:buChar char="•"/>
            </a:pPr>
            <a:r>
              <a:rPr lang="en-US" altLang="zh-CN" sz="1600" b="1" dirty="0">
                <a:latin typeface="Arial Narrow" panose="020B0606020202030204" pitchFamily="34" charset="0"/>
              </a:rPr>
              <a:t>Proses belajar</a:t>
            </a:r>
          </a:p>
          <a:p>
            <a:pPr algn="ctr">
              <a:buChar char="•"/>
            </a:pPr>
            <a:r>
              <a:rPr lang="en-US" altLang="zh-CN" sz="1600" b="1" dirty="0">
                <a:latin typeface="Arial Narrow" panose="020B0606020202030204" pitchFamily="34" charset="0"/>
              </a:rPr>
              <a:t>Persepsi</a:t>
            </a:r>
          </a:p>
          <a:p>
            <a:pPr algn="ctr">
              <a:buChar char="•"/>
            </a:pPr>
            <a:r>
              <a:rPr lang="en-US" altLang="zh-CN" sz="1600" b="1" dirty="0">
                <a:latin typeface="Arial Narrow" panose="020B0606020202030204" pitchFamily="34" charset="0"/>
              </a:rPr>
              <a:t>Sikap</a:t>
            </a:r>
          </a:p>
          <a:p>
            <a:pPr algn="ctr">
              <a:buChar char="•"/>
            </a:pPr>
            <a:r>
              <a:rPr lang="en-US" altLang="zh-CN" sz="1600" b="1" dirty="0">
                <a:latin typeface="Arial Narrow" panose="020B0606020202030204" pitchFamily="34" charset="0"/>
              </a:rPr>
              <a:t>Motivasi</a:t>
            </a:r>
          </a:p>
        </p:txBody>
      </p:sp>
      <p:sp>
        <p:nvSpPr>
          <p:cNvPr id="14341" name="Rectangle 6"/>
          <p:cNvSpPr/>
          <p:nvPr/>
        </p:nvSpPr>
        <p:spPr>
          <a:xfrm>
            <a:off x="6167438" y="2276475"/>
            <a:ext cx="1728787" cy="3097213"/>
          </a:xfrm>
          <a:prstGeom prst="rect">
            <a:avLst/>
          </a:prstGeom>
          <a:solidFill>
            <a:schemeClr val="accent1"/>
          </a:solidFill>
          <a:ln w="9525" cap="flat" cmpd="sng">
            <a:solidFill>
              <a:schemeClr val="tx1"/>
            </a:solidFill>
            <a:prstDash val="solid"/>
            <a:miter/>
            <a:headEnd type="none" w="med" len="med"/>
            <a:tailEnd type="none" w="med" len="med"/>
          </a:ln>
          <a:effectLst>
            <a:outerShdw dist="107763" dir="18900000" algn="ctr" rotWithShape="0">
              <a:schemeClr val="bg2">
                <a:alpha val="50000"/>
              </a:schemeClr>
            </a:outerShdw>
          </a:effectLst>
        </p:spPr>
        <p:txBody>
          <a:bodyPr wrap="none" anchor="ctr" anchorCtr="0"/>
          <a:lstStyle/>
          <a:p>
            <a:pPr algn="ctr"/>
            <a:r>
              <a:rPr lang="en-US" altLang="zh-CN" b="1" u="sng" dirty="0">
                <a:latin typeface="Arial Narrow" panose="020B0606020202030204" pitchFamily="34" charset="0"/>
              </a:rPr>
              <a:t>Perilaku</a:t>
            </a:r>
            <a:r>
              <a:rPr lang="en-US" altLang="zh-CN" b="1" dirty="0">
                <a:latin typeface="Arial Narrow" panose="020B0606020202030204" pitchFamily="34" charset="0"/>
              </a:rPr>
              <a:t> :</a:t>
            </a:r>
          </a:p>
          <a:p>
            <a:pPr algn="ctr"/>
            <a:endParaRPr lang="en-US" altLang="zh-CN" dirty="0">
              <a:latin typeface="Arial Narrow" panose="020B0606020202030204" pitchFamily="34" charset="0"/>
            </a:endParaRPr>
          </a:p>
          <a:p>
            <a:pPr algn="ctr">
              <a:buChar char="•"/>
            </a:pPr>
            <a:r>
              <a:rPr lang="en-US" altLang="zh-CN" sz="1500" b="1" dirty="0">
                <a:latin typeface="Arial Narrow" panose="020B0606020202030204" pitchFamily="34" charset="0"/>
              </a:rPr>
              <a:t>Pemecahan masalah</a:t>
            </a:r>
          </a:p>
          <a:p>
            <a:pPr algn="ctr">
              <a:buChar char="•"/>
            </a:pPr>
            <a:r>
              <a:rPr lang="en-US" altLang="zh-CN" sz="1500" b="1" dirty="0">
                <a:latin typeface="Arial Narrow" panose="020B0606020202030204" pitchFamily="34" charset="0"/>
              </a:rPr>
              <a:t>Proses berpikir</a:t>
            </a:r>
          </a:p>
          <a:p>
            <a:pPr algn="ctr">
              <a:buChar char="•"/>
            </a:pPr>
            <a:r>
              <a:rPr lang="en-US" altLang="zh-CN" sz="1500" b="1" dirty="0">
                <a:latin typeface="Arial Narrow" panose="020B0606020202030204" pitchFamily="34" charset="0"/>
              </a:rPr>
              <a:t>Komunikasi :</a:t>
            </a:r>
          </a:p>
          <a:p>
            <a:pPr algn="ctr">
              <a:buChar char="•"/>
            </a:pPr>
            <a:r>
              <a:rPr lang="en-US" altLang="zh-CN" sz="1500" b="1" dirty="0">
                <a:latin typeface="Arial Narrow" panose="020B0606020202030204" pitchFamily="34" charset="0"/>
              </a:rPr>
              <a:t>Berbicara</a:t>
            </a:r>
          </a:p>
          <a:p>
            <a:pPr algn="ctr">
              <a:buChar char="•"/>
            </a:pPr>
            <a:r>
              <a:rPr lang="en-US" altLang="zh-CN" sz="1500" b="1" dirty="0">
                <a:latin typeface="Arial Narrow" panose="020B0606020202030204" pitchFamily="34" charset="0"/>
              </a:rPr>
              <a:t>Mendengarkan</a:t>
            </a:r>
          </a:p>
          <a:p>
            <a:pPr algn="ctr">
              <a:buChar char="•"/>
            </a:pPr>
            <a:r>
              <a:rPr lang="en-US" altLang="zh-CN" sz="1500" b="1" dirty="0">
                <a:latin typeface="Arial Narrow" panose="020B0606020202030204" pitchFamily="34" charset="0"/>
              </a:rPr>
              <a:t>Observasi</a:t>
            </a:r>
          </a:p>
          <a:p>
            <a:pPr algn="ctr">
              <a:buChar char="•"/>
            </a:pPr>
            <a:r>
              <a:rPr lang="en-US" altLang="zh-CN" sz="1500" b="1" dirty="0">
                <a:latin typeface="Arial Narrow" panose="020B0606020202030204" pitchFamily="34" charset="0"/>
              </a:rPr>
              <a:t>Pergerakan</a:t>
            </a:r>
          </a:p>
        </p:txBody>
      </p:sp>
      <p:sp>
        <p:nvSpPr>
          <p:cNvPr id="14342" name="Rectangle 7"/>
          <p:cNvSpPr/>
          <p:nvPr/>
        </p:nvSpPr>
        <p:spPr>
          <a:xfrm>
            <a:off x="8112125" y="2276475"/>
            <a:ext cx="1728788" cy="3097213"/>
          </a:xfrm>
          <a:prstGeom prst="rect">
            <a:avLst/>
          </a:prstGeom>
          <a:solidFill>
            <a:schemeClr val="accent1"/>
          </a:solidFill>
          <a:ln w="9525" cap="flat" cmpd="sng">
            <a:solidFill>
              <a:schemeClr val="tx1"/>
            </a:solidFill>
            <a:prstDash val="solid"/>
            <a:miter/>
            <a:headEnd type="none" w="med" len="med"/>
            <a:tailEnd type="none" w="med" len="med"/>
          </a:ln>
          <a:effectLst>
            <a:outerShdw dist="107763" dir="18900000" algn="ctr" rotWithShape="0">
              <a:schemeClr val="bg2">
                <a:alpha val="50000"/>
              </a:schemeClr>
            </a:outerShdw>
          </a:effectLst>
        </p:spPr>
        <p:txBody>
          <a:bodyPr wrap="none" anchor="ctr" anchorCtr="0"/>
          <a:lstStyle/>
          <a:p>
            <a:pPr algn="ctr"/>
            <a:r>
              <a:rPr lang="en-US" altLang="zh-CN" b="1" u="sng" dirty="0">
                <a:latin typeface="Arial Narrow" panose="020B0606020202030204" pitchFamily="34" charset="0"/>
              </a:rPr>
              <a:t>Hasil</a:t>
            </a:r>
            <a:r>
              <a:rPr lang="en-US" altLang="zh-CN" b="1" dirty="0">
                <a:latin typeface="Arial Narrow" panose="020B0606020202030204" pitchFamily="34" charset="0"/>
              </a:rPr>
              <a:t> :</a:t>
            </a:r>
          </a:p>
          <a:p>
            <a:pPr algn="ctr"/>
            <a:endParaRPr lang="en-US" altLang="zh-CN" sz="1500" dirty="0">
              <a:latin typeface="Arial Narrow" panose="020B0606020202030204" pitchFamily="34" charset="0"/>
            </a:endParaRPr>
          </a:p>
          <a:p>
            <a:pPr algn="ctr"/>
            <a:endParaRPr lang="en-US" altLang="zh-CN" sz="1500" dirty="0">
              <a:latin typeface="Arial Narrow" panose="020B0606020202030204" pitchFamily="34" charset="0"/>
            </a:endParaRPr>
          </a:p>
          <a:p>
            <a:pPr algn="ctr">
              <a:buChar char="•"/>
            </a:pPr>
            <a:r>
              <a:rPr lang="en-US" altLang="zh-CN" sz="1500" b="1" dirty="0">
                <a:latin typeface="Arial Narrow" panose="020B0606020202030204" pitchFamily="34" charset="0"/>
              </a:rPr>
              <a:t>Prestasi :</a:t>
            </a:r>
          </a:p>
          <a:p>
            <a:pPr algn="ctr">
              <a:buChar char="•"/>
            </a:pPr>
            <a:r>
              <a:rPr lang="en-US" altLang="zh-CN" sz="1500" b="1" dirty="0">
                <a:latin typeface="Arial Narrow" panose="020B0606020202030204" pitchFamily="34" charset="0"/>
              </a:rPr>
              <a:t>Jk. Panjang</a:t>
            </a:r>
          </a:p>
          <a:p>
            <a:pPr algn="ctr">
              <a:buChar char="•"/>
            </a:pPr>
            <a:r>
              <a:rPr lang="en-US" altLang="zh-CN" sz="1500" b="1" dirty="0">
                <a:latin typeface="Arial Narrow" panose="020B0606020202030204" pitchFamily="34" charset="0"/>
              </a:rPr>
              <a:t>Jk. Pendek</a:t>
            </a:r>
          </a:p>
          <a:p>
            <a:pPr algn="ctr">
              <a:buChar char="•"/>
            </a:pPr>
            <a:r>
              <a:rPr lang="en-US" altLang="zh-CN" sz="1500" b="1" dirty="0">
                <a:latin typeface="Arial Narrow" panose="020B0606020202030204" pitchFamily="34" charset="0"/>
              </a:rPr>
              <a:t>Pengem. pribadi</a:t>
            </a:r>
          </a:p>
          <a:p>
            <a:pPr algn="ctr">
              <a:buChar char="•"/>
            </a:pPr>
            <a:r>
              <a:rPr lang="en-US" altLang="zh-CN" sz="1500" b="1" dirty="0">
                <a:latin typeface="Arial Narrow" panose="020B0606020202030204" pitchFamily="34" charset="0"/>
              </a:rPr>
              <a:t>Hub. dengan orang lain</a:t>
            </a:r>
          </a:p>
          <a:p>
            <a:pPr algn="ctr">
              <a:buChar char="•"/>
            </a:pPr>
            <a:r>
              <a:rPr lang="en-US" altLang="zh-CN" sz="1500" b="1" dirty="0">
                <a:latin typeface="Arial Narrow" panose="020B0606020202030204" pitchFamily="34" charset="0"/>
              </a:rPr>
              <a:t>Kepuasan</a:t>
            </a:r>
          </a:p>
        </p:txBody>
      </p:sp>
      <p:sp>
        <p:nvSpPr>
          <p:cNvPr id="14343" name="Line 8"/>
          <p:cNvSpPr/>
          <p:nvPr/>
        </p:nvSpPr>
        <p:spPr>
          <a:xfrm>
            <a:off x="3359150" y="1916113"/>
            <a:ext cx="0" cy="360362"/>
          </a:xfrm>
          <a:prstGeom prst="line">
            <a:avLst/>
          </a:prstGeom>
          <a:ln w="28575" cap="flat" cmpd="sng">
            <a:solidFill>
              <a:schemeClr val="tx1"/>
            </a:solidFill>
            <a:prstDash val="solid"/>
            <a:round/>
            <a:headEnd type="none" w="med" len="med"/>
            <a:tailEnd type="triangle" w="med" len="med"/>
          </a:ln>
        </p:spPr>
      </p:sp>
      <p:sp>
        <p:nvSpPr>
          <p:cNvPr id="14344" name="Line 9"/>
          <p:cNvSpPr/>
          <p:nvPr/>
        </p:nvSpPr>
        <p:spPr>
          <a:xfrm>
            <a:off x="4727575" y="1916113"/>
            <a:ext cx="0" cy="360362"/>
          </a:xfrm>
          <a:prstGeom prst="line">
            <a:avLst/>
          </a:prstGeom>
          <a:ln w="28575" cap="flat" cmpd="sng">
            <a:solidFill>
              <a:schemeClr val="tx1"/>
            </a:solidFill>
            <a:prstDash val="solid"/>
            <a:round/>
            <a:headEnd type="none" w="med" len="med"/>
            <a:tailEnd type="triangle" w="med" len="med"/>
          </a:ln>
        </p:spPr>
      </p:sp>
      <p:sp>
        <p:nvSpPr>
          <p:cNvPr id="14345" name="Line 10"/>
          <p:cNvSpPr/>
          <p:nvPr/>
        </p:nvSpPr>
        <p:spPr>
          <a:xfrm>
            <a:off x="3359150" y="1916113"/>
            <a:ext cx="1368425" cy="0"/>
          </a:xfrm>
          <a:prstGeom prst="line">
            <a:avLst/>
          </a:prstGeom>
          <a:ln w="28575" cap="flat" cmpd="sng">
            <a:solidFill>
              <a:schemeClr val="tx1"/>
            </a:solidFill>
            <a:prstDash val="solid"/>
            <a:round/>
            <a:headEnd type="none" w="med" len="med"/>
            <a:tailEnd type="none" w="med" len="med"/>
          </a:ln>
        </p:spPr>
      </p:sp>
      <p:sp>
        <p:nvSpPr>
          <p:cNvPr id="14346" name="Line 11"/>
          <p:cNvSpPr/>
          <p:nvPr/>
        </p:nvSpPr>
        <p:spPr>
          <a:xfrm>
            <a:off x="5303838" y="1916113"/>
            <a:ext cx="1368425" cy="0"/>
          </a:xfrm>
          <a:prstGeom prst="line">
            <a:avLst/>
          </a:prstGeom>
          <a:ln w="28575" cap="flat" cmpd="sng">
            <a:solidFill>
              <a:schemeClr val="tx1"/>
            </a:solidFill>
            <a:prstDash val="solid"/>
            <a:round/>
            <a:headEnd type="none" w="med" len="med"/>
            <a:tailEnd type="none" w="med" len="med"/>
          </a:ln>
        </p:spPr>
      </p:sp>
      <p:sp>
        <p:nvSpPr>
          <p:cNvPr id="14347" name="Line 12"/>
          <p:cNvSpPr/>
          <p:nvPr/>
        </p:nvSpPr>
        <p:spPr>
          <a:xfrm>
            <a:off x="7248525" y="1916113"/>
            <a:ext cx="1368425" cy="0"/>
          </a:xfrm>
          <a:prstGeom prst="line">
            <a:avLst/>
          </a:prstGeom>
          <a:ln w="28575" cap="flat" cmpd="sng">
            <a:solidFill>
              <a:schemeClr val="tx1"/>
            </a:solidFill>
            <a:prstDash val="solid"/>
            <a:round/>
            <a:headEnd type="none" w="med" len="med"/>
            <a:tailEnd type="none" w="med" len="med"/>
          </a:ln>
        </p:spPr>
      </p:sp>
      <p:sp>
        <p:nvSpPr>
          <p:cNvPr id="14348" name="Line 13"/>
          <p:cNvSpPr/>
          <p:nvPr/>
        </p:nvSpPr>
        <p:spPr>
          <a:xfrm>
            <a:off x="6672263" y="1916113"/>
            <a:ext cx="0" cy="360362"/>
          </a:xfrm>
          <a:prstGeom prst="line">
            <a:avLst/>
          </a:prstGeom>
          <a:ln w="28575" cap="flat" cmpd="sng">
            <a:solidFill>
              <a:schemeClr val="tx1"/>
            </a:solidFill>
            <a:prstDash val="solid"/>
            <a:round/>
            <a:headEnd type="none" w="med" len="med"/>
            <a:tailEnd type="triangle" w="med" len="med"/>
          </a:ln>
        </p:spPr>
      </p:sp>
      <p:sp>
        <p:nvSpPr>
          <p:cNvPr id="14349" name="Line 14"/>
          <p:cNvSpPr/>
          <p:nvPr/>
        </p:nvSpPr>
        <p:spPr>
          <a:xfrm>
            <a:off x="5303838" y="1916113"/>
            <a:ext cx="0" cy="360362"/>
          </a:xfrm>
          <a:prstGeom prst="line">
            <a:avLst/>
          </a:prstGeom>
          <a:ln w="28575" cap="flat" cmpd="sng">
            <a:solidFill>
              <a:schemeClr val="tx1"/>
            </a:solidFill>
            <a:prstDash val="solid"/>
            <a:round/>
            <a:headEnd type="none" w="med" len="med"/>
            <a:tailEnd type="none" w="med" len="med"/>
          </a:ln>
        </p:spPr>
      </p:sp>
      <p:sp>
        <p:nvSpPr>
          <p:cNvPr id="14350" name="Line 15"/>
          <p:cNvSpPr/>
          <p:nvPr/>
        </p:nvSpPr>
        <p:spPr>
          <a:xfrm>
            <a:off x="8616950" y="1916113"/>
            <a:ext cx="0" cy="360362"/>
          </a:xfrm>
          <a:prstGeom prst="line">
            <a:avLst/>
          </a:prstGeom>
          <a:ln w="28575" cap="flat" cmpd="sng">
            <a:solidFill>
              <a:schemeClr val="tx1"/>
            </a:solidFill>
            <a:prstDash val="solid"/>
            <a:round/>
            <a:headEnd type="none" w="med" len="med"/>
            <a:tailEnd type="triangle" w="med" len="med"/>
          </a:ln>
        </p:spPr>
      </p:sp>
      <p:sp>
        <p:nvSpPr>
          <p:cNvPr id="14351" name="Line 16"/>
          <p:cNvSpPr/>
          <p:nvPr/>
        </p:nvSpPr>
        <p:spPr>
          <a:xfrm>
            <a:off x="7248525" y="1916113"/>
            <a:ext cx="0" cy="360362"/>
          </a:xfrm>
          <a:prstGeom prst="line">
            <a:avLst/>
          </a:prstGeom>
          <a:ln w="28575" cap="flat" cmpd="sng">
            <a:solidFill>
              <a:schemeClr val="tx1"/>
            </a:solidFill>
            <a:prstDash val="solid"/>
            <a:round/>
            <a:headEnd type="none" w="med" len="med"/>
            <a:tailEnd type="none" w="med" len="med"/>
          </a:ln>
        </p:spPr>
      </p:sp>
      <p:sp>
        <p:nvSpPr>
          <p:cNvPr id="14352" name="Line 17"/>
          <p:cNvSpPr/>
          <p:nvPr/>
        </p:nvSpPr>
        <p:spPr>
          <a:xfrm flipV="1">
            <a:off x="3000375" y="5373688"/>
            <a:ext cx="0" cy="360362"/>
          </a:xfrm>
          <a:prstGeom prst="line">
            <a:avLst/>
          </a:prstGeom>
          <a:ln w="28575" cap="flat" cmpd="sng">
            <a:solidFill>
              <a:schemeClr val="tx1"/>
            </a:solidFill>
            <a:prstDash val="solid"/>
            <a:round/>
            <a:headEnd type="none" w="med" len="med"/>
            <a:tailEnd type="triangle" w="med" len="med"/>
          </a:ln>
        </p:spPr>
      </p:sp>
      <p:sp>
        <p:nvSpPr>
          <p:cNvPr id="14353" name="Line 18"/>
          <p:cNvSpPr/>
          <p:nvPr/>
        </p:nvSpPr>
        <p:spPr>
          <a:xfrm flipV="1">
            <a:off x="5016500" y="5373688"/>
            <a:ext cx="0" cy="360362"/>
          </a:xfrm>
          <a:prstGeom prst="line">
            <a:avLst/>
          </a:prstGeom>
          <a:ln w="28575" cap="flat" cmpd="sng">
            <a:solidFill>
              <a:schemeClr val="tx1"/>
            </a:solidFill>
            <a:prstDash val="solid"/>
            <a:round/>
            <a:headEnd type="none" w="med" len="med"/>
            <a:tailEnd type="triangle" w="med" len="med"/>
          </a:ln>
        </p:spPr>
      </p:sp>
      <p:sp>
        <p:nvSpPr>
          <p:cNvPr id="14354" name="Line 19"/>
          <p:cNvSpPr/>
          <p:nvPr/>
        </p:nvSpPr>
        <p:spPr>
          <a:xfrm flipV="1">
            <a:off x="8975725" y="5373688"/>
            <a:ext cx="0" cy="360362"/>
          </a:xfrm>
          <a:prstGeom prst="line">
            <a:avLst/>
          </a:prstGeom>
          <a:ln w="28575" cap="flat" cmpd="sng">
            <a:solidFill>
              <a:schemeClr val="tx1"/>
            </a:solidFill>
            <a:prstDash val="solid"/>
            <a:round/>
            <a:headEnd type="none" w="med" len="med"/>
            <a:tailEnd type="triangle" w="med" len="med"/>
          </a:ln>
        </p:spPr>
      </p:sp>
      <p:sp>
        <p:nvSpPr>
          <p:cNvPr id="14355" name="Line 20"/>
          <p:cNvSpPr/>
          <p:nvPr/>
        </p:nvSpPr>
        <p:spPr>
          <a:xfrm>
            <a:off x="3000375" y="5734050"/>
            <a:ext cx="5975350" cy="0"/>
          </a:xfrm>
          <a:prstGeom prst="line">
            <a:avLst/>
          </a:prstGeom>
          <a:ln w="28575" cap="flat" cmpd="sng">
            <a:solidFill>
              <a:schemeClr val="tx1"/>
            </a:solidFill>
            <a:prstDash val="solid"/>
            <a:round/>
            <a:headEnd type="none" w="med" len="med"/>
            <a:tailEnd type="none" w="med" len="med"/>
          </a:ln>
        </p:spPr>
      </p:sp>
      <p:sp>
        <p:nvSpPr>
          <p:cNvPr id="14356" name="Text Box 22"/>
          <p:cNvSpPr txBox="1"/>
          <p:nvPr/>
        </p:nvSpPr>
        <p:spPr>
          <a:xfrm>
            <a:off x="2474913" y="5970588"/>
            <a:ext cx="4580890" cy="645160"/>
          </a:xfrm>
          <a:prstGeom prst="rect">
            <a:avLst/>
          </a:prstGeom>
          <a:noFill/>
          <a:ln w="9525">
            <a:noFill/>
          </a:ln>
        </p:spPr>
        <p:txBody>
          <a:bodyPr wrap="none" anchor="t" anchorCtr="0">
            <a:spAutoFit/>
          </a:bodyPr>
          <a:lstStyle/>
          <a:p>
            <a:pPr eaLnBrk="0" hangingPunct="0"/>
            <a:r>
              <a:rPr lang="en-US" altLang="zh-CN" dirty="0">
                <a:latin typeface="Times New Roman" panose="02020603050405020304" pitchFamily="18" charset="0"/>
              </a:rPr>
              <a:t>B = Behavior</a:t>
            </a:r>
          </a:p>
          <a:p>
            <a:pPr eaLnBrk="0" hangingPunct="0"/>
            <a:r>
              <a:rPr lang="en-US" altLang="zh-CN" dirty="0">
                <a:latin typeface="Times New Roman" panose="02020603050405020304" pitchFamily="18" charset="0"/>
              </a:rPr>
              <a:t>I  = Individu, dan E = Environment/Lingkungan</a:t>
            </a:r>
          </a:p>
        </p:txBody>
      </p:sp>
    </p:spTree>
  </p:cSld>
  <p:clrMapOvr>
    <a:masterClrMapping/>
  </p:clrMapOvr>
  <p:transition spd="slow">
    <p:blinds dir="vert"/>
    <p:sndAc>
      <p:stSnd>
        <p:snd r:embed="rId2" name="arrow.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p:nvPr>
        </p:nvSpPr>
        <p:spPr>
          <a:xfrm>
            <a:off x="1981200" y="692150"/>
            <a:ext cx="8229600" cy="936625"/>
          </a:xfrm>
        </p:spPr>
        <p:txBody>
          <a:bodyPr vert="horz" wrap="square" lIns="91440" tIns="45720" rIns="91440" bIns="45720" anchor="b" anchorCtr="0">
            <a:normAutofit fontScale="90000"/>
          </a:bodyPr>
          <a:lstStyle/>
          <a:p>
            <a:pPr algn="ctr" eaLnBrk="1" hangingPunct="1"/>
            <a:r>
              <a:rPr lang="en-US" altLang="zh-CN" sz="3200" dirty="0">
                <a:latin typeface="Showcard Gothic" panose="04020904020102020604" pitchFamily="82" charset="0"/>
              </a:rPr>
              <a:t>Teori Dasar </a:t>
            </a:r>
            <a:br>
              <a:rPr lang="en-US" altLang="zh-CN" sz="3200" dirty="0">
                <a:latin typeface="Showcard Gothic" panose="04020904020102020604" pitchFamily="82" charset="0"/>
              </a:rPr>
            </a:br>
            <a:r>
              <a:rPr lang="en-US" altLang="zh-CN" sz="3200" dirty="0">
                <a:latin typeface="Showcard Gothic" panose="04020904020102020604" pitchFamily="82" charset="0"/>
              </a:rPr>
              <a:t>Perilaku Individu (PI)</a:t>
            </a:r>
          </a:p>
        </p:txBody>
      </p:sp>
      <p:sp>
        <p:nvSpPr>
          <p:cNvPr id="15362" name="Rectangle 3"/>
          <p:cNvSpPr>
            <a:spLocks noGrp="1"/>
          </p:cNvSpPr>
          <p:nvPr>
            <p:ph idx="1"/>
          </p:nvPr>
        </p:nvSpPr>
        <p:spPr>
          <a:xfrm>
            <a:off x="1981200" y="1828800"/>
            <a:ext cx="8229600" cy="4529138"/>
          </a:xfrm>
        </p:spPr>
        <p:txBody>
          <a:bodyPr vert="horz" wrap="square" lIns="91440" tIns="45720" rIns="91440" bIns="45720" anchor="t" anchorCtr="0">
            <a:normAutofit lnSpcReduction="10000"/>
          </a:bodyPr>
          <a:lstStyle/>
          <a:p>
            <a:pPr algn="just" eaLnBrk="1" hangingPunct="1">
              <a:lnSpc>
                <a:spcPct val="90000"/>
              </a:lnSpc>
            </a:pPr>
            <a:r>
              <a:rPr lang="en-US" altLang="zh-CN" sz="2800" dirty="0">
                <a:latin typeface="Trebuchet MS" panose="020B0603020202020204" pitchFamily="34" charset="0"/>
              </a:rPr>
              <a:t>Teori dasar yang bersifat  </a:t>
            </a:r>
            <a:r>
              <a:rPr lang="en-US" altLang="zh-CN" sz="2800" i="1" dirty="0">
                <a:latin typeface="Trebuchet MS" panose="020B0603020202020204" pitchFamily="34" charset="0"/>
              </a:rPr>
              <a:t>general </a:t>
            </a:r>
            <a:r>
              <a:rPr lang="en-US" altLang="zh-CN" sz="2800" dirty="0">
                <a:latin typeface="Trebuchet MS" panose="020B0603020202020204" pitchFamily="34" charset="0"/>
              </a:rPr>
              <a:t> (kerangka kerja umum) yang akan dipergunakan dalam mengungkap berbagai faktor penyebab perilaku individual, adalah teori  yang dikemukan oleh </a:t>
            </a:r>
            <a:r>
              <a:rPr lang="en-US" altLang="zh-CN" sz="2800" b="1" u="sng" dirty="0">
                <a:latin typeface="Trebuchet MS" panose="020B0603020202020204" pitchFamily="34" charset="0"/>
              </a:rPr>
              <a:t>Kurt Lewin</a:t>
            </a:r>
            <a:r>
              <a:rPr lang="en-US" altLang="zh-CN" sz="2800" dirty="0">
                <a:latin typeface="Trebuchet MS" panose="020B0603020202020204" pitchFamily="34" charset="0"/>
              </a:rPr>
              <a:t>. </a:t>
            </a:r>
          </a:p>
          <a:p>
            <a:pPr algn="just" eaLnBrk="1" hangingPunct="1">
              <a:lnSpc>
                <a:spcPct val="90000"/>
              </a:lnSpc>
            </a:pPr>
            <a:r>
              <a:rPr lang="en-US" altLang="zh-CN" sz="2800" dirty="0">
                <a:latin typeface="Trebuchet MS" panose="020B0603020202020204" pitchFamily="34" charset="0"/>
              </a:rPr>
              <a:t>Beliau mengemukan rumusan sebagai berikut : </a:t>
            </a:r>
            <a:r>
              <a:rPr lang="en-US" altLang="zh-CN" sz="2800" b="1" dirty="0">
                <a:latin typeface="Trebuchet MS" panose="020B0603020202020204" pitchFamily="34" charset="0"/>
              </a:rPr>
              <a:t>B = f (I , E).</a:t>
            </a:r>
            <a:r>
              <a:rPr lang="en-US" altLang="zh-CN" sz="2800" dirty="0">
                <a:latin typeface="Trebuchet MS" panose="020B0603020202020204" pitchFamily="34" charset="0"/>
              </a:rPr>
              <a:t> </a:t>
            </a:r>
            <a:r>
              <a:rPr lang="id-ID" altLang="x-none" sz="2800" dirty="0">
                <a:latin typeface="Trebuchet MS" panose="020B0603020202020204" pitchFamily="34" charset="0"/>
              </a:rPr>
              <a:t>Pada referensi yg lain (Achmad Sobirin) ditulis </a:t>
            </a:r>
            <a:r>
              <a:rPr lang="en-US" altLang="zh-CN" sz="2800" b="1" dirty="0">
                <a:latin typeface="Trebuchet MS" panose="020B0603020202020204" pitchFamily="34" charset="0"/>
              </a:rPr>
              <a:t>B = f (</a:t>
            </a:r>
            <a:r>
              <a:rPr lang="id-ID" altLang="x-none" sz="2800" b="1" dirty="0">
                <a:latin typeface="Trebuchet MS" panose="020B0603020202020204" pitchFamily="34" charset="0"/>
              </a:rPr>
              <a:t>P</a:t>
            </a:r>
            <a:r>
              <a:rPr lang="en-US" altLang="zh-CN" sz="2800" b="1" dirty="0">
                <a:latin typeface="Trebuchet MS" panose="020B0603020202020204" pitchFamily="34" charset="0"/>
              </a:rPr>
              <a:t> , E).</a:t>
            </a:r>
            <a:r>
              <a:rPr lang="en-US" altLang="zh-CN" sz="2800" dirty="0">
                <a:latin typeface="Trebuchet MS" panose="020B0603020202020204" pitchFamily="34" charset="0"/>
              </a:rPr>
              <a:t> </a:t>
            </a:r>
          </a:p>
          <a:p>
            <a:pPr algn="just" eaLnBrk="1" hangingPunct="1">
              <a:lnSpc>
                <a:spcPct val="90000"/>
              </a:lnSpc>
            </a:pPr>
            <a:r>
              <a:rPr lang="en-US" altLang="zh-CN" sz="2800" dirty="0">
                <a:latin typeface="Trebuchet MS" panose="020B0603020202020204" pitchFamily="34" charset="0"/>
              </a:rPr>
              <a:t>Artinya : perilaku (Behavior) individu adalah fungsi dari variabel Individu (I)</a:t>
            </a:r>
            <a:r>
              <a:rPr lang="id-ID" altLang="x-none" sz="2800" dirty="0">
                <a:latin typeface="Trebuchet MS" panose="020B0603020202020204" pitchFamily="34" charset="0"/>
              </a:rPr>
              <a:t>/Personality (P)</a:t>
            </a:r>
            <a:r>
              <a:rPr lang="en-US" altLang="zh-CN" sz="2800" dirty="0">
                <a:latin typeface="Trebuchet MS" panose="020B0603020202020204" pitchFamily="34" charset="0"/>
              </a:rPr>
              <a:t> dan lingkungan/Environment (E).</a:t>
            </a:r>
          </a:p>
        </p:txBody>
      </p:sp>
    </p:spTree>
  </p:cSld>
  <p:clrMapOvr>
    <a:masterClrMapping/>
  </p:clrMapOvr>
  <p:transition spd="slow">
    <p:blinds dir="vert"/>
    <p:sndAc>
      <p:stSnd>
        <p:snd r:embed="rId2" name="arrow.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42938"/>
            <a:ext cx="8229600" cy="785813"/>
          </a:xfrm>
          <a:solidFill>
            <a:schemeClr val="accent5">
              <a:lumMod val="75000"/>
            </a:schemeClr>
          </a:solidFill>
          <a:ln>
            <a:solidFill>
              <a:srgbClr val="92D050"/>
            </a:solidFill>
          </a:ln>
        </p:spPr>
        <p:txBody>
          <a:bodyPr vert="horz" wrap="square" lIns="91440" tIns="45720" rIns="91440" bIns="4572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400" b="1" i="0" u="none" strike="noStrike" kern="0" cap="none" spc="0" normalizeH="0" baseline="0" noProof="0" dirty="0" smtClean="0">
                <a:ln>
                  <a:noFill/>
                </a:ln>
                <a:solidFill>
                  <a:schemeClr val="bg1">
                    <a:lumMod val="95000"/>
                  </a:schemeClr>
                </a:solidFill>
                <a:effectLst/>
                <a:uLnTx/>
                <a:uFillTx/>
                <a:latin typeface="Trebuchet MS" panose="020B0603020202020204" pitchFamily="34" charset="0"/>
                <a:ea typeface="+mj-ea"/>
                <a:cs typeface="+mj-cs"/>
              </a:rPr>
              <a:t>B = f (I , E)</a:t>
            </a:r>
            <a:r>
              <a:rPr kumimoji="0" lang="id-ID" sz="4400" b="1" i="0" u="none" strike="noStrike" kern="0" cap="none" spc="0" normalizeH="0" baseline="0" noProof="0" dirty="0" smtClean="0">
                <a:ln>
                  <a:noFill/>
                </a:ln>
                <a:solidFill>
                  <a:schemeClr val="bg1">
                    <a:lumMod val="95000"/>
                  </a:schemeClr>
                </a:solidFill>
                <a:effectLst/>
                <a:uLnTx/>
                <a:uFillTx/>
                <a:latin typeface="Trebuchet MS" panose="020B0603020202020204" pitchFamily="34" charset="0"/>
                <a:ea typeface="+mj-ea"/>
                <a:cs typeface="+mj-cs"/>
              </a:rPr>
              <a:t> atau </a:t>
            </a:r>
            <a:r>
              <a:rPr kumimoji="0" lang="en-US" sz="4400" b="1" i="0" u="none" strike="noStrike" kern="0" cap="none" spc="0" normalizeH="0" baseline="0" noProof="0" dirty="0" smtClean="0">
                <a:ln>
                  <a:noFill/>
                </a:ln>
                <a:solidFill>
                  <a:schemeClr val="bg1">
                    <a:lumMod val="95000"/>
                  </a:schemeClr>
                </a:solidFill>
                <a:effectLst/>
                <a:uLnTx/>
                <a:uFillTx/>
                <a:latin typeface="Trebuchet MS" panose="020B0603020202020204" pitchFamily="34" charset="0"/>
                <a:ea typeface="+mj-ea"/>
                <a:cs typeface="+mj-cs"/>
              </a:rPr>
              <a:t>B = f (</a:t>
            </a:r>
            <a:r>
              <a:rPr kumimoji="0" lang="id-ID" sz="4400" b="1" i="0" u="none" strike="noStrike" kern="0" cap="none" spc="0" normalizeH="0" baseline="0" noProof="0" dirty="0" smtClean="0">
                <a:ln>
                  <a:noFill/>
                </a:ln>
                <a:solidFill>
                  <a:schemeClr val="bg1">
                    <a:lumMod val="95000"/>
                  </a:schemeClr>
                </a:solidFill>
                <a:effectLst/>
                <a:uLnTx/>
                <a:uFillTx/>
                <a:latin typeface="Trebuchet MS" panose="020B0603020202020204" pitchFamily="34" charset="0"/>
                <a:ea typeface="+mj-ea"/>
                <a:cs typeface="+mj-cs"/>
              </a:rPr>
              <a:t>P</a:t>
            </a:r>
            <a:r>
              <a:rPr kumimoji="0" lang="en-US" sz="4400" b="1" i="0" u="none" strike="noStrike" kern="0" cap="none" spc="0" normalizeH="0" baseline="0" noProof="0" dirty="0" smtClean="0">
                <a:ln>
                  <a:noFill/>
                </a:ln>
                <a:solidFill>
                  <a:schemeClr val="bg1">
                    <a:lumMod val="95000"/>
                  </a:schemeClr>
                </a:solidFill>
                <a:effectLst/>
                <a:uLnTx/>
                <a:uFillTx/>
                <a:latin typeface="Trebuchet MS" panose="020B0603020202020204" pitchFamily="34" charset="0"/>
                <a:ea typeface="+mj-ea"/>
                <a:cs typeface="+mj-cs"/>
              </a:rPr>
              <a:t> , E).</a:t>
            </a:r>
            <a:endParaRPr kumimoji="0" lang="id-ID" sz="4400" b="0" i="0" u="none" strike="noStrike" kern="0" cap="none" spc="0" normalizeH="0" baseline="0" noProof="0" dirty="0">
              <a:ln>
                <a:noFill/>
              </a:ln>
              <a:solidFill>
                <a:schemeClr val="bg1">
                  <a:lumMod val="95000"/>
                </a:schemeClr>
              </a:solidFill>
              <a:effectLst/>
              <a:uLnTx/>
              <a:uFillTx/>
              <a:latin typeface="+mj-lt"/>
              <a:ea typeface="+mj-ea"/>
              <a:cs typeface="+mj-cs"/>
            </a:endParaRPr>
          </a:p>
        </p:txBody>
      </p:sp>
      <p:sp>
        <p:nvSpPr>
          <p:cNvPr id="3" name="Content Placeholder 2"/>
          <p:cNvSpPr>
            <a:spLocks noGrp="1"/>
          </p:cNvSpPr>
          <p:nvPr>
            <p:ph idx="1"/>
          </p:nvPr>
        </p:nvSpPr>
        <p:spPr>
          <a:xfrm>
            <a:off x="1981200" y="1828800"/>
            <a:ext cx="8229600" cy="4457700"/>
          </a:xfrm>
          <a:solidFill>
            <a:schemeClr val="accent1">
              <a:lumMod val="75000"/>
            </a:schemeClr>
          </a:solidFill>
        </p:spPr>
        <p:txBody>
          <a:bodyPr vert="horz" wrap="square" lIns="91440" tIns="45720" rIns="91440" bIns="45720" numCol="1" anchor="t" anchorCtr="0" compatLnSpc="1"/>
          <a:lstStyle/>
          <a:p>
            <a:pPr marL="469900" marR="0" lvl="0" indent="-469900" algn="l" defTabSz="914400" rtl="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o"/>
              <a:defRPr/>
            </a:pPr>
            <a:r>
              <a:rPr kumimoji="0" lang="id-ID" sz="25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Berdasarkan formula tersebut dpt diinterpretasikan bahwa faktor individu yg dimaksud adalah </a:t>
            </a:r>
            <a:r>
              <a:rPr kumimoji="0" lang="id-ID" sz="2500" b="0" i="1"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personality</a:t>
            </a:r>
            <a:r>
              <a:rPr kumimoji="0" lang="id-ID" sz="25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 (kepribadian). Jadi faktor kepribadian merupakan faktor yg sangat mempengaruhi perilaku individu.</a:t>
            </a:r>
          </a:p>
          <a:p>
            <a:pPr marL="469900" marR="0" lvl="0" indent="-469900" algn="l" defTabSz="914400" rtl="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o"/>
              <a:defRPr/>
            </a:pPr>
            <a:r>
              <a:rPr kumimoji="0" lang="id-ID" sz="2500" b="0" i="0" u="none" strike="noStrike" kern="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Kepribadian adalah merupakan satu set karakteristik dan kecenderungan-kecenderungan seseorang yg bersifat permanen (tdk mudah berubah dlm jangka pendek) yg menjadikan orang tersebut berbeda atau sama/ada kemiripan dengan orang lain dalam cara berfikir, mengungkapkan perasaan dan berperilaku (Charington).</a:t>
            </a:r>
            <a:endParaRPr kumimoji="0" lang="id-ID" sz="25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spTree>
  </p:cSld>
  <p:clrMapOvr>
    <a:masterClrMapping/>
  </p:clrMapOvr>
  <p:transition spd="slow">
    <p:blinds dir="vert"/>
    <p:sndAc>
      <p:stSnd>
        <p:snd r:embed="rId2" name="arrow.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p:cNvSpPr>
          <p:nvPr>
            <p:ph type="title"/>
          </p:nvPr>
        </p:nvSpPr>
        <p:spPr/>
        <p:txBody>
          <a:bodyPr vert="horz" wrap="square" lIns="91440" tIns="45720" rIns="91440" bIns="45720" anchor="b" anchorCtr="0"/>
          <a:lstStyle/>
          <a:p>
            <a:pPr algn="ctr" eaLnBrk="1" hangingPunct="1"/>
            <a:r>
              <a:rPr lang="en-US" altLang="zh-CN" sz="3600" b="1" dirty="0"/>
              <a:t>Faktor – faktor Individual yang Mendasari Perilaku</a:t>
            </a:r>
          </a:p>
        </p:txBody>
      </p:sp>
      <p:sp>
        <p:nvSpPr>
          <p:cNvPr id="17410" name="Rectangle 3"/>
          <p:cNvSpPr>
            <a:spLocks noGrp="1"/>
          </p:cNvSpPr>
          <p:nvPr>
            <p:ph idx="1"/>
          </p:nvPr>
        </p:nvSpPr>
        <p:spPr>
          <a:xfrm>
            <a:off x="1981200" y="1828800"/>
            <a:ext cx="8229600" cy="4672013"/>
          </a:xfrm>
        </p:spPr>
        <p:txBody>
          <a:bodyPr vert="horz" wrap="square" lIns="91440" tIns="45720" rIns="91440" bIns="45720" anchor="t" anchorCtr="0"/>
          <a:lstStyle/>
          <a:p>
            <a:pPr eaLnBrk="1" hangingPunct="1">
              <a:buNone/>
            </a:pPr>
            <a:endParaRPr lang="en-US" altLang="zh-CN" b="1" dirty="0"/>
          </a:p>
          <a:p>
            <a:pPr algn="just" eaLnBrk="1" hangingPunct="1">
              <a:buBlip>
                <a:blip r:embed="rId3"/>
              </a:buBlip>
            </a:pPr>
            <a:r>
              <a:rPr lang="en-US" altLang="zh-CN" b="1" dirty="0">
                <a:latin typeface="Verdana" panose="020B0604030504040204" pitchFamily="34" charset="0"/>
              </a:rPr>
              <a:t>Karakteristik Biografis</a:t>
            </a:r>
            <a:endParaRPr lang="en-US" altLang="zh-CN" dirty="0">
              <a:latin typeface="Verdana" panose="020B0604030504040204" pitchFamily="34" charset="0"/>
            </a:endParaRPr>
          </a:p>
          <a:p>
            <a:pPr algn="just" eaLnBrk="1" hangingPunct="1">
              <a:buBlip>
                <a:blip r:embed="rId3"/>
              </a:buBlip>
            </a:pPr>
            <a:r>
              <a:rPr lang="en-US" altLang="zh-CN" b="1" dirty="0">
                <a:latin typeface="Verdana" panose="020B0604030504040204" pitchFamily="34" charset="0"/>
              </a:rPr>
              <a:t>Kemampuan/keterampilan</a:t>
            </a:r>
          </a:p>
          <a:p>
            <a:pPr algn="just" eaLnBrk="1" hangingPunct="1">
              <a:buBlip>
                <a:blip r:embed="rId3"/>
              </a:buBlip>
            </a:pPr>
            <a:r>
              <a:rPr lang="en-US" altLang="zh-CN" b="1" dirty="0">
                <a:latin typeface="Verdana" panose="020B0604030504040204" pitchFamily="34" charset="0"/>
              </a:rPr>
              <a:t>Kepribadian </a:t>
            </a:r>
            <a:r>
              <a:rPr lang="en-US" altLang="zh-CN" b="1" i="1" dirty="0">
                <a:latin typeface="Verdana" panose="020B0604030504040204" pitchFamily="34" charset="0"/>
              </a:rPr>
              <a:t>(Personality)</a:t>
            </a:r>
          </a:p>
          <a:p>
            <a:pPr algn="just" eaLnBrk="1" hangingPunct="1">
              <a:buBlip>
                <a:blip r:embed="rId3"/>
              </a:buBlip>
            </a:pPr>
            <a:r>
              <a:rPr lang="en-US" altLang="zh-CN" b="1" dirty="0">
                <a:latin typeface="Verdana" panose="020B0604030504040204" pitchFamily="34" charset="0"/>
              </a:rPr>
              <a:t>Proses Belajar </a:t>
            </a:r>
            <a:r>
              <a:rPr lang="en-US" altLang="zh-CN" b="1" i="1" dirty="0">
                <a:latin typeface="Verdana" panose="020B0604030504040204" pitchFamily="34" charset="0"/>
              </a:rPr>
              <a:t>(Learning process)</a:t>
            </a:r>
          </a:p>
          <a:p>
            <a:pPr algn="just" eaLnBrk="1" hangingPunct="1">
              <a:buBlip>
                <a:blip r:embed="rId3"/>
              </a:buBlip>
            </a:pPr>
            <a:r>
              <a:rPr lang="en-US" altLang="zh-CN" b="1" dirty="0">
                <a:latin typeface="Verdana" panose="020B0604030504040204" pitchFamily="34" charset="0"/>
              </a:rPr>
              <a:t>Persepsi</a:t>
            </a:r>
            <a:endParaRPr lang="id-ID" altLang="x-none" b="1" dirty="0">
              <a:latin typeface="Verdana" panose="020B0604030504040204" pitchFamily="34" charset="0"/>
            </a:endParaRPr>
          </a:p>
          <a:p>
            <a:pPr algn="just" eaLnBrk="1" hangingPunct="1">
              <a:buBlip>
                <a:blip r:embed="rId3"/>
              </a:buBlip>
            </a:pPr>
            <a:r>
              <a:rPr lang="id-ID" altLang="x-none" b="1" dirty="0">
                <a:latin typeface="Verdana" panose="020B0604030504040204" pitchFamily="34" charset="0"/>
              </a:rPr>
              <a:t>Motivasi</a:t>
            </a:r>
            <a:endParaRPr lang="en-US" altLang="zh-CN" b="1" dirty="0">
              <a:latin typeface="Verdana" panose="020B0604030504040204" pitchFamily="34" charset="0"/>
            </a:endParaRPr>
          </a:p>
        </p:txBody>
      </p:sp>
    </p:spTree>
  </p:cSld>
  <p:clrMapOvr>
    <a:masterClrMapping/>
  </p:clrMapOvr>
  <p:transition spd="slow">
    <p:blinds dir="vert"/>
    <p:sndAc>
      <p:stSnd>
        <p:snd r:embed="rId2" name="arrow.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p:cNvSpPr>
          <p:nvPr>
            <p:ph type="title"/>
          </p:nvPr>
        </p:nvSpPr>
        <p:spPr>
          <a:xfrm>
            <a:off x="1981200" y="765175"/>
            <a:ext cx="8229600" cy="911225"/>
          </a:xfrm>
        </p:spPr>
        <p:txBody>
          <a:bodyPr vert="horz" wrap="square" lIns="91440" tIns="45720" rIns="91440" bIns="45720" anchor="b" anchorCtr="0"/>
          <a:lstStyle/>
          <a:p>
            <a:pPr algn="ctr" eaLnBrk="1" hangingPunct="1"/>
            <a:r>
              <a:rPr lang="en-US" altLang="zh-CN" b="1" dirty="0"/>
              <a:t>Karakteristik Biografis</a:t>
            </a:r>
          </a:p>
        </p:txBody>
      </p:sp>
      <p:sp>
        <p:nvSpPr>
          <p:cNvPr id="18434" name="Rectangle 3"/>
          <p:cNvSpPr>
            <a:spLocks noGrp="1"/>
          </p:cNvSpPr>
          <p:nvPr>
            <p:ph idx="1"/>
          </p:nvPr>
        </p:nvSpPr>
        <p:spPr/>
        <p:txBody>
          <a:bodyPr vert="horz" wrap="square" lIns="91440" tIns="45720" rIns="91440" bIns="45720" anchor="t" anchorCtr="0"/>
          <a:lstStyle/>
          <a:p>
            <a:pPr eaLnBrk="1" hangingPunct="1">
              <a:lnSpc>
                <a:spcPct val="80000"/>
              </a:lnSpc>
            </a:pPr>
            <a:endParaRPr lang="en-US" altLang="zh-CN" sz="1800" dirty="0"/>
          </a:p>
          <a:p>
            <a:pPr algn="just" eaLnBrk="1" hangingPunct="1">
              <a:lnSpc>
                <a:spcPct val="80000"/>
              </a:lnSpc>
              <a:buBlip>
                <a:blip r:embed="rId3"/>
              </a:buBlip>
            </a:pPr>
            <a:r>
              <a:rPr lang="en-US" altLang="zh-CN" sz="2000" dirty="0">
                <a:latin typeface="Berlin Sans FB" panose="020E0602020502020306" pitchFamily="34" charset="0"/>
              </a:rPr>
              <a:t>Adalah karakteristik pribadi yang meliputi : usia, jenis kelamin, status pernikahan,  banyaknya tanggungan, masa kerja, dsb. yang mudah diperoleh dari rekaman pribadi dan cenderung bersifat obyektif  (Robin).</a:t>
            </a:r>
          </a:p>
          <a:p>
            <a:pPr algn="just" eaLnBrk="1" hangingPunct="1">
              <a:lnSpc>
                <a:spcPct val="80000"/>
              </a:lnSpc>
              <a:buBlip>
                <a:blip r:embed="rId3"/>
              </a:buBlip>
            </a:pPr>
            <a:r>
              <a:rPr lang="en-US" altLang="zh-CN" sz="2000" dirty="0">
                <a:latin typeface="Berlin Sans FB" panose="020E0602020502020306" pitchFamily="34" charset="0"/>
              </a:rPr>
              <a:t>Usia : akan berpengaruh terhadap produktivitas, loyalitas, dsb.</a:t>
            </a:r>
          </a:p>
          <a:p>
            <a:pPr algn="just" eaLnBrk="1" hangingPunct="1">
              <a:lnSpc>
                <a:spcPct val="80000"/>
              </a:lnSpc>
              <a:buBlip>
                <a:blip r:embed="rId3"/>
              </a:buBlip>
            </a:pPr>
            <a:r>
              <a:rPr lang="en-US" altLang="zh-CN" sz="2000" dirty="0">
                <a:latin typeface="Berlin Sans FB" panose="020E0602020502020306" pitchFamily="34" charset="0"/>
              </a:rPr>
              <a:t>Jenis kelamin : akan berpengaruh terhadap ketrampilan analitis, kepatuhan terhadap otoritas, ekspektasi/harapan, agresivitas, dsb.</a:t>
            </a:r>
          </a:p>
          <a:p>
            <a:pPr algn="just" eaLnBrk="1" hangingPunct="1">
              <a:lnSpc>
                <a:spcPct val="80000"/>
              </a:lnSpc>
              <a:buBlip>
                <a:blip r:embed="rId3"/>
              </a:buBlip>
            </a:pPr>
            <a:r>
              <a:rPr lang="en-US" altLang="zh-CN" sz="2000" dirty="0">
                <a:latin typeface="Berlin Sans FB" panose="020E0602020502020306" pitchFamily="34" charset="0"/>
              </a:rPr>
              <a:t>Status pernikahan :  berhubungan dengan tanggungjawab, kepuasan kerja , tingkat kehadiran, dsb.</a:t>
            </a:r>
          </a:p>
          <a:p>
            <a:pPr algn="just" eaLnBrk="1" hangingPunct="1">
              <a:lnSpc>
                <a:spcPct val="80000"/>
              </a:lnSpc>
              <a:buBlip>
                <a:blip r:embed="rId3"/>
              </a:buBlip>
            </a:pPr>
            <a:r>
              <a:rPr lang="en-US" altLang="zh-CN" sz="2000" dirty="0">
                <a:latin typeface="Berlin Sans FB" panose="020E0602020502020306" pitchFamily="34" charset="0"/>
              </a:rPr>
              <a:t>Banyaknya tanggungan :  …..idem…… dengan status pernikahan.</a:t>
            </a:r>
          </a:p>
          <a:p>
            <a:pPr algn="just" eaLnBrk="1" hangingPunct="1">
              <a:lnSpc>
                <a:spcPct val="80000"/>
              </a:lnSpc>
              <a:buBlip>
                <a:blip r:embed="rId3"/>
              </a:buBlip>
            </a:pPr>
            <a:r>
              <a:rPr lang="en-US" altLang="zh-CN" sz="2000" dirty="0">
                <a:latin typeface="Berlin Sans FB" panose="020E0602020502020306" pitchFamily="34" charset="0"/>
              </a:rPr>
              <a:t>Masa kerja :  berhubungan dengan kepuasan kerja, tingkat kehadiran, dsb.</a:t>
            </a:r>
          </a:p>
          <a:p>
            <a:pPr algn="just" eaLnBrk="1" hangingPunct="1">
              <a:lnSpc>
                <a:spcPct val="80000"/>
              </a:lnSpc>
              <a:buBlip>
                <a:blip r:embed="rId3"/>
              </a:buBlip>
            </a:pPr>
            <a:endParaRPr lang="en-US" altLang="zh-CN" sz="2000" dirty="0">
              <a:latin typeface="Berlin Sans FB" panose="020E0602020502020306" pitchFamily="34" charset="0"/>
            </a:endParaRPr>
          </a:p>
        </p:txBody>
      </p:sp>
    </p:spTree>
  </p:cSld>
  <p:clrMapOvr>
    <a:masterClrMapping/>
  </p:clrMapOvr>
  <p:transition spd="slow">
    <p:blinds dir="vert"/>
    <p:sndAc>
      <p:stSnd>
        <p:snd r:embed="rId2" name="arrow.wav"/>
      </p:stSnd>
    </p:sndAc>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3823</Words>
  <Application>WPS Presentation</Application>
  <PresentationFormat>Custom</PresentationFormat>
  <Paragraphs>295</Paragraphs>
  <Slides>37</Slides>
  <Notes>2</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Slide 1</vt:lpstr>
      <vt:lpstr>Apakah ada manajer yang dapat mengubah bentuk atau membangun kembali perilaku karyawannya ?</vt:lpstr>
      <vt:lpstr>Perilaku Individu</vt:lpstr>
      <vt:lpstr>Prinsip-prinsip Dasar untuk Memahami Perilaku Individu</vt:lpstr>
      <vt:lpstr>  Model Perilaku Individu Menurut Kurt Lewin, B  =  F  ( I , E )</vt:lpstr>
      <vt:lpstr>Teori Dasar  Perilaku Individu (PI)</vt:lpstr>
      <vt:lpstr>B = f (I , E) atau B = f (P , E).</vt:lpstr>
      <vt:lpstr>Faktor – faktor Individual yang Mendasari Perilaku</vt:lpstr>
      <vt:lpstr>Karakteristik Biografis</vt:lpstr>
      <vt:lpstr>Kemampuan/Ketrampilan</vt:lpstr>
      <vt:lpstr>Kepribadian (Personality)</vt:lpstr>
      <vt:lpstr>Kepribadian Dipengaruhi oleh Dua Faktor Penentu Utama</vt:lpstr>
      <vt:lpstr>Teori Kepribadian</vt:lpstr>
      <vt:lpstr>Conflict Theory (Sigmund Freud)</vt:lpstr>
      <vt:lpstr>Konsep Kepribadian dalam buku Psikoanalisa yang dikembangkan oleh Sigmun Freud</vt:lpstr>
      <vt:lpstr>Slide 16</vt:lpstr>
      <vt:lpstr>Self Defense Mechanism</vt:lpstr>
      <vt:lpstr>Self Defense Mechanism</vt:lpstr>
      <vt:lpstr>Self Defense Mechanism</vt:lpstr>
      <vt:lpstr>Self Defense Mechanism</vt:lpstr>
      <vt:lpstr>Fulfillment Theory (Carl Rogers)</vt:lpstr>
      <vt:lpstr>Maslow’s Needs Hierarchy (Hirarki Kebutuhan dari Abraham Maslow)     </vt:lpstr>
      <vt:lpstr>Consistency Theory (George Kelly)</vt:lpstr>
      <vt:lpstr>Consistency Theory (George Kelly)</vt:lpstr>
      <vt:lpstr>Consistency Theory (George Kelly)</vt:lpstr>
      <vt:lpstr>Atribut-atribut Kepribadian (yang dapat dipergunakan untuk meramalkan perilaku)</vt:lpstr>
      <vt:lpstr>Atribut-atribut Kepribadian (yang dapat dipergunakan untuk meramalkan  perilaku organisasi)</vt:lpstr>
      <vt:lpstr>Pencarian Dini  Ciri-ciri Utama Kepribadian</vt:lpstr>
      <vt:lpstr>Pencarian Dini  Ciri-ciri Utama Kepribadian</vt:lpstr>
      <vt:lpstr>PROSES BELAJAR</vt:lpstr>
      <vt:lpstr>Bagaimana berlangsungnya suatu  proses belajar ?</vt:lpstr>
      <vt:lpstr>   Pengkondisian Klasik (Classical Conditioning) </vt:lpstr>
      <vt:lpstr>Operant Conditioning (B.F. Skinner)</vt:lpstr>
      <vt:lpstr>      Teori Pembelajaran Sosial (Social Learning Theory)  dari Albert Bandura</vt:lpstr>
      <vt:lpstr>Persepsi (Perception)</vt:lpstr>
      <vt:lpstr> Faktor-faktor yang mempengaruhi persepsi </vt:lpstr>
      <vt:lpstr>Sekian, terimakasih.  Wassalamu’alikum Wr. Wb.</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Windows User</cp:lastModifiedBy>
  <cp:revision>2</cp:revision>
  <dcterms:created xsi:type="dcterms:W3CDTF">2021-11-04T02:44:38Z</dcterms:created>
  <dcterms:modified xsi:type="dcterms:W3CDTF">2023-10-30T06:03:39Z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7BA9105DFD6048F2AAE5F9CC63DB10C0</vt:lpwstr>
  </property>
  <property fmtid="{D5CDD505-2E9C-101B-9397-08002B2CF9AE}" pid="3" name="KSOProductBuildVer">
    <vt:lpwstr>1033-11.2.0.10351</vt:lpwstr>
  </property>
</Properties>
</file>