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396" r:id="rId2"/>
    <p:sldId id="397" r:id="rId3"/>
    <p:sldId id="414" r:id="rId4"/>
    <p:sldId id="452" r:id="rId5"/>
    <p:sldId id="453" r:id="rId6"/>
    <p:sldId id="454" r:id="rId7"/>
    <p:sldId id="461" r:id="rId8"/>
    <p:sldId id="462" r:id="rId9"/>
    <p:sldId id="455" r:id="rId10"/>
    <p:sldId id="463" r:id="rId11"/>
    <p:sldId id="456" r:id="rId12"/>
    <p:sldId id="465" r:id="rId13"/>
    <p:sldId id="457" r:id="rId14"/>
    <p:sldId id="464" r:id="rId15"/>
    <p:sldId id="458" r:id="rId16"/>
    <p:sldId id="466" r:id="rId17"/>
    <p:sldId id="415" r:id="rId18"/>
    <p:sldId id="467" r:id="rId19"/>
    <p:sldId id="488" r:id="rId20"/>
    <p:sldId id="471" r:id="rId21"/>
    <p:sldId id="468" r:id="rId22"/>
    <p:sldId id="469" r:id="rId23"/>
    <p:sldId id="470" r:id="rId24"/>
    <p:sldId id="472" r:id="rId25"/>
    <p:sldId id="485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6" r:id="rId39"/>
    <p:sldId id="487" r:id="rId40"/>
    <p:sldId id="412" r:id="rId41"/>
  </p:sldIdLst>
  <p:sldSz cx="9144000" cy="6858000" type="screen4x3"/>
  <p:notesSz cx="6648450" cy="97821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4" autoAdjust="0"/>
    <p:restoredTop sz="74802" autoAdjust="0"/>
  </p:normalViewPr>
  <p:slideViewPr>
    <p:cSldViewPr>
      <p:cViewPr>
        <p:scale>
          <a:sx n="75" d="100"/>
          <a:sy n="75" d="100"/>
        </p:scale>
        <p:origin x="-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80"/>
    </p:cViewPr>
  </p:sorterViewPr>
  <p:notesViewPr>
    <p:cSldViewPr>
      <p:cViewPr varScale="1">
        <p:scale>
          <a:sx n="57" d="100"/>
          <a:sy n="57" d="100"/>
        </p:scale>
        <p:origin x="-1824" y="-6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87E9C1F-6C45-42AA-A19E-2404B43681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587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A7E617F3-2495-4427-A199-96CA4DDD77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1994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Specific test classes can and usually should be designed at the start so that specific parts of the solution can be tested during implementation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Boundaries may be maximum and minimum values that were part of the constraints, and others.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29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32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33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34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35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39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A59C7-5F78-48BA-82B8-02AFE950EB15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6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7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Constraints – limitations on the problem or requirements for solving it</a:t>
            </a:r>
          </a:p>
          <a:p>
            <a:r>
              <a:rPr lang="en-GB" altLang="en-US" dirty="0" smtClean="0"/>
              <a:t>E.g. - only</a:t>
            </a:r>
            <a:r>
              <a:rPr lang="en-GB" altLang="en-US" baseline="0" dirty="0" smtClean="0"/>
              <a:t> works on positive numbers</a:t>
            </a:r>
          </a:p>
          <a:p>
            <a:pPr marL="171450" indent="-171450">
              <a:buFontTx/>
              <a:buChar char="-"/>
            </a:pPr>
            <a:r>
              <a:rPr lang="en-GB" altLang="en-US" dirty="0" smtClean="0"/>
              <a:t>Assumptions about data inputs (values will never exceed 65,000</a:t>
            </a:r>
            <a:r>
              <a:rPr lang="en-GB" altLang="en-US" baseline="0" dirty="0" smtClean="0"/>
              <a:t> so can use specific data type)</a:t>
            </a:r>
          </a:p>
          <a:p>
            <a:pPr marL="171450" indent="-171450">
              <a:buFontTx/>
              <a:buChar char="-"/>
            </a:pPr>
            <a:r>
              <a:rPr lang="en-GB" altLang="en-US" baseline="0" dirty="0" smtClean="0"/>
              <a:t>There will always be (at least) X staff available for assigning jobs</a:t>
            </a:r>
          </a:p>
          <a:p>
            <a:pPr marL="171450" indent="-171450">
              <a:buFontTx/>
              <a:buChar char="-"/>
            </a:pPr>
            <a:r>
              <a:rPr lang="en-GB" altLang="en-US" baseline="0" dirty="0" smtClean="0"/>
              <a:t>Etc.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8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9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10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1908-A622-4DB9-A6C8-CF259EAA082C}" type="slidenum">
              <a:rPr lang="en-GB" altLang="en-US"/>
              <a:pPr/>
              <a:t>11</a:t>
            </a:fld>
            <a:endParaRPr lang="en-GB" altLang="en-US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Language features such as iteration, decision</a:t>
            </a:r>
            <a:r>
              <a:rPr lang="en-GB" altLang="en-US" baseline="0" dirty="0" smtClean="0"/>
              <a:t> making, creating variables, creating methods, generating output etc.</a:t>
            </a:r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2775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72CA4B4-5BCB-4C61-BDBD-C0B06E5D9A33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2775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775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5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775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0D960-9B9B-47BC-9698-8AB7B57BF7A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0D75E-C67B-474D-90E6-78F673D089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33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FB781-CEA3-43C6-81D3-7E274A2452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624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5DAA6-0090-489A-B45F-F4A7E7FF63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42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0D71C-1748-4817-A1C6-5D26487869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8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F5DA7-9B5B-4BF9-818A-C934D9602C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00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1697E-CB25-4E60-93D2-147D82C87C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22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BDC1-6412-41FC-8D56-02D03AF7E6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31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39E74-5AE2-4531-BECA-90B268DFE7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199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AF507-D05A-483A-9004-AA486AEC9E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4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GB" altLang="en-US"/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 alt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8F59347-7E42-402C-B5AF-89582B2E1293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2764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764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4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lowchar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Year_2000_probl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 smtClean="0"/>
              <a:t>CM-0116D</a:t>
            </a:r>
            <a:br>
              <a:rPr lang="en-GB" b="0" dirty="0" smtClean="0"/>
            </a:br>
            <a:r>
              <a:rPr lang="en-GB" b="0" dirty="0" smtClean="0"/>
              <a:t>Software Development Part 1</a:t>
            </a:r>
            <a:endParaRPr lang="en-GB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Problem Solving for Software Development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85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How can I represent the candidate classes and define the state and </a:t>
            </a:r>
            <a:r>
              <a:rPr lang="en-US" altLang="en-US" sz="3200" dirty="0" err="1" smtClean="0"/>
              <a:t>behaviour</a:t>
            </a:r>
            <a:r>
              <a:rPr lang="en-US" altLang="en-US" sz="3200" dirty="0" smtClean="0"/>
              <a:t> of objects created from the class?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How can I implement the class designs?</a:t>
            </a:r>
          </a:p>
          <a:p>
            <a:r>
              <a:rPr lang="en-US" altLang="en-US" sz="3200" dirty="0" smtClean="0"/>
              <a:t>What tools and language features can I use?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386104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Implement Classes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7308304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How can I test the solution?</a:t>
            </a:r>
          </a:p>
          <a:p>
            <a:r>
              <a:rPr lang="en-US" altLang="en-US" sz="3200" dirty="0" smtClean="0"/>
              <a:t>What (new) classes do I need to test it?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386104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Implement Classes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9912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Test and Verify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7308304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0800000">
            <a:off x="5835408" y="404106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Does the solution work?</a:t>
            </a:r>
          </a:p>
          <a:p>
            <a:r>
              <a:rPr lang="en-US" altLang="en-US" sz="3200" dirty="0" smtClean="0"/>
              <a:t>What inputs should I test it on?</a:t>
            </a:r>
          </a:p>
          <a:p>
            <a:r>
              <a:rPr lang="en-US" altLang="en-US" sz="3200" dirty="0" smtClean="0"/>
              <a:t>What are the important </a:t>
            </a:r>
            <a:r>
              <a:rPr lang="en-US" altLang="en-US" sz="3200" b="1" dirty="0" smtClean="0"/>
              <a:t>boundaries?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386104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Implement Classes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9912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Test and Verify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7308304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0800000">
            <a:off x="5835408" y="404106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What constraints were set?</a:t>
            </a:r>
          </a:p>
          <a:p>
            <a:r>
              <a:rPr lang="en-US" altLang="en-US" sz="3200" dirty="0" smtClean="0"/>
              <a:t>What happens if these constraints are broken?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386104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Implement Classes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9912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Test and Verify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7308304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0800000">
            <a:off x="5835408" y="404106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Will the solution need to be updated and changed in the future?</a:t>
            </a:r>
          </a:p>
          <a:p>
            <a:r>
              <a:rPr lang="en-US" altLang="en-US" sz="3200" dirty="0" smtClean="0"/>
              <a:t>Will this </a:t>
            </a:r>
            <a:r>
              <a:rPr lang="en-US" altLang="en-US" sz="3200" b="1" dirty="0" smtClean="0"/>
              <a:t>break everything</a:t>
            </a:r>
            <a:r>
              <a:rPr lang="en-US" altLang="en-US" sz="3200" dirty="0" smtClean="0"/>
              <a:t>?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386104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Implement Classes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9912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Test and Verify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71600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Maintenance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7308304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0800000">
            <a:off x="5835408" y="404106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0800000">
            <a:off x="2843808" y="404106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 smtClean="0"/>
              <a:t>Return to previous activities can sometimes be needed!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6256" y="386104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Implement Classes</a:t>
            </a:r>
            <a:endParaRPr lang="en-GB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9912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Test and Verify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71600" y="386104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Maintenance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7308304" y="321297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0800000">
            <a:off x="5835408" y="4041068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0800000">
            <a:off x="2843808" y="404106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11760" y="2924944"/>
            <a:ext cx="11753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580112" y="2924944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096" y="4005064"/>
            <a:ext cx="144016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48064" y="3068960"/>
            <a:ext cx="1944216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 flipV="1">
            <a:off x="4583600" y="3140968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907704" y="3068960"/>
            <a:ext cx="1872208" cy="9444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267744" y="3068960"/>
            <a:ext cx="468052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92080" y="3140968"/>
            <a:ext cx="1808584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236296" y="306896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59632" y="306896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47664" y="3068960"/>
            <a:ext cx="203942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11760" y="2924944"/>
            <a:ext cx="4536504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27784" y="4005064"/>
            <a:ext cx="1111704" cy="8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Specifying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What needs to be achieved?</a:t>
            </a:r>
          </a:p>
          <a:p>
            <a:r>
              <a:rPr lang="en-US" altLang="en-US" sz="3200" dirty="0" smtClean="0"/>
              <a:t>What information is available?</a:t>
            </a:r>
          </a:p>
          <a:p>
            <a:pPr lvl="1"/>
            <a:r>
              <a:rPr lang="en-US" altLang="en-US" sz="2800" dirty="0" smtClean="0"/>
              <a:t>What’s relevant?</a:t>
            </a:r>
          </a:p>
          <a:p>
            <a:pPr lvl="1"/>
            <a:r>
              <a:rPr lang="en-US" altLang="en-US" sz="2800" dirty="0" smtClean="0"/>
              <a:t>What’s irrelevant?</a:t>
            </a:r>
          </a:p>
          <a:p>
            <a:r>
              <a:rPr lang="en-US" altLang="en-US" sz="2400" dirty="0" smtClean="0"/>
              <a:t>What further details are needed?</a:t>
            </a:r>
          </a:p>
          <a:p>
            <a:pPr lvl="1"/>
            <a:r>
              <a:rPr lang="en-US" altLang="en-US" sz="2800" dirty="0" smtClean="0"/>
              <a:t>If we can’t find out more how can we deal with this?</a:t>
            </a:r>
          </a:p>
          <a:p>
            <a:pPr lvl="2"/>
            <a:r>
              <a:rPr lang="en-US" altLang="en-US" sz="2400" dirty="0" smtClean="0"/>
              <a:t>Assumptions?</a:t>
            </a:r>
          </a:p>
          <a:p>
            <a:pPr lvl="2"/>
            <a:r>
              <a:rPr lang="en-US" altLang="en-US" sz="2400" dirty="0" smtClean="0"/>
              <a:t>Re-define the problem?</a:t>
            </a:r>
          </a:p>
          <a:p>
            <a:pPr lvl="2"/>
            <a:r>
              <a:rPr lang="en-US" altLang="en-US" sz="2400" dirty="0" smtClean="0"/>
              <a:t>Impose constraints?</a:t>
            </a:r>
            <a:endParaRPr lang="en-US" altLang="en-US" sz="2400" dirty="0"/>
          </a:p>
          <a:p>
            <a:pPr marL="344487" lvl="1" indent="0">
              <a:buNone/>
            </a:pPr>
            <a:endParaRPr lang="en-US" alt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07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Defining the problem </a:t>
            </a:r>
            <a:r>
              <a:rPr lang="en-US" altLang="en-US" sz="3200" b="1" dirty="0" smtClean="0"/>
              <a:t>inputs</a:t>
            </a:r>
          </a:p>
          <a:p>
            <a:pPr lvl="1"/>
            <a:r>
              <a:rPr lang="en-US" altLang="en-US" sz="2800" dirty="0" smtClean="0"/>
              <a:t>Clear, unambiguous definition</a:t>
            </a:r>
          </a:p>
          <a:p>
            <a:r>
              <a:rPr lang="en-US" altLang="en-US" sz="3200" dirty="0" smtClean="0"/>
              <a:t>Defining the problem </a:t>
            </a:r>
            <a:r>
              <a:rPr lang="en-US" altLang="en-US" sz="3200" b="1" dirty="0" smtClean="0"/>
              <a:t>outputs</a:t>
            </a:r>
          </a:p>
          <a:p>
            <a:pPr lvl="1"/>
            <a:r>
              <a:rPr lang="en-US" altLang="en-US" sz="2800" dirty="0" smtClean="0"/>
              <a:t>What needs to be calculated, processed or achieved</a:t>
            </a:r>
          </a:p>
          <a:p>
            <a:pPr lvl="1"/>
            <a:r>
              <a:rPr lang="en-US" altLang="en-US" sz="2800" dirty="0" smtClean="0"/>
              <a:t>What form will it take?</a:t>
            </a:r>
          </a:p>
          <a:p>
            <a:pPr lvl="2"/>
            <a:r>
              <a:rPr lang="en-US" altLang="en-US" sz="2800" dirty="0" smtClean="0"/>
              <a:t>Numerical result?</a:t>
            </a:r>
          </a:p>
          <a:p>
            <a:pPr lvl="2"/>
            <a:r>
              <a:rPr lang="en-US" altLang="en-US" sz="2800" dirty="0" smtClean="0"/>
              <a:t>Yes/no?</a:t>
            </a:r>
            <a:endParaRPr lang="en-US" altLang="en-US" sz="2800" dirty="0"/>
          </a:p>
          <a:p>
            <a:pPr lvl="2"/>
            <a:r>
              <a:rPr lang="en-US" altLang="en-US" sz="28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126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Defining the </a:t>
            </a:r>
            <a:r>
              <a:rPr lang="en-US" altLang="en-US" sz="3200" dirty="0" smtClean="0"/>
              <a:t>state of potential objects</a:t>
            </a:r>
          </a:p>
          <a:p>
            <a:r>
              <a:rPr lang="en-US" altLang="en-US" sz="3200" dirty="0" smtClean="0"/>
              <a:t>What kind of data would objects that you use in your solution need to hold?</a:t>
            </a:r>
          </a:p>
          <a:p>
            <a:r>
              <a:rPr lang="en-US" altLang="en-US" sz="3200" dirty="0" smtClean="0"/>
              <a:t>What </a:t>
            </a:r>
            <a:r>
              <a:rPr lang="en-US" altLang="en-US" sz="3200" dirty="0" err="1" smtClean="0"/>
              <a:t>behaviours</a:t>
            </a:r>
            <a:r>
              <a:rPr lang="en-US" altLang="en-US" sz="3200" dirty="0" smtClean="0"/>
              <a:t> will they need to process data to form a solution?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007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Problem solving</a:t>
            </a:r>
          </a:p>
          <a:p>
            <a:r>
              <a:rPr lang="en-GB" sz="2400" dirty="0" smtClean="0"/>
              <a:t>Software Development Process</a:t>
            </a:r>
          </a:p>
          <a:p>
            <a:r>
              <a:rPr lang="en-GB" sz="2400" dirty="0" smtClean="0"/>
              <a:t>Specifying the problem</a:t>
            </a:r>
          </a:p>
          <a:p>
            <a:r>
              <a:rPr lang="en-GB" sz="2400" dirty="0" smtClean="0"/>
              <a:t>Analysing the problem</a:t>
            </a:r>
          </a:p>
          <a:p>
            <a:pPr lvl="1"/>
            <a:r>
              <a:rPr lang="en-GB" sz="2000" dirty="0" smtClean="0"/>
              <a:t>Decomposing the problem</a:t>
            </a:r>
          </a:p>
          <a:p>
            <a:pPr lvl="1"/>
            <a:r>
              <a:rPr lang="en-GB" sz="2000" dirty="0" smtClean="0"/>
              <a:t>Representing the problem</a:t>
            </a:r>
          </a:p>
          <a:p>
            <a:r>
              <a:rPr lang="en-GB" sz="2400" dirty="0" smtClean="0"/>
              <a:t>Class design</a:t>
            </a:r>
          </a:p>
          <a:p>
            <a:r>
              <a:rPr lang="en-GB" sz="2400" dirty="0" smtClean="0"/>
              <a:t>Implementation</a:t>
            </a:r>
          </a:p>
          <a:p>
            <a:r>
              <a:rPr lang="en-GB" sz="2400" dirty="0" smtClean="0"/>
              <a:t>Testing</a:t>
            </a:r>
          </a:p>
          <a:p>
            <a:r>
              <a:rPr lang="en-GB" sz="2400" dirty="0" smtClean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5364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Requirements? Constraints?</a:t>
            </a:r>
          </a:p>
          <a:p>
            <a:r>
              <a:rPr lang="en-US" altLang="en-US" sz="3600" dirty="0" smtClean="0"/>
              <a:t>“Solution will only work for…”</a:t>
            </a:r>
          </a:p>
          <a:p>
            <a:pPr lvl="1"/>
            <a:r>
              <a:rPr lang="en-US" altLang="en-US" sz="2800" dirty="0" smtClean="0"/>
              <a:t>Integers</a:t>
            </a:r>
          </a:p>
          <a:p>
            <a:pPr lvl="1"/>
            <a:r>
              <a:rPr lang="en-US" altLang="en-US" sz="2800" dirty="0" smtClean="0"/>
              <a:t>Numbers</a:t>
            </a:r>
          </a:p>
          <a:p>
            <a:pPr lvl="1"/>
            <a:r>
              <a:rPr lang="en-US" altLang="en-US" sz="2800" dirty="0" smtClean="0"/>
              <a:t>Situations where … and … are true</a:t>
            </a:r>
            <a:endParaRPr lang="en-US" altLang="en-US" sz="2800" dirty="0"/>
          </a:p>
          <a:p>
            <a:r>
              <a:rPr lang="en-US" altLang="en-US" sz="3200" dirty="0" smtClean="0"/>
              <a:t>Processes</a:t>
            </a:r>
          </a:p>
          <a:p>
            <a:pPr lvl="1"/>
            <a:r>
              <a:rPr lang="en-US" altLang="en-US" sz="2800" dirty="0" smtClean="0"/>
              <a:t>What needs to happen?</a:t>
            </a:r>
          </a:p>
        </p:txBody>
      </p:sp>
    </p:spTree>
    <p:extLst>
      <p:ext uri="{BB962C8B-B14F-4D97-AF65-F5344CB8AC3E}">
        <p14:creationId xmlns:p14="http://schemas.microsoft.com/office/powerpoint/2010/main" val="1033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b="1" dirty="0" smtClean="0"/>
              <a:t>Decomposing</a:t>
            </a:r>
            <a:r>
              <a:rPr lang="en-US" altLang="en-US" sz="3600" dirty="0" smtClean="0"/>
              <a:t> the problem</a:t>
            </a:r>
          </a:p>
          <a:p>
            <a:r>
              <a:rPr lang="en-US" altLang="en-US" sz="3600" dirty="0" smtClean="0"/>
              <a:t>Break problem into smaller parts</a:t>
            </a:r>
          </a:p>
          <a:p>
            <a:r>
              <a:rPr lang="en-US" altLang="en-US" sz="3600" dirty="0" smtClean="0"/>
              <a:t>Example:</a:t>
            </a:r>
          </a:p>
          <a:p>
            <a:pPr lvl="1"/>
            <a:r>
              <a:rPr lang="en-US" altLang="en-US" sz="3200" dirty="0" smtClean="0"/>
              <a:t>“Write a program that takes 20 integers, removes those that are negative, then calculates the average of the remaining numbers, printing it to the screen”</a:t>
            </a:r>
            <a:endParaRPr lang="en-US" altLang="en-US" sz="1700" dirty="0"/>
          </a:p>
          <a:p>
            <a:pPr marL="344487" lvl="1" indent="0">
              <a:buNone/>
            </a:pPr>
            <a:endParaRPr lang="en-US" alt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8832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Decomposing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Several distinct parts (sub-problems)</a:t>
            </a:r>
          </a:p>
          <a:p>
            <a:pPr lvl="1"/>
            <a:r>
              <a:rPr lang="en-US" altLang="en-US" sz="2800" dirty="0" smtClean="0"/>
              <a:t>Get inputs and store them for use</a:t>
            </a:r>
          </a:p>
          <a:p>
            <a:pPr lvl="1"/>
            <a:r>
              <a:rPr lang="en-US" altLang="en-US" sz="2800" dirty="0" smtClean="0"/>
              <a:t>Process each input value</a:t>
            </a:r>
          </a:p>
          <a:p>
            <a:pPr lvl="2"/>
            <a:r>
              <a:rPr lang="en-US" altLang="en-US" sz="2000" dirty="0" smtClean="0"/>
              <a:t>Check for negativity</a:t>
            </a:r>
          </a:p>
          <a:p>
            <a:pPr lvl="2"/>
            <a:r>
              <a:rPr lang="en-US" altLang="en-US" sz="2000" dirty="0" smtClean="0"/>
              <a:t>Delete value (or mark as irrelevant?) if negative</a:t>
            </a:r>
          </a:p>
          <a:p>
            <a:pPr lvl="1"/>
            <a:r>
              <a:rPr lang="en-US" altLang="en-US" sz="2800" dirty="0" smtClean="0"/>
              <a:t>Calculate average of remaining (relevant) values</a:t>
            </a:r>
            <a:endParaRPr lang="en-US" altLang="en-US" sz="2800" dirty="0"/>
          </a:p>
          <a:p>
            <a:pPr lvl="2"/>
            <a:r>
              <a:rPr lang="en-US" altLang="en-US" sz="2500" dirty="0" smtClean="0"/>
              <a:t>Calculate sum of all numbers</a:t>
            </a:r>
          </a:p>
          <a:p>
            <a:pPr lvl="2"/>
            <a:r>
              <a:rPr lang="en-US" altLang="en-US" sz="2500" dirty="0" smtClean="0"/>
              <a:t>Divide sum by number of values</a:t>
            </a:r>
          </a:p>
          <a:p>
            <a:pPr lvl="1"/>
            <a:r>
              <a:rPr lang="en-US" altLang="en-US" sz="2800" dirty="0" smtClean="0"/>
              <a:t>Print result to screen</a:t>
            </a:r>
          </a:p>
        </p:txBody>
      </p:sp>
    </p:spTree>
    <p:extLst>
      <p:ext uri="{BB962C8B-B14F-4D97-AF65-F5344CB8AC3E}">
        <p14:creationId xmlns:p14="http://schemas.microsoft.com/office/powerpoint/2010/main" val="2275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Decomposing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600" dirty="0" smtClean="0"/>
              <a:t>Sub-problems may be divisible into smaller parts themselves e.g.</a:t>
            </a:r>
            <a:endParaRPr lang="en-US" altLang="en-US" sz="2400" dirty="0"/>
          </a:p>
          <a:p>
            <a:r>
              <a:rPr lang="en-US" altLang="en-US" sz="3600" dirty="0" smtClean="0"/>
              <a:t>Calculate sum of all numbers</a:t>
            </a:r>
          </a:p>
          <a:p>
            <a:pPr lvl="1"/>
            <a:r>
              <a:rPr lang="en-US" altLang="en-US" sz="3200" dirty="0" smtClean="0"/>
              <a:t>Declare an integer variable called </a:t>
            </a:r>
            <a:r>
              <a:rPr lang="en-US" altLang="en-US" sz="3200" b="1" dirty="0" smtClean="0"/>
              <a:t>sum</a:t>
            </a:r>
          </a:p>
          <a:p>
            <a:pPr lvl="1"/>
            <a:r>
              <a:rPr lang="en-US" altLang="en-US" sz="3200" dirty="0" smtClean="0"/>
              <a:t>sum = 0</a:t>
            </a:r>
          </a:p>
          <a:p>
            <a:pPr lvl="1"/>
            <a:r>
              <a:rPr lang="en-US" altLang="en-US" sz="3200" dirty="0" smtClean="0"/>
              <a:t>For every number</a:t>
            </a:r>
          </a:p>
          <a:p>
            <a:pPr lvl="2"/>
            <a:r>
              <a:rPr lang="en-US" altLang="en-US" sz="2900" dirty="0" smtClean="0"/>
              <a:t>sum = sum + number</a:t>
            </a:r>
          </a:p>
        </p:txBody>
      </p:sp>
    </p:spTree>
    <p:extLst>
      <p:ext uri="{BB962C8B-B14F-4D97-AF65-F5344CB8AC3E}">
        <p14:creationId xmlns:p14="http://schemas.microsoft.com/office/powerpoint/2010/main" val="498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How can we describe the problem?</a:t>
            </a:r>
          </a:p>
          <a:p>
            <a:r>
              <a:rPr lang="en-US" altLang="en-US" sz="3200" dirty="0" smtClean="0"/>
              <a:t>Algorithms</a:t>
            </a:r>
            <a:endParaRPr lang="en-US" altLang="en-US" sz="2400" dirty="0"/>
          </a:p>
          <a:p>
            <a:r>
              <a:rPr lang="en-US" altLang="en-US" sz="3200" dirty="0" smtClean="0"/>
              <a:t>A description of a task or procedure that is often generic and works on a defined range of values</a:t>
            </a:r>
          </a:p>
          <a:p>
            <a:r>
              <a:rPr lang="en-US" altLang="en-US" sz="3200" dirty="0" smtClean="0"/>
              <a:t>Step by step description of operations, 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882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Flowcharts</a:t>
            </a:r>
          </a:p>
          <a:p>
            <a:pPr lvl="1"/>
            <a:r>
              <a:rPr lang="en-US" altLang="en-US" sz="2400" dirty="0" smtClean="0"/>
              <a:t>Sequence of steps that show sub-problems and processes</a:t>
            </a:r>
          </a:p>
          <a:p>
            <a:pPr lvl="1"/>
            <a:r>
              <a:rPr lang="en-US" altLang="en-US" sz="2400" dirty="0" smtClean="0"/>
              <a:t>Inputs</a:t>
            </a:r>
          </a:p>
          <a:p>
            <a:pPr lvl="1"/>
            <a:r>
              <a:rPr lang="en-US" altLang="en-US" sz="2400" dirty="0" smtClean="0"/>
              <a:t>Decisions?</a:t>
            </a:r>
          </a:p>
          <a:p>
            <a:pPr lvl="1"/>
            <a:r>
              <a:rPr lang="en-US" altLang="en-US" sz="2400" dirty="0" smtClean="0"/>
              <a:t>Repetition?</a:t>
            </a:r>
          </a:p>
          <a:p>
            <a:pPr lvl="1"/>
            <a:r>
              <a:rPr lang="en-US" altLang="en-US" sz="2400" dirty="0" smtClean="0"/>
              <a:t>Outputs</a:t>
            </a:r>
          </a:p>
          <a:p>
            <a:r>
              <a:rPr lang="en-US" altLang="en-US" sz="2800" b="1" dirty="0" smtClean="0"/>
              <a:t>Starting point </a:t>
            </a:r>
            <a:r>
              <a:rPr lang="en-US" altLang="en-US" sz="2800" dirty="0" smtClean="0"/>
              <a:t>for further reading</a:t>
            </a:r>
          </a:p>
          <a:p>
            <a:pPr lvl="1"/>
            <a:r>
              <a:rPr lang="en-US" altLang="en-US" sz="2400" dirty="0">
                <a:hlinkClick r:id="rId3"/>
              </a:rPr>
              <a:t>http://</a:t>
            </a:r>
            <a:r>
              <a:rPr lang="en-US" altLang="en-US" sz="2400" dirty="0" smtClean="0">
                <a:hlinkClick r:id="rId3"/>
              </a:rPr>
              <a:t>en.wikipedia.org/wiki/Flowchart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666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Flowchart example</a:t>
            </a:r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07604" y="1052736"/>
            <a:ext cx="1656184" cy="648072"/>
          </a:xfrm>
          <a:prstGeom prst="round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835696" y="170080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827584" y="2204864"/>
            <a:ext cx="2016224" cy="144016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More input values?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843808" y="2924944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851920" y="2204864"/>
            <a:ext cx="2376264" cy="144016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Value negative?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6228184" y="292494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48264" y="2600908"/>
            <a:ext cx="1656184" cy="6480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Remove value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>
            <a:off x="7776356" y="1844824"/>
            <a:ext cx="0" cy="75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35696" y="1844824"/>
            <a:ext cx="59406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</p:cNvCxnSpPr>
          <p:nvPr/>
        </p:nvCxnSpPr>
        <p:spPr>
          <a:xfrm flipV="1">
            <a:off x="5040052" y="18448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136" name="TextBox 219135"/>
          <p:cNvSpPr txBox="1"/>
          <p:nvPr/>
        </p:nvSpPr>
        <p:spPr>
          <a:xfrm>
            <a:off x="6182810" y="2553680"/>
            <a:ext cx="684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53680"/>
            <a:ext cx="684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499992" y="188970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1204888" y="361805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38" name="Straight Arrow Connector 37"/>
          <p:cNvCxnSpPr>
            <a:stCxn id="6" idx="2"/>
          </p:cNvCxnSpPr>
          <p:nvPr/>
        </p:nvCxnSpPr>
        <p:spPr>
          <a:xfrm>
            <a:off x="1835696" y="3645024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827584" y="4149080"/>
            <a:ext cx="2016224" cy="100811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More </a:t>
            </a:r>
            <a:r>
              <a:rPr lang="en-GB" dirty="0" smtClean="0">
                <a:solidFill>
                  <a:schemeClr val="tx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2" name="Straight Arrow Connector 41"/>
          <p:cNvCxnSpPr>
            <a:stCxn id="41" idx="3"/>
            <a:endCxn id="46" idx="1"/>
          </p:cNvCxnSpPr>
          <p:nvPr/>
        </p:nvCxnSpPr>
        <p:spPr>
          <a:xfrm>
            <a:off x="2843808" y="4653136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3808" y="4283804"/>
            <a:ext cx="6840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204888" y="515719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28900" y="515719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51920" y="4329100"/>
            <a:ext cx="1656184" cy="6480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value to sum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038794" y="4329100"/>
            <a:ext cx="1656184" cy="6480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Increase count by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5508104" y="4653136"/>
            <a:ext cx="5306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3"/>
          </p:cNvCxnSpPr>
          <p:nvPr/>
        </p:nvCxnSpPr>
        <p:spPr>
          <a:xfrm flipH="1">
            <a:off x="7694978" y="4653136"/>
            <a:ext cx="477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172400" y="3987390"/>
            <a:ext cx="0" cy="665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1835696" y="3987390"/>
            <a:ext cx="6336704" cy="3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7604" y="5661248"/>
            <a:ext cx="1656184" cy="6480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Divide sum by count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1" idx="3"/>
          </p:cNvCxnSpPr>
          <p:nvPr/>
        </p:nvCxnSpPr>
        <p:spPr>
          <a:xfrm>
            <a:off x="2663788" y="5985284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347864" y="5661248"/>
            <a:ext cx="1656184" cy="64807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Print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88124" y="5667052"/>
            <a:ext cx="1656184" cy="648072"/>
          </a:xfrm>
          <a:prstGeom prst="round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004048" y="5988868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err="1" smtClean="0"/>
              <a:t>Pseudocode</a:t>
            </a:r>
            <a:endParaRPr lang="en-US" altLang="en-US" sz="3200" dirty="0"/>
          </a:p>
          <a:p>
            <a:pPr lvl="1"/>
            <a:r>
              <a:rPr lang="en-US" altLang="en-US" sz="3200" dirty="0" smtClean="0"/>
              <a:t>High level English</a:t>
            </a:r>
          </a:p>
          <a:p>
            <a:pPr lvl="1"/>
            <a:r>
              <a:rPr lang="en-US" altLang="en-US" sz="3200" dirty="0" smtClean="0"/>
              <a:t>Logical structure</a:t>
            </a:r>
          </a:p>
          <a:p>
            <a:pPr lvl="1"/>
            <a:r>
              <a:rPr lang="en-US" altLang="en-US" sz="3200" dirty="0" smtClean="0"/>
              <a:t>Formatted like a computer program</a:t>
            </a:r>
          </a:p>
          <a:p>
            <a:pPr lvl="1"/>
            <a:r>
              <a:rPr lang="en-US" altLang="en-US" sz="3200" dirty="0" smtClean="0"/>
              <a:t>Sequence of steps again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04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52600"/>
            <a:ext cx="8138864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inputs and store in list x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value &lt; 0 then remove value from x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variables sum and count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sum + value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= count + 1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 result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sum/count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1752600"/>
            <a:ext cx="81388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inputs and store in list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value &lt; 0 then remove value from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variables sum and 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sum + value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= count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 result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sum/count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564904"/>
            <a:ext cx="7704856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004048" y="414908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Indentation helps us show repeated steps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23032" y="3897052"/>
            <a:ext cx="4048968" cy="9001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 Solving for Developing Software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Writing computer programs is all about </a:t>
            </a:r>
            <a:r>
              <a:rPr lang="en-US" altLang="en-US" sz="3200" b="1" dirty="0" smtClean="0"/>
              <a:t>problem solving</a:t>
            </a:r>
          </a:p>
          <a:p>
            <a:r>
              <a:rPr lang="en-US" altLang="en-US" sz="3200" dirty="0" smtClean="0"/>
              <a:t>Problem solving skills are a key component of being a “good programmer”</a:t>
            </a:r>
          </a:p>
          <a:p>
            <a:pPr lvl="1"/>
            <a:r>
              <a:rPr lang="en-US" altLang="en-US" sz="2800" dirty="0" smtClean="0"/>
              <a:t>Logical thinking</a:t>
            </a:r>
          </a:p>
          <a:p>
            <a:pPr lvl="1"/>
            <a:r>
              <a:rPr lang="en-US" altLang="en-US" sz="2800" dirty="0" smtClean="0"/>
              <a:t>Knowledge of approaches</a:t>
            </a:r>
          </a:p>
          <a:p>
            <a:pPr lvl="1"/>
            <a:r>
              <a:rPr lang="en-US" altLang="en-US" sz="2800" dirty="0" smtClean="0"/>
              <a:t>Knowledge of tools</a:t>
            </a:r>
          </a:p>
          <a:p>
            <a:pPr lvl="1"/>
            <a:r>
              <a:rPr lang="en-US" altLang="en-US" sz="2800" dirty="0" smtClean="0"/>
              <a:t>And more…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3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752600"/>
            <a:ext cx="81388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inputs and store in list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value &lt; 0 then remove value from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variables sum and 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sum + value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= count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 result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sum/count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95536" y="3068960"/>
            <a:ext cx="5976664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004048" y="414908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Creation of variables needed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71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1752600"/>
            <a:ext cx="81388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inputs and store in list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value &lt; 0 then remove value from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variables sum and 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sum + value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= count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 result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sum/count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115616" y="3933056"/>
            <a:ext cx="3600400" cy="86409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004048" y="414908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Calculations and actions needed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95536" y="5301208"/>
            <a:ext cx="3600400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640" y="2636912"/>
            <a:ext cx="6840760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752600"/>
            <a:ext cx="81388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inputs and store in list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value &lt; 0 then remove value from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variables sum and 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every value in 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sum + value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= count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variable result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sum/count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err="1" smtClean="0"/>
              <a:t>Analysing</a:t>
            </a:r>
            <a:r>
              <a:rPr lang="en-US" altLang="en-US" dirty="0" smtClean="0"/>
              <a:t> and Representing the Problem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414908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Outputs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95536" y="5733256"/>
            <a:ext cx="230425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Class design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Based on analysis, what classes are needed to solve the problem?</a:t>
            </a:r>
          </a:p>
          <a:p>
            <a:r>
              <a:rPr lang="en-US" altLang="en-US" sz="3200" dirty="0" smtClean="0"/>
              <a:t>Classes for objects (if needed)</a:t>
            </a:r>
          </a:p>
          <a:p>
            <a:pPr lvl="1"/>
            <a:r>
              <a:rPr lang="en-US" altLang="en-US" sz="2800" dirty="0" smtClean="0"/>
              <a:t>Attributes and methods?</a:t>
            </a:r>
          </a:p>
          <a:p>
            <a:r>
              <a:rPr lang="en-US" altLang="en-US" sz="3200" dirty="0" smtClean="0"/>
              <a:t>Classes for program</a:t>
            </a:r>
          </a:p>
          <a:p>
            <a:pPr lvl="1"/>
            <a:r>
              <a:rPr lang="en-US" altLang="en-US" sz="2800" dirty="0" smtClean="0"/>
              <a:t>Main method</a:t>
            </a:r>
          </a:p>
          <a:p>
            <a:pPr lvl="1"/>
            <a:r>
              <a:rPr lang="en-US" altLang="en-US" sz="2800" dirty="0" smtClean="0"/>
              <a:t>Creates and uses objects as required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50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Class design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Re-inventing the wheel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75" y="2276872"/>
            <a:ext cx="637447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Class design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Re-inventing the </a:t>
            </a:r>
            <a:r>
              <a:rPr lang="en-US" altLang="en-US" sz="3200" dirty="0" smtClean="0"/>
              <a:t>wheel</a:t>
            </a:r>
          </a:p>
          <a:p>
            <a:r>
              <a:rPr lang="en-US" altLang="en-US" sz="3200" dirty="0" smtClean="0"/>
              <a:t>What </a:t>
            </a:r>
            <a:r>
              <a:rPr lang="en-US" altLang="en-US" sz="3200" b="1" dirty="0" smtClean="0"/>
              <a:t>family of problems</a:t>
            </a:r>
            <a:r>
              <a:rPr lang="en-US" altLang="en-US" sz="3200" dirty="0" smtClean="0"/>
              <a:t> does this problem belong to?</a:t>
            </a:r>
          </a:p>
          <a:p>
            <a:pPr lvl="1"/>
            <a:r>
              <a:rPr lang="en-US" altLang="en-US" sz="2400" dirty="0" smtClean="0"/>
              <a:t>Sorting problems</a:t>
            </a:r>
          </a:p>
          <a:p>
            <a:pPr lvl="1"/>
            <a:r>
              <a:rPr lang="en-US" altLang="en-US" sz="2400" dirty="0" smtClean="0"/>
              <a:t>Packing problems</a:t>
            </a:r>
          </a:p>
          <a:p>
            <a:pPr lvl="1"/>
            <a:r>
              <a:rPr lang="en-US" altLang="en-US" sz="2400" dirty="0" err="1" smtClean="0"/>
              <a:t>Optimisation</a:t>
            </a:r>
            <a:r>
              <a:rPr lang="en-US" altLang="en-US" sz="2400" dirty="0" smtClean="0"/>
              <a:t> problems</a:t>
            </a:r>
          </a:p>
          <a:p>
            <a:pPr lvl="1"/>
            <a:r>
              <a:rPr lang="en-US" altLang="en-US" sz="2400" dirty="0" smtClean="0"/>
              <a:t>And many, many more…</a:t>
            </a:r>
            <a:endParaRPr lang="en-US" altLang="en-US" sz="2400" dirty="0" smtClean="0"/>
          </a:p>
          <a:p>
            <a:r>
              <a:rPr lang="en-US" altLang="en-US" sz="3200" dirty="0" smtClean="0"/>
              <a:t>Can you use existing classes?</a:t>
            </a:r>
          </a:p>
          <a:p>
            <a:r>
              <a:rPr lang="en-US" altLang="en-US" sz="3200" dirty="0" smtClean="0"/>
              <a:t>Can you adapt and modify anything?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505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Class design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Relationships between classes</a:t>
            </a:r>
          </a:p>
          <a:p>
            <a:r>
              <a:rPr lang="en-US" altLang="en-US" sz="3200" dirty="0" smtClean="0"/>
              <a:t>What links, similarities and other relationships exist between classes</a:t>
            </a:r>
          </a:p>
          <a:p>
            <a:pPr lvl="1"/>
            <a:r>
              <a:rPr lang="en-US" altLang="en-US" sz="3200" dirty="0" smtClean="0"/>
              <a:t>e.g. Is a class you propose a </a:t>
            </a:r>
            <a:r>
              <a:rPr lang="en-US" altLang="en-US" sz="3200" dirty="0" err="1" smtClean="0"/>
              <a:t>specialised</a:t>
            </a:r>
            <a:r>
              <a:rPr lang="en-US" altLang="en-US" sz="3200" dirty="0" smtClean="0"/>
              <a:t> version of another class?</a:t>
            </a:r>
          </a:p>
          <a:p>
            <a:pPr lvl="1"/>
            <a:r>
              <a:rPr lang="en-US" altLang="en-US" sz="3200" dirty="0" smtClean="0"/>
              <a:t>What’s common? What’s different?</a:t>
            </a:r>
          </a:p>
          <a:p>
            <a:r>
              <a:rPr lang="en-US" altLang="en-US" sz="3600" dirty="0" smtClean="0"/>
              <a:t>More on class relationships later</a:t>
            </a:r>
          </a:p>
        </p:txBody>
      </p:sp>
    </p:spTree>
    <p:extLst>
      <p:ext uri="{BB962C8B-B14F-4D97-AF65-F5344CB8AC3E}">
        <p14:creationId xmlns:p14="http://schemas.microsoft.com/office/powerpoint/2010/main" val="1481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Class implementation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3200" dirty="0" smtClean="0"/>
              <a:t>What language features will let you bring your design to life?</a:t>
            </a:r>
          </a:p>
          <a:p>
            <a:pPr lvl="1"/>
            <a:r>
              <a:rPr lang="en-US" altLang="en-US" sz="2800" dirty="0" smtClean="0"/>
              <a:t>Repeated actions – iterations &amp; loops</a:t>
            </a:r>
          </a:p>
          <a:p>
            <a:pPr lvl="1"/>
            <a:r>
              <a:rPr lang="en-US" altLang="en-US" sz="2800" dirty="0" smtClean="0"/>
              <a:t>Making choices – decision structures</a:t>
            </a:r>
          </a:p>
          <a:p>
            <a:pPr lvl="1"/>
            <a:r>
              <a:rPr lang="en-US" altLang="en-US" sz="2800" dirty="0" smtClean="0"/>
              <a:t>Save to files – </a:t>
            </a:r>
            <a:r>
              <a:rPr lang="en-US" altLang="en-US" sz="2800" dirty="0" err="1" smtClean="0"/>
              <a:t>Input/Output</a:t>
            </a:r>
            <a:r>
              <a:rPr lang="en-US" altLang="en-US" sz="2800" dirty="0" smtClean="0"/>
              <a:t> streams</a:t>
            </a:r>
          </a:p>
          <a:p>
            <a:pPr lvl="1"/>
            <a:r>
              <a:rPr lang="en-US" altLang="en-US" sz="2800" dirty="0" smtClean="0"/>
              <a:t>And many, many more…</a:t>
            </a:r>
          </a:p>
          <a:p>
            <a:pPr lvl="1"/>
            <a:r>
              <a:rPr lang="en-US" altLang="en-US" sz="2800" dirty="0" smtClean="0"/>
              <a:t>We will see some in this module and have already seen simple variable use and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4042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Testing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2800" dirty="0" smtClean="0"/>
              <a:t>The solution needs to be tested</a:t>
            </a:r>
          </a:p>
          <a:p>
            <a:r>
              <a:rPr lang="en-US" altLang="en-US" sz="2800" dirty="0" smtClean="0"/>
              <a:t>How can you test?</a:t>
            </a:r>
          </a:p>
          <a:p>
            <a:r>
              <a:rPr lang="en-US" altLang="en-US" sz="2800" dirty="0" smtClean="0"/>
              <a:t>Informal testing?</a:t>
            </a:r>
          </a:p>
          <a:p>
            <a:r>
              <a:rPr lang="en-US" altLang="en-US" sz="2800" dirty="0" smtClean="0"/>
              <a:t>Test classes</a:t>
            </a:r>
          </a:p>
          <a:p>
            <a:pPr lvl="1"/>
            <a:r>
              <a:rPr lang="en-US" altLang="en-US" sz="2400" dirty="0" smtClean="0"/>
              <a:t>Testing each method from your classes</a:t>
            </a:r>
          </a:p>
          <a:p>
            <a:pPr lvl="1"/>
            <a:r>
              <a:rPr lang="en-US" altLang="en-US" sz="2400" dirty="0" smtClean="0"/>
              <a:t>Testing with standard (expected) data</a:t>
            </a:r>
          </a:p>
          <a:p>
            <a:pPr lvl="1"/>
            <a:r>
              <a:rPr lang="en-US" altLang="en-US" sz="2400" dirty="0" smtClean="0"/>
              <a:t>Testing with exceptional (unexpected) data</a:t>
            </a:r>
          </a:p>
          <a:p>
            <a:pPr lvl="1"/>
            <a:r>
              <a:rPr lang="en-US" altLang="en-US" sz="2400" dirty="0" smtClean="0"/>
              <a:t>Testing for boundary/edge cases</a:t>
            </a:r>
          </a:p>
          <a:p>
            <a:pPr lvl="2"/>
            <a:r>
              <a:rPr lang="en-US" altLang="en-US" sz="2100" dirty="0" smtClean="0"/>
              <a:t>e.g. (</a:t>
            </a:r>
            <a:r>
              <a:rPr lang="en-US" altLang="en-US" sz="2100" dirty="0" err="1" smtClean="0"/>
              <a:t>Integer.MAX_VALUE</a:t>
            </a:r>
            <a:r>
              <a:rPr lang="en-US" altLang="en-US" sz="2100" dirty="0" smtClean="0"/>
              <a:t>)</a:t>
            </a:r>
          </a:p>
          <a:p>
            <a:r>
              <a:rPr lang="en-US" altLang="en-US" sz="2800" dirty="0" smtClean="0"/>
              <a:t>More on testing later</a:t>
            </a:r>
          </a:p>
        </p:txBody>
      </p:sp>
    </p:spTree>
    <p:extLst>
      <p:ext uri="{BB962C8B-B14F-4D97-AF65-F5344CB8AC3E}">
        <p14:creationId xmlns:p14="http://schemas.microsoft.com/office/powerpoint/2010/main" val="27362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22238"/>
            <a:ext cx="6165304" cy="1295400"/>
          </a:xfrm>
        </p:spPr>
        <p:txBody>
          <a:bodyPr/>
          <a:lstStyle/>
          <a:p>
            <a:r>
              <a:rPr lang="en-US" altLang="en-US" dirty="0" smtClean="0"/>
              <a:t>Maintenance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r>
              <a:rPr lang="en-US" altLang="en-US" sz="2800" dirty="0" smtClean="0"/>
              <a:t>Does the program/system need maintenance?</a:t>
            </a:r>
          </a:p>
          <a:p>
            <a:r>
              <a:rPr lang="en-US" altLang="en-US" sz="2800" dirty="0" smtClean="0"/>
              <a:t>Good design can reduce the need for this</a:t>
            </a:r>
          </a:p>
          <a:p>
            <a:r>
              <a:rPr lang="en-US" altLang="en-US" sz="2800" dirty="0" smtClean="0"/>
              <a:t>Think Y2K bug</a:t>
            </a:r>
            <a:r>
              <a:rPr lang="en-US" altLang="en-US" sz="2800" dirty="0"/>
              <a:t>! (</a:t>
            </a:r>
            <a:r>
              <a:rPr lang="en-US" altLang="en-US" sz="2000" dirty="0">
                <a:hlinkClick r:id="rId3"/>
              </a:rPr>
              <a:t>http://</a:t>
            </a:r>
            <a:r>
              <a:rPr lang="en-US" altLang="en-US" sz="2000" dirty="0" smtClean="0">
                <a:hlinkClick r:id="rId3"/>
              </a:rPr>
              <a:t>en.wikipedia.org/wiki/Year_2000_problem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800" dirty="0" smtClean="0"/>
              <a:t>Future-proofing</a:t>
            </a:r>
          </a:p>
        </p:txBody>
      </p:sp>
    </p:spTree>
    <p:extLst>
      <p:ext uri="{BB962C8B-B14F-4D97-AF65-F5344CB8AC3E}">
        <p14:creationId xmlns:p14="http://schemas.microsoft.com/office/powerpoint/2010/main" val="29540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3200" dirty="0" smtClean="0"/>
          </a:p>
          <a:p>
            <a:pPr marL="0" indent="0" algn="ctr">
              <a:buNone/>
            </a:pPr>
            <a:endParaRPr lang="en-US" altLang="en-US" sz="3200" dirty="0" smtClean="0"/>
          </a:p>
          <a:p>
            <a:pPr marL="0" indent="0" algn="ctr">
              <a:buNone/>
            </a:pPr>
            <a:r>
              <a:rPr lang="en-US" altLang="en-US" sz="5400" b="1" dirty="0" smtClean="0"/>
              <a:t>Building software can be viewed as a process</a:t>
            </a:r>
            <a:endParaRPr lang="en-US" altLang="en-US" sz="3200" b="1" dirty="0"/>
          </a:p>
          <a:p>
            <a:pPr marL="0" indent="0"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2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 smtClean="0"/>
              <a:t>Questions</a:t>
            </a:r>
            <a:endParaRPr lang="en-US" altLang="en-US" b="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724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sz="34400" dirty="0" smtClean="0"/>
              <a:t>?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37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2400" dirty="0" smtClean="0"/>
              <a:t>What do we need to do?</a:t>
            </a:r>
          </a:p>
          <a:p>
            <a:r>
              <a:rPr lang="en-US" altLang="en-US" sz="2400" dirty="0" smtClean="0"/>
              <a:t>What information do I have that is relevant?</a:t>
            </a:r>
          </a:p>
          <a:p>
            <a:r>
              <a:rPr lang="en-US" altLang="en-US" sz="2400" dirty="0" smtClean="0"/>
              <a:t>What is irrelevant?</a:t>
            </a:r>
          </a:p>
          <a:p>
            <a:r>
              <a:rPr lang="en-US" altLang="en-US" sz="2400" b="1" dirty="0" smtClean="0"/>
              <a:t>What else do I need to know?</a:t>
            </a:r>
          </a:p>
          <a:p>
            <a:pPr marL="0" indent="0">
              <a:buNone/>
            </a:pPr>
            <a:endParaRPr lang="en-US" altLang="en-US" sz="32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4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</a:t>
            </a:r>
            <a:r>
              <a:rPr lang="en-GB" b="1" dirty="0" smtClean="0"/>
              <a:t>Problem &amp; Identify Classes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4869160"/>
            <a:ext cx="849694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3200" kern="0" dirty="0" smtClean="0"/>
              <a:t>What data do I need to work with?</a:t>
            </a:r>
          </a:p>
          <a:p>
            <a:r>
              <a:rPr lang="en-US" altLang="en-US" sz="3200" kern="0" dirty="0" smtClean="0"/>
              <a:t>Inputs &amp; outputs</a:t>
            </a:r>
          </a:p>
          <a:p>
            <a:r>
              <a:rPr lang="en-US" altLang="en-US" sz="3200" kern="0" dirty="0" smtClean="0"/>
              <a:t>State information (intermediate data)</a:t>
            </a:r>
            <a:endParaRPr lang="en-US" altLang="en-US" sz="3200" kern="0" dirty="0" smtClean="0"/>
          </a:p>
          <a:p>
            <a:pPr marL="0" indent="0">
              <a:buFont typeface="Wingdings" pitchFamily="2" charset="2"/>
              <a:buNone/>
            </a:pP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14420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</a:t>
            </a:r>
            <a:r>
              <a:rPr lang="en-GB" b="1" dirty="0" smtClean="0"/>
              <a:t>Problem &amp; Identify Classes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4869160"/>
            <a:ext cx="849694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3200" dirty="0" smtClean="0"/>
              <a:t>What constraints exist for the problem?</a:t>
            </a:r>
          </a:p>
          <a:p>
            <a:r>
              <a:rPr lang="en-US" altLang="en-US" sz="3200" dirty="0" smtClean="0"/>
              <a:t>What </a:t>
            </a:r>
            <a:r>
              <a:rPr lang="en-US" altLang="en-US" sz="3200" dirty="0"/>
              <a:t>processing do I need to turn inputs into required outputs</a:t>
            </a:r>
            <a:r>
              <a:rPr lang="en-US" altLang="en-US" sz="3200" dirty="0" smtClean="0"/>
              <a:t>?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84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</a:t>
            </a:r>
            <a:r>
              <a:rPr lang="en-GB" b="1" dirty="0" smtClean="0"/>
              <a:t>Problem &amp; Identify Classes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4869160"/>
            <a:ext cx="849694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3200" dirty="0" smtClean="0"/>
              <a:t>What processes can I use to solve this problem?</a:t>
            </a:r>
          </a:p>
          <a:p>
            <a:r>
              <a:rPr lang="en-US" altLang="en-US" sz="3200" dirty="0" smtClean="0"/>
              <a:t>What classes can/should be created?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63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Software Development Process</a:t>
            </a:r>
            <a:endParaRPr lang="en-US" alt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869160"/>
            <a:ext cx="8496944" cy="1676400"/>
          </a:xfrm>
        </p:spPr>
        <p:txBody>
          <a:bodyPr/>
          <a:lstStyle/>
          <a:p>
            <a:r>
              <a:rPr lang="en-US" altLang="en-US" sz="3200" dirty="0"/>
              <a:t>Can existing classes be used or modified?</a:t>
            </a:r>
          </a:p>
          <a:p>
            <a:r>
              <a:rPr lang="en-US" altLang="en-US" sz="3200" dirty="0"/>
              <a:t>What new classes will be needed?</a:t>
            </a:r>
          </a:p>
          <a:p>
            <a:r>
              <a:rPr lang="en-US" altLang="en-US" sz="3200" dirty="0" smtClean="0"/>
              <a:t>What will the </a:t>
            </a:r>
            <a:r>
              <a:rPr lang="en-US" altLang="en-US" sz="3200" b="1" dirty="0" smtClean="0"/>
              <a:t>candidate classes do</a:t>
            </a:r>
            <a:r>
              <a:rPr lang="en-US" altLang="en-US" sz="3200" dirty="0" smtClean="0"/>
              <a:t>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Specify Problem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87088" y="1985546"/>
            <a:ext cx="1993024" cy="115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/>
              <a:t>Analyse Problem &amp; Identify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48264" y="2057554"/>
            <a:ext cx="1368152" cy="1011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b="1" dirty="0" smtClean="0"/>
              <a:t>Design Classes</a:t>
            </a:r>
            <a:endParaRPr lang="en-GB" b="1" dirty="0"/>
          </a:p>
        </p:txBody>
      </p:sp>
      <p:sp>
        <p:nvSpPr>
          <p:cNvPr id="4" name="Right Arrow 3"/>
          <p:cNvSpPr/>
          <p:nvPr/>
        </p:nvSpPr>
        <p:spPr>
          <a:xfrm>
            <a:off x="269979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5940152" y="2311229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14199</TotalTime>
  <Words>1381</Words>
  <Application>Microsoft Office PowerPoint</Application>
  <PresentationFormat>On-screen Show (4:3)</PresentationFormat>
  <Paragraphs>352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Network</vt:lpstr>
      <vt:lpstr>CM-0116D Software Development Part 1</vt:lpstr>
      <vt:lpstr>Overview</vt:lpstr>
      <vt:lpstr>Problem Solving for Developing Software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The Software Development Process</vt:lpstr>
      <vt:lpstr>Specifying the Problem</vt:lpstr>
      <vt:lpstr>Analysing the Problem</vt:lpstr>
      <vt:lpstr>Analysing the Problem</vt:lpstr>
      <vt:lpstr>Analysing the Problem</vt:lpstr>
      <vt:lpstr>Analysing the Problem</vt:lpstr>
      <vt:lpstr>Decomposing the Problem</vt:lpstr>
      <vt:lpstr>Decomposing the Problem</vt:lpstr>
      <vt:lpstr>Analysing and Representing the Problem</vt:lpstr>
      <vt:lpstr>Analysing and Representing the Problem</vt:lpstr>
      <vt:lpstr>Flowchart example</vt:lpstr>
      <vt:lpstr>Analysing and Representing the Problem</vt:lpstr>
      <vt:lpstr>Analysing and Representing the Problem</vt:lpstr>
      <vt:lpstr>Analysing and Representing the Problem</vt:lpstr>
      <vt:lpstr>Analysing and Representing the Problem</vt:lpstr>
      <vt:lpstr>Analysing and Representing the Problem</vt:lpstr>
      <vt:lpstr>Analysing and Representing the Problem</vt:lpstr>
      <vt:lpstr>Class design</vt:lpstr>
      <vt:lpstr>Class design</vt:lpstr>
      <vt:lpstr>Class design</vt:lpstr>
      <vt:lpstr>Class design</vt:lpstr>
      <vt:lpstr>Class implementation</vt:lpstr>
      <vt:lpstr>Testing</vt:lpstr>
      <vt:lpstr>Maintenance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simple Java programs</dc:title>
  <dc:creator>dneagu</dc:creator>
  <cp:lastModifiedBy>P Trundle</cp:lastModifiedBy>
  <cp:revision>314</cp:revision>
  <cp:lastPrinted>2002-02-07T13:56:19Z</cp:lastPrinted>
  <dcterms:created xsi:type="dcterms:W3CDTF">2001-04-03T18:06:21Z</dcterms:created>
  <dcterms:modified xsi:type="dcterms:W3CDTF">2014-10-09T16:40:05Z</dcterms:modified>
</cp:coreProperties>
</file>