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95" r:id="rId6"/>
    <p:sldId id="297" r:id="rId7"/>
    <p:sldId id="311" r:id="rId8"/>
    <p:sldId id="312" r:id="rId9"/>
    <p:sldId id="313" r:id="rId10"/>
    <p:sldId id="314" r:id="rId11"/>
    <p:sldId id="315" r:id="rId12"/>
    <p:sldId id="316" r:id="rId13"/>
    <p:sldId id="308"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8" d="100"/>
          <a:sy n="78" d="100"/>
        </p:scale>
        <p:origin x="258" y="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572001" y="4529659"/>
            <a:ext cx="7068064" cy="1442242"/>
          </a:xfrm>
        </p:spPr>
        <p:txBody>
          <a:bodyPr/>
          <a:lstStyle/>
          <a:p>
            <a:r>
              <a:rPr lang="en-US" sz="4400" dirty="0"/>
              <a:t>Analysis of new product sales method</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698295" y="6000202"/>
            <a:ext cx="4941770" cy="396660"/>
          </a:xfrm>
        </p:spPr>
        <p:txBody>
          <a:bodyPr>
            <a:noAutofit/>
          </a:bodyPr>
          <a:lstStyle/>
          <a:p>
            <a:r>
              <a:rPr lang="en-US" sz="2200" dirty="0"/>
              <a:t>An Analysis for </a:t>
            </a:r>
            <a:r>
              <a:rPr lang="en-US" sz="2200" b="1" dirty="0"/>
              <a:t>Pen and Printers</a:t>
            </a:r>
          </a:p>
        </p:txBody>
      </p:sp>
      <p:sp>
        <p:nvSpPr>
          <p:cNvPr id="4" name="Slide Number Placeholder 3">
            <a:extLst>
              <a:ext uri="{FF2B5EF4-FFF2-40B4-BE49-F238E27FC236}">
                <a16:creationId xmlns:a16="http://schemas.microsoft.com/office/drawing/2014/main" id="{46090678-5E40-3AC4-5774-61615C8D80D4}"/>
              </a:ext>
            </a:extLst>
          </p:cNvPr>
          <p:cNvSpPr txBox="1">
            <a:spLocks/>
          </p:cNvSpPr>
          <p:nvPr/>
        </p:nvSpPr>
        <p:spPr>
          <a:xfrm>
            <a:off x="225363" y="6380567"/>
            <a:ext cx="65314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pPr/>
              <a:t>1</a:t>
            </a:fld>
            <a:endParaRPr lang="en-ZA"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524626" y="1065591"/>
            <a:ext cx="8421688" cy="1325563"/>
          </a:xfrm>
        </p:spPr>
        <p:txBody>
          <a:bodyPr>
            <a:normAutofit/>
          </a:bodyPr>
          <a:lstStyle/>
          <a:p>
            <a:r>
              <a:rPr lang="en-US" sz="3000" dirty="0"/>
              <a:t>Recommendation</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10</a:t>
            </a:fld>
            <a:endParaRPr lang="en-US" sz="1100" dirty="0"/>
          </a:p>
        </p:txBody>
      </p:sp>
      <p:sp>
        <p:nvSpPr>
          <p:cNvPr id="16" name="Text Placeholder 7">
            <a:extLst>
              <a:ext uri="{FF2B5EF4-FFF2-40B4-BE49-F238E27FC236}">
                <a16:creationId xmlns:a16="http://schemas.microsoft.com/office/drawing/2014/main" id="{61A3E786-855B-BC23-7D81-A2FF2F82395E}"/>
              </a:ext>
            </a:extLst>
          </p:cNvPr>
          <p:cNvSpPr txBox="1">
            <a:spLocks/>
          </p:cNvSpPr>
          <p:nvPr/>
        </p:nvSpPr>
        <p:spPr>
          <a:xfrm>
            <a:off x="2933700" y="2391154"/>
            <a:ext cx="8712868" cy="3401255"/>
          </a:xfrm>
          <a:prstGeom prst="rect">
            <a:avLst/>
          </a:prstGeom>
          <a:solidFill>
            <a:schemeClr val="accent1">
              <a:lumMod val="90000"/>
            </a:schemeClr>
          </a:solidFill>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900" b="0" i="0" dirty="0">
                <a:solidFill>
                  <a:srgbClr val="000000"/>
                </a:solidFill>
                <a:effectLst/>
              </a:rPr>
              <a:t>For the following weeks and new product lines, I would recommend we focus on the following:</a:t>
            </a:r>
          </a:p>
          <a:p>
            <a:pPr marL="342900" indent="-342900" algn="l">
              <a:buFont typeface="Arial" panose="020B0604020202090204" pitchFamily="34" charset="0"/>
              <a:buChar char="•"/>
            </a:pPr>
            <a:r>
              <a:rPr lang="en-GB" sz="1900" b="0" i="0" dirty="0">
                <a:solidFill>
                  <a:srgbClr val="000000"/>
                </a:solidFill>
                <a:effectLst/>
              </a:rPr>
              <a:t>Use the key metric to monitor whether there is any change in the impact of the approach</a:t>
            </a:r>
          </a:p>
          <a:p>
            <a:pPr marL="342900" indent="-342900" algn="l">
              <a:buFont typeface="Arial" panose="020B0604020202090204" pitchFamily="34" charset="0"/>
              <a:buChar char="•"/>
            </a:pPr>
            <a:r>
              <a:rPr lang="en-GB" sz="1900" b="0" i="0" dirty="0">
                <a:solidFill>
                  <a:srgbClr val="000000"/>
                </a:solidFill>
                <a:effectLst/>
              </a:rPr>
              <a:t>To increase the percentage of customers the Email + Call approach will be used for</a:t>
            </a:r>
          </a:p>
          <a:p>
            <a:pPr marL="342900" indent="-342900" algn="l">
              <a:buFont typeface="Arial" panose="020B0604020202090204" pitchFamily="34" charset="0"/>
              <a:buChar char="•"/>
            </a:pPr>
            <a:r>
              <a:rPr lang="en-GB" sz="1900" b="0" i="0" dirty="0">
                <a:solidFill>
                  <a:srgbClr val="000000"/>
                </a:solidFill>
                <a:effectLst/>
              </a:rPr>
              <a:t>The data collected should in the future endeavour to include the particular product purchased for in-depth analysis into the customer behaviour.</a:t>
            </a:r>
          </a:p>
        </p:txBody>
      </p:sp>
    </p:spTree>
    <p:extLst>
      <p:ext uri="{BB962C8B-B14F-4D97-AF65-F5344CB8AC3E}">
        <p14:creationId xmlns:p14="http://schemas.microsoft.com/office/powerpoint/2010/main" val="412532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normAutofit/>
          </a:bodyPr>
          <a:lstStyle/>
          <a:p>
            <a:r>
              <a:rPr lang="en-US" sz="3400" dirty="0"/>
              <a:t>Thank you</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1934578" cy="550279"/>
          </a:xfrm>
        </p:spPr>
        <p:txBody>
          <a:bodyPr vert="horz" lIns="91440" tIns="45720" rIns="91440" bIns="45720" rtlCol="0" anchor="t">
            <a:normAutofit/>
          </a:bodyPr>
          <a:lstStyle/>
          <a:p>
            <a:r>
              <a:rPr lang="en-ZA" sz="1800" dirty="0"/>
              <a:t>Musa </a:t>
            </a:r>
            <a:r>
              <a:rPr lang="en-ZA" sz="1800" noProof="1"/>
              <a:t>Badaru</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11</a:t>
            </a:fld>
            <a:endParaRPr lang="en-US" sz="1100" dirty="0"/>
          </a:p>
        </p:txBody>
      </p:sp>
    </p:spTree>
    <p:extLst>
      <p:ext uri="{BB962C8B-B14F-4D97-AF65-F5344CB8AC3E}">
        <p14:creationId xmlns:p14="http://schemas.microsoft.com/office/powerpoint/2010/main" val="134637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ZA" sz="3000" dirty="0"/>
              <a:t>BUSINESS Goals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insight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An analysis that gives a deep </a:t>
            </a:r>
            <a:r>
              <a:rPr lang="en-GB" noProof="1"/>
              <a:t>understanding of the data and the impact of the sales approach on the customers</a:t>
            </a:r>
            <a:endParaRPr lang="en-ZA" noProof="1"/>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SEGmentation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The analysis shows the differences between the customers of different sales method if any exists.</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efficiency</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The analysis helps in making decision about the sales approach that generates the most sales with the least effort.</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z="1100" smtClean="0"/>
              <a:pPr/>
              <a:t>2</a:t>
            </a:fld>
            <a:endParaRPr lang="en-ZA" sz="1100" dirty="0"/>
          </a:p>
        </p:txBody>
      </p:sp>
    </p:spTree>
    <p:extLst>
      <p:ext uri="{BB962C8B-B14F-4D97-AF65-F5344CB8AC3E}">
        <p14:creationId xmlns:p14="http://schemas.microsoft.com/office/powerpoint/2010/main" val="43099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normAutofit/>
          </a:bodyPr>
          <a:lstStyle/>
          <a:p>
            <a:r>
              <a:rPr lang="en-US" sz="3000" dirty="0"/>
              <a:t>outcomes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735111" y="1852216"/>
            <a:ext cx="3899170" cy="823912"/>
          </a:xfrm>
        </p:spPr>
        <p:txBody>
          <a:bodyPr vert="horz" lIns="91440" tIns="45720" rIns="91440" bIns="45720" rtlCol="0" anchor="b">
            <a:normAutofit/>
          </a:bodyPr>
          <a:lstStyle/>
          <a:p>
            <a:r>
              <a:rPr lang="en-ZA" sz="2200" dirty="0"/>
              <a:t>A dive into sales strategy – no of sales</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735111" y="2830699"/>
            <a:ext cx="3677702" cy="2461148"/>
          </a:xfrm>
          <a:solidFill>
            <a:schemeClr val="bg1">
              <a:lumMod val="95000"/>
            </a:schemeClr>
          </a:solidFill>
        </p:spPr>
        <p:txBody>
          <a:bodyPr>
            <a:noAutofit/>
          </a:bodyPr>
          <a:lstStyle/>
          <a:p>
            <a:pPr algn="just"/>
            <a:r>
              <a:rPr lang="en-GB" sz="1600" b="0" i="0" dirty="0">
                <a:solidFill>
                  <a:srgbClr val="000000"/>
                </a:solidFill>
                <a:effectLst/>
              </a:rPr>
              <a:t>A cursory look into sales approach used with customers show that approximately half of the customer were interacted with through email and one third of the customers were interacted with through phone calls and the rest were interacted with through a combination of both method.</a:t>
            </a:r>
            <a:endParaRPr lang="en-US" sz="1600"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3</a:t>
            </a:fld>
            <a:endParaRPr lang="en-US" sz="1100" dirty="0"/>
          </a:p>
        </p:txBody>
      </p:sp>
      <p:pic>
        <p:nvPicPr>
          <p:cNvPr id="13" name="Content Placeholder 12">
            <a:extLst>
              <a:ext uri="{FF2B5EF4-FFF2-40B4-BE49-F238E27FC236}">
                <a16:creationId xmlns:a16="http://schemas.microsoft.com/office/drawing/2014/main" id="{6E194B45-6583-1212-C34A-EB9F8794B4B1}"/>
              </a:ext>
            </a:extLst>
          </p:cNvPr>
          <p:cNvPicPr>
            <a:picLocks noGrp="1" noChangeAspect="1"/>
          </p:cNvPicPr>
          <p:nvPr>
            <p:ph sz="half" idx="2"/>
          </p:nvPr>
        </p:nvPicPr>
        <p:blipFill>
          <a:blip r:embed="rId2"/>
          <a:stretch>
            <a:fillRect/>
          </a:stretch>
        </p:blipFill>
        <p:spPr>
          <a:xfrm>
            <a:off x="958807" y="1852216"/>
            <a:ext cx="6311829" cy="4128454"/>
          </a:xfrm>
        </p:spPr>
      </p:pic>
    </p:spTree>
    <p:extLst>
      <p:ext uri="{BB962C8B-B14F-4D97-AF65-F5344CB8AC3E}">
        <p14:creationId xmlns:p14="http://schemas.microsoft.com/office/powerpoint/2010/main" val="76995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normAutofit/>
          </a:bodyPr>
          <a:lstStyle/>
          <a:p>
            <a:r>
              <a:rPr lang="en-US" sz="3000" dirty="0"/>
              <a:t>outcomes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735111" y="1852216"/>
            <a:ext cx="3618690" cy="823912"/>
          </a:xfrm>
        </p:spPr>
        <p:txBody>
          <a:bodyPr vert="horz" lIns="91440" tIns="45720" rIns="91440" bIns="45720" rtlCol="0" anchor="b">
            <a:normAutofit/>
          </a:bodyPr>
          <a:lstStyle/>
          <a:p>
            <a:r>
              <a:rPr lang="en-ZA" sz="2200" dirty="0"/>
              <a:t>A dive into sales strategy - revenue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735111" y="2830699"/>
            <a:ext cx="3677702" cy="2013675"/>
          </a:xfrm>
          <a:solidFill>
            <a:schemeClr val="bg1">
              <a:lumMod val="95000"/>
            </a:schemeClr>
          </a:solidFill>
        </p:spPr>
        <p:txBody>
          <a:bodyPr>
            <a:noAutofit/>
          </a:bodyPr>
          <a:lstStyle/>
          <a:p>
            <a:pPr algn="just"/>
            <a:r>
              <a:rPr lang="en-GB" sz="1600" b="0" i="0" dirty="0">
                <a:solidFill>
                  <a:srgbClr val="000000"/>
                </a:solidFill>
                <a:effectLst/>
              </a:rPr>
              <a:t>A deeper dive into each sales strategy shows that while the transaction generated by the combination of both email and call were about 17% the revenue generated by that same method is about 33% of the total revenue</a:t>
            </a:r>
            <a:endParaRPr lang="en-US" sz="1600"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4</a:t>
            </a:fld>
            <a:endParaRPr lang="en-US" sz="1100" dirty="0"/>
          </a:p>
        </p:txBody>
      </p:sp>
      <p:pic>
        <p:nvPicPr>
          <p:cNvPr id="9" name="Content Placeholder 8">
            <a:extLst>
              <a:ext uri="{FF2B5EF4-FFF2-40B4-BE49-F238E27FC236}">
                <a16:creationId xmlns:a16="http://schemas.microsoft.com/office/drawing/2014/main" id="{C334CE0B-6366-6E46-C1DB-47405CD4A22A}"/>
              </a:ext>
            </a:extLst>
          </p:cNvPr>
          <p:cNvPicPr>
            <a:picLocks noGrp="1" noChangeAspect="1"/>
          </p:cNvPicPr>
          <p:nvPr>
            <p:ph sz="half" idx="2"/>
          </p:nvPr>
        </p:nvPicPr>
        <p:blipFill>
          <a:blip r:embed="rId2"/>
          <a:stretch>
            <a:fillRect/>
          </a:stretch>
        </p:blipFill>
        <p:spPr>
          <a:xfrm>
            <a:off x="779187" y="1852215"/>
            <a:ext cx="6520974" cy="4165525"/>
          </a:xfrm>
        </p:spPr>
      </p:pic>
    </p:spTree>
    <p:extLst>
      <p:ext uri="{BB962C8B-B14F-4D97-AF65-F5344CB8AC3E}">
        <p14:creationId xmlns:p14="http://schemas.microsoft.com/office/powerpoint/2010/main" val="199731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normAutofit/>
          </a:bodyPr>
          <a:lstStyle/>
          <a:p>
            <a:r>
              <a:rPr lang="en-US" sz="3000" dirty="0"/>
              <a:t>outcomes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851579" y="1852215"/>
            <a:ext cx="3239956" cy="823912"/>
          </a:xfrm>
        </p:spPr>
        <p:txBody>
          <a:bodyPr vert="horz" lIns="91440" tIns="45720" rIns="91440" bIns="45720" rtlCol="0" anchor="b">
            <a:normAutofit/>
          </a:bodyPr>
          <a:lstStyle/>
          <a:p>
            <a:r>
              <a:rPr lang="en-ZA" sz="2200" dirty="0"/>
              <a:t>A dive into sales strategy - revenue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851579" y="2898252"/>
            <a:ext cx="3239957" cy="1682935"/>
          </a:xfrm>
          <a:solidFill>
            <a:schemeClr val="bg1">
              <a:lumMod val="95000"/>
            </a:schemeClr>
          </a:solidFill>
        </p:spPr>
        <p:txBody>
          <a:bodyPr>
            <a:noAutofit/>
          </a:bodyPr>
          <a:lstStyle/>
          <a:p>
            <a:pPr algn="just"/>
            <a:r>
              <a:rPr lang="en-GB" sz="1700" b="0" i="0" dirty="0">
                <a:solidFill>
                  <a:srgbClr val="000000"/>
                </a:solidFill>
                <a:effectLst/>
              </a:rPr>
              <a:t>A look into the distribution of the sales shows that majority of the sales generated less than 140 dollars in revenue</a:t>
            </a:r>
            <a:endParaRPr lang="en-US" sz="1700"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5</a:t>
            </a:fld>
            <a:endParaRPr lang="en-US" sz="1100" dirty="0"/>
          </a:p>
        </p:txBody>
      </p:sp>
      <p:pic>
        <p:nvPicPr>
          <p:cNvPr id="9" name="Content Placeholder 8">
            <a:extLst>
              <a:ext uri="{FF2B5EF4-FFF2-40B4-BE49-F238E27FC236}">
                <a16:creationId xmlns:a16="http://schemas.microsoft.com/office/drawing/2014/main" id="{E8E66B7D-6A94-79F0-EFEB-51D45D1BF49F}"/>
              </a:ext>
            </a:extLst>
          </p:cNvPr>
          <p:cNvPicPr>
            <a:picLocks noGrp="1" noChangeAspect="1"/>
          </p:cNvPicPr>
          <p:nvPr>
            <p:ph sz="half" idx="2"/>
          </p:nvPr>
        </p:nvPicPr>
        <p:blipFill>
          <a:blip r:embed="rId2"/>
          <a:stretch>
            <a:fillRect/>
          </a:stretch>
        </p:blipFill>
        <p:spPr>
          <a:xfrm>
            <a:off x="509465" y="1852215"/>
            <a:ext cx="6657454" cy="4354521"/>
          </a:xfrm>
        </p:spPr>
      </p:pic>
    </p:spTree>
    <p:extLst>
      <p:ext uri="{BB962C8B-B14F-4D97-AF65-F5344CB8AC3E}">
        <p14:creationId xmlns:p14="http://schemas.microsoft.com/office/powerpoint/2010/main" val="428332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normAutofit/>
          </a:bodyPr>
          <a:lstStyle/>
          <a:p>
            <a:r>
              <a:rPr lang="en-US" sz="3000" dirty="0"/>
              <a:t>outcomes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735111" y="1852216"/>
            <a:ext cx="3618690" cy="823912"/>
          </a:xfrm>
        </p:spPr>
        <p:txBody>
          <a:bodyPr vert="horz" lIns="91440" tIns="45720" rIns="91440" bIns="45720" rtlCol="0" anchor="b">
            <a:normAutofit/>
          </a:bodyPr>
          <a:lstStyle/>
          <a:p>
            <a:r>
              <a:rPr lang="en-ZA" sz="2200" dirty="0"/>
              <a:t>A dive into sales strategy - revenue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735111" y="2830700"/>
            <a:ext cx="3677702" cy="2558423"/>
          </a:xfrm>
          <a:solidFill>
            <a:schemeClr val="bg1">
              <a:lumMod val="95000"/>
            </a:schemeClr>
          </a:solidFill>
        </p:spPr>
        <p:txBody>
          <a:bodyPr>
            <a:noAutofit/>
          </a:bodyPr>
          <a:lstStyle/>
          <a:p>
            <a:pPr algn="just"/>
            <a:r>
              <a:rPr lang="en-GB" sz="1700" b="0" i="0" dirty="0">
                <a:solidFill>
                  <a:srgbClr val="000000"/>
                </a:solidFill>
                <a:effectLst/>
              </a:rPr>
              <a:t>An insight into the distribution of the sales shows that there are clear segments in the distribution of the sales with sales above 145 are represented solely by Email and call sales approach. A further look shows that sales below 80 are represented by sales </a:t>
            </a:r>
            <a:r>
              <a:rPr lang="en-GB" sz="1700" dirty="0">
                <a:solidFill>
                  <a:srgbClr val="000000"/>
                </a:solidFill>
              </a:rPr>
              <a:t>approach of </a:t>
            </a:r>
            <a:r>
              <a:rPr lang="en-GB" sz="1700" b="0" i="0" dirty="0">
                <a:solidFill>
                  <a:srgbClr val="000000"/>
                </a:solidFill>
                <a:effectLst/>
              </a:rPr>
              <a:t>using Calls only.</a:t>
            </a:r>
            <a:endParaRPr lang="en-US" sz="1700"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6</a:t>
            </a:fld>
            <a:endParaRPr lang="en-US" sz="1100" dirty="0"/>
          </a:p>
        </p:txBody>
      </p:sp>
      <p:pic>
        <p:nvPicPr>
          <p:cNvPr id="9" name="Content Placeholder 8">
            <a:extLst>
              <a:ext uri="{FF2B5EF4-FFF2-40B4-BE49-F238E27FC236}">
                <a16:creationId xmlns:a16="http://schemas.microsoft.com/office/drawing/2014/main" id="{22558E93-1027-73AA-9F3F-B53980EEE040}"/>
              </a:ext>
            </a:extLst>
          </p:cNvPr>
          <p:cNvPicPr>
            <a:picLocks noGrp="1" noChangeAspect="1"/>
          </p:cNvPicPr>
          <p:nvPr>
            <p:ph sz="half" idx="2"/>
          </p:nvPr>
        </p:nvPicPr>
        <p:blipFill>
          <a:blip r:embed="rId2"/>
          <a:stretch>
            <a:fillRect/>
          </a:stretch>
        </p:blipFill>
        <p:spPr>
          <a:xfrm>
            <a:off x="649887" y="1852216"/>
            <a:ext cx="6576315" cy="4301450"/>
          </a:xfrm>
        </p:spPr>
      </p:pic>
    </p:spTree>
    <p:extLst>
      <p:ext uri="{BB962C8B-B14F-4D97-AF65-F5344CB8AC3E}">
        <p14:creationId xmlns:p14="http://schemas.microsoft.com/office/powerpoint/2010/main" val="348598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normAutofit/>
          </a:bodyPr>
          <a:lstStyle/>
          <a:p>
            <a:r>
              <a:rPr lang="en-US" sz="3000" dirty="0"/>
              <a:t>outcomes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735111" y="1852216"/>
            <a:ext cx="3618690" cy="823912"/>
          </a:xfrm>
        </p:spPr>
        <p:txBody>
          <a:bodyPr vert="horz" lIns="91440" tIns="45720" rIns="91440" bIns="45720" rtlCol="0" anchor="b">
            <a:normAutofit/>
          </a:bodyPr>
          <a:lstStyle/>
          <a:p>
            <a:r>
              <a:rPr lang="en-ZA" sz="2200" dirty="0"/>
              <a:t>Sales generated overtime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735111" y="2830700"/>
            <a:ext cx="3677702" cy="2701738"/>
          </a:xfrm>
          <a:solidFill>
            <a:schemeClr val="bg1">
              <a:lumMod val="95000"/>
            </a:schemeClr>
          </a:solidFill>
        </p:spPr>
        <p:txBody>
          <a:bodyPr>
            <a:noAutofit/>
          </a:bodyPr>
          <a:lstStyle/>
          <a:p>
            <a:pPr algn="just"/>
            <a:r>
              <a:rPr lang="en-GB" sz="1700" b="0" i="0" dirty="0">
                <a:solidFill>
                  <a:srgbClr val="000000"/>
                </a:solidFill>
                <a:effectLst/>
              </a:rPr>
              <a:t>The timeline of the sales generated over the course of 6 weeks shows that about a quarter of the sales were made in the first week. The sales over the next 4 weeks shows the sales made in those week were constant with a dip finally in the 6th week only generating about 8% of the total sales.</a:t>
            </a:r>
            <a:endParaRPr lang="en-US" sz="1700"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7</a:t>
            </a:fld>
            <a:endParaRPr lang="en-US" sz="1100" dirty="0"/>
          </a:p>
        </p:txBody>
      </p:sp>
      <p:pic>
        <p:nvPicPr>
          <p:cNvPr id="9" name="Content Placeholder 8">
            <a:extLst>
              <a:ext uri="{FF2B5EF4-FFF2-40B4-BE49-F238E27FC236}">
                <a16:creationId xmlns:a16="http://schemas.microsoft.com/office/drawing/2014/main" id="{C99FD40C-1EDF-261B-9226-40EBE433A0F0}"/>
              </a:ext>
            </a:extLst>
          </p:cNvPr>
          <p:cNvPicPr>
            <a:picLocks noGrp="1" noChangeAspect="1"/>
          </p:cNvPicPr>
          <p:nvPr>
            <p:ph sz="half" idx="2"/>
          </p:nvPr>
        </p:nvPicPr>
        <p:blipFill>
          <a:blip r:embed="rId2"/>
          <a:stretch>
            <a:fillRect/>
          </a:stretch>
        </p:blipFill>
        <p:spPr>
          <a:xfrm>
            <a:off x="714821" y="1852216"/>
            <a:ext cx="6575526" cy="4326162"/>
          </a:xfrm>
        </p:spPr>
      </p:pic>
    </p:spTree>
    <p:extLst>
      <p:ext uri="{BB962C8B-B14F-4D97-AF65-F5344CB8AC3E}">
        <p14:creationId xmlns:p14="http://schemas.microsoft.com/office/powerpoint/2010/main" val="21722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lstStyle/>
          <a:p>
            <a:r>
              <a:rPr lang="en-US" dirty="0"/>
              <a:t>outcomes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735111" y="1852216"/>
            <a:ext cx="3618690" cy="823912"/>
          </a:xfrm>
        </p:spPr>
        <p:txBody>
          <a:bodyPr vert="horz" lIns="91440" tIns="45720" rIns="91440" bIns="45720" rtlCol="0" anchor="b">
            <a:normAutofit/>
          </a:bodyPr>
          <a:lstStyle/>
          <a:p>
            <a:r>
              <a:rPr lang="en-ZA" sz="2200" dirty="0"/>
              <a:t>Sales generated overtime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735111" y="2830700"/>
            <a:ext cx="3677702" cy="2701738"/>
          </a:xfrm>
          <a:solidFill>
            <a:schemeClr val="bg1">
              <a:lumMod val="95000"/>
            </a:schemeClr>
          </a:solidFill>
        </p:spPr>
        <p:txBody>
          <a:bodyPr>
            <a:noAutofit/>
          </a:bodyPr>
          <a:lstStyle/>
          <a:p>
            <a:pPr algn="just"/>
            <a:r>
              <a:rPr lang="en-GB" sz="1700" b="0" i="0" dirty="0">
                <a:solidFill>
                  <a:srgbClr val="000000"/>
                </a:solidFill>
                <a:effectLst/>
              </a:rPr>
              <a:t>The graph present shows changes that occur in terms of revenue with respect to the sales approach. The email approach shows a sharp decrease in revenue generated after the first week, while the others showed an increase in revenue with a dip on the last week of the data.</a:t>
            </a:r>
            <a:endParaRPr lang="en-US" sz="1700"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8</a:t>
            </a:fld>
            <a:endParaRPr lang="en-US" sz="1100" dirty="0"/>
          </a:p>
        </p:txBody>
      </p:sp>
      <p:pic>
        <p:nvPicPr>
          <p:cNvPr id="9" name="Content Placeholder 8">
            <a:extLst>
              <a:ext uri="{FF2B5EF4-FFF2-40B4-BE49-F238E27FC236}">
                <a16:creationId xmlns:a16="http://schemas.microsoft.com/office/drawing/2014/main" id="{07E9812C-C060-7531-6F47-060388040942}"/>
              </a:ext>
            </a:extLst>
          </p:cNvPr>
          <p:cNvPicPr>
            <a:picLocks noGrp="1" noChangeAspect="1"/>
          </p:cNvPicPr>
          <p:nvPr>
            <p:ph sz="half" idx="2"/>
          </p:nvPr>
        </p:nvPicPr>
        <p:blipFill>
          <a:blip r:embed="rId2"/>
          <a:stretch>
            <a:fillRect/>
          </a:stretch>
        </p:blipFill>
        <p:spPr>
          <a:xfrm>
            <a:off x="580171" y="1852215"/>
            <a:ext cx="6675727" cy="4264379"/>
          </a:xfrm>
        </p:spPr>
      </p:pic>
    </p:spTree>
    <p:extLst>
      <p:ext uri="{BB962C8B-B14F-4D97-AF65-F5344CB8AC3E}">
        <p14:creationId xmlns:p14="http://schemas.microsoft.com/office/powerpoint/2010/main" val="24402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398177"/>
            <a:ext cx="8421688" cy="1325563"/>
          </a:xfrm>
        </p:spPr>
        <p:txBody>
          <a:bodyPr/>
          <a:lstStyle/>
          <a:p>
            <a:r>
              <a:rPr lang="en-US" dirty="0"/>
              <a:t>Business metrics</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z="1100" smtClean="0"/>
              <a:pPr/>
              <a:t>9</a:t>
            </a:fld>
            <a:endParaRPr lang="en-US" sz="1100" dirty="0"/>
          </a:p>
        </p:txBody>
      </p:sp>
      <p:sp>
        <p:nvSpPr>
          <p:cNvPr id="7" name="Content Placeholder 4">
            <a:extLst>
              <a:ext uri="{FF2B5EF4-FFF2-40B4-BE49-F238E27FC236}">
                <a16:creationId xmlns:a16="http://schemas.microsoft.com/office/drawing/2014/main" id="{55745153-2B61-FF82-07F4-8234EC5526A4}"/>
              </a:ext>
            </a:extLst>
          </p:cNvPr>
          <p:cNvSpPr txBox="1">
            <a:spLocks/>
          </p:cNvSpPr>
          <p:nvPr/>
        </p:nvSpPr>
        <p:spPr>
          <a:xfrm>
            <a:off x="7760078" y="2394284"/>
            <a:ext cx="3814301" cy="905041"/>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2200" b="1" dirty="0"/>
              <a:t>The Email + Call Approach </a:t>
            </a:r>
            <a:r>
              <a:rPr lang="en-ZA" sz="2200" dirty="0"/>
              <a:t>is the best of all the approaches</a:t>
            </a:r>
          </a:p>
        </p:txBody>
      </p:sp>
      <p:sp>
        <p:nvSpPr>
          <p:cNvPr id="8" name="Text Placeholder 7">
            <a:extLst>
              <a:ext uri="{FF2B5EF4-FFF2-40B4-BE49-F238E27FC236}">
                <a16:creationId xmlns:a16="http://schemas.microsoft.com/office/drawing/2014/main" id="{C8FBF748-3E50-A237-11AA-03DEB3D552F1}"/>
              </a:ext>
            </a:extLst>
          </p:cNvPr>
          <p:cNvSpPr txBox="1">
            <a:spLocks/>
          </p:cNvSpPr>
          <p:nvPr/>
        </p:nvSpPr>
        <p:spPr>
          <a:xfrm>
            <a:off x="7760078" y="3345325"/>
            <a:ext cx="3814301" cy="1154486"/>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a:t>
            </a:r>
            <a:r>
              <a:rPr lang="en-GB" sz="1800" dirty="0"/>
              <a:t>business metric selected is the </a:t>
            </a:r>
            <a:r>
              <a:rPr lang="en-GB" sz="1800" b="1" dirty="0"/>
              <a:t>average amount spent by the customers for each sales approach.</a:t>
            </a:r>
          </a:p>
          <a:p>
            <a:endParaRPr lang="en-US" sz="1800" dirty="0"/>
          </a:p>
        </p:txBody>
      </p:sp>
      <p:pic>
        <p:nvPicPr>
          <p:cNvPr id="4" name="Picture 3">
            <a:extLst>
              <a:ext uri="{FF2B5EF4-FFF2-40B4-BE49-F238E27FC236}">
                <a16:creationId xmlns:a16="http://schemas.microsoft.com/office/drawing/2014/main" id="{561ACA3B-AE44-BB56-067D-D81964E6C0AD}"/>
              </a:ext>
            </a:extLst>
          </p:cNvPr>
          <p:cNvPicPr>
            <a:picLocks noChangeAspect="1"/>
          </p:cNvPicPr>
          <p:nvPr/>
        </p:nvPicPr>
        <p:blipFill>
          <a:blip r:embed="rId2"/>
          <a:stretch>
            <a:fillRect/>
          </a:stretch>
        </p:blipFill>
        <p:spPr>
          <a:xfrm>
            <a:off x="456983" y="1723740"/>
            <a:ext cx="6843783" cy="4530631"/>
          </a:xfrm>
          <a:prstGeom prst="rect">
            <a:avLst/>
          </a:prstGeom>
        </p:spPr>
      </p:pic>
    </p:spTree>
    <p:extLst>
      <p:ext uri="{BB962C8B-B14F-4D97-AF65-F5344CB8AC3E}">
        <p14:creationId xmlns:p14="http://schemas.microsoft.com/office/powerpoint/2010/main" val="89264665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7424</TotalTime>
  <Words>506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Monoline</vt:lpstr>
      <vt:lpstr>Analysis of new product sales method</vt:lpstr>
      <vt:lpstr>BUSINESS Goals</vt:lpstr>
      <vt:lpstr>outcomes</vt:lpstr>
      <vt:lpstr>outcomes</vt:lpstr>
      <vt:lpstr>outcomes</vt:lpstr>
      <vt:lpstr>outcomes</vt:lpstr>
      <vt:lpstr>outcomes</vt:lpstr>
      <vt:lpstr>outcomes</vt:lpstr>
      <vt:lpstr>Business metrics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homepage recipe selection</dc:title>
  <dc:creator>Nihimat Badaru</dc:creator>
  <cp:lastModifiedBy>Nihimat Badaru</cp:lastModifiedBy>
  <cp:revision>11</cp:revision>
  <dcterms:created xsi:type="dcterms:W3CDTF">2023-11-04T11:35:36Z</dcterms:created>
  <dcterms:modified xsi:type="dcterms:W3CDTF">2024-05-30T12:27:09Z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