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95" r:id="rId6"/>
    <p:sldId id="296" r:id="rId7"/>
    <p:sldId id="297" r:id="rId8"/>
    <p:sldId id="298" r:id="rId9"/>
    <p:sldId id="299" r:id="rId10"/>
    <p:sldId id="300" r:id="rId11"/>
    <p:sldId id="301" r:id="rId12"/>
    <p:sldId id="303" r:id="rId13"/>
    <p:sldId id="302" r:id="rId14"/>
    <p:sldId id="304" r:id="rId15"/>
    <p:sldId id="305" r:id="rId16"/>
    <p:sldId id="306" r:id="rId17"/>
    <p:sldId id="308"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8" d="100"/>
          <a:sy n="78" d="100"/>
        </p:scale>
        <p:origin x="258" y="8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11/10/2023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498757" y="4434840"/>
            <a:ext cx="5859055" cy="1122202"/>
          </a:xfrm>
        </p:spPr>
        <p:txBody>
          <a:bodyPr/>
          <a:lstStyle/>
          <a:p>
            <a:r>
              <a:rPr lang="en-US" dirty="0"/>
              <a:t>Automating homepage recipe selection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A solution for </a:t>
            </a:r>
            <a:r>
              <a:rPr lang="en-US" b="1" dirty="0"/>
              <a:t>Tasty Bytes</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546188"/>
            <a:ext cx="8421688" cy="1325563"/>
          </a:xfrm>
        </p:spPr>
        <p:txBody>
          <a:bodyPr/>
          <a:lstStyle/>
          <a:p>
            <a:r>
              <a:rPr lang="en-US" dirty="0"/>
              <a:t>Outcomes</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116" name="Text Placeholder 74">
            <a:extLst>
              <a:ext uri="{FF2B5EF4-FFF2-40B4-BE49-F238E27FC236}">
                <a16:creationId xmlns:a16="http://schemas.microsoft.com/office/drawing/2014/main" id="{49B1D460-9525-2C9C-BB60-3B4FB32FE5B0}"/>
              </a:ext>
            </a:extLst>
          </p:cNvPr>
          <p:cNvSpPr txBox="1">
            <a:spLocks/>
          </p:cNvSpPr>
          <p:nvPr/>
        </p:nvSpPr>
        <p:spPr>
          <a:xfrm>
            <a:off x="908301" y="1871751"/>
            <a:ext cx="8692900" cy="49688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Our KPI – Accuracy of High Traffic Recipe Prediction</a:t>
            </a:r>
          </a:p>
        </p:txBody>
      </p:sp>
      <p:pic>
        <p:nvPicPr>
          <p:cNvPr id="18" name="Picture 17">
            <a:extLst>
              <a:ext uri="{FF2B5EF4-FFF2-40B4-BE49-F238E27FC236}">
                <a16:creationId xmlns:a16="http://schemas.microsoft.com/office/drawing/2014/main" id="{16A0679E-861C-8882-E74C-BE53F7CB7E43}"/>
              </a:ext>
            </a:extLst>
          </p:cNvPr>
          <p:cNvPicPr>
            <a:picLocks noChangeAspect="1"/>
          </p:cNvPicPr>
          <p:nvPr/>
        </p:nvPicPr>
        <p:blipFill>
          <a:blip r:embed="rId2"/>
          <a:stretch>
            <a:fillRect/>
          </a:stretch>
        </p:blipFill>
        <p:spPr>
          <a:xfrm>
            <a:off x="1089148" y="2572018"/>
            <a:ext cx="4647619" cy="3580952"/>
          </a:xfrm>
          <a:prstGeom prst="rect">
            <a:avLst/>
          </a:prstGeom>
        </p:spPr>
      </p:pic>
      <p:pic>
        <p:nvPicPr>
          <p:cNvPr id="8" name="Picture 7">
            <a:extLst>
              <a:ext uri="{FF2B5EF4-FFF2-40B4-BE49-F238E27FC236}">
                <a16:creationId xmlns:a16="http://schemas.microsoft.com/office/drawing/2014/main" id="{6A70238D-9A5B-B887-459E-FEC4B4C047F8}"/>
              </a:ext>
            </a:extLst>
          </p:cNvPr>
          <p:cNvPicPr>
            <a:picLocks noChangeAspect="1"/>
          </p:cNvPicPr>
          <p:nvPr/>
        </p:nvPicPr>
        <p:blipFill>
          <a:blip r:embed="rId3"/>
          <a:stretch>
            <a:fillRect/>
          </a:stretch>
        </p:blipFill>
        <p:spPr>
          <a:xfrm>
            <a:off x="6455235" y="2572018"/>
            <a:ext cx="4647619" cy="3580952"/>
          </a:xfrm>
          <a:prstGeom prst="rect">
            <a:avLst/>
          </a:prstGeom>
        </p:spPr>
      </p:pic>
    </p:spTree>
    <p:extLst>
      <p:ext uri="{BB962C8B-B14F-4D97-AF65-F5344CB8AC3E}">
        <p14:creationId xmlns:p14="http://schemas.microsoft.com/office/powerpoint/2010/main" val="242486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398177"/>
            <a:ext cx="8421688" cy="1325563"/>
          </a:xfrm>
        </p:spPr>
        <p:txBody>
          <a:bodyPr/>
          <a:lstStyle/>
          <a:p>
            <a:r>
              <a:rPr lang="en-US" dirty="0"/>
              <a:t>Outcomes</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116" name="Text Placeholder 74">
            <a:extLst>
              <a:ext uri="{FF2B5EF4-FFF2-40B4-BE49-F238E27FC236}">
                <a16:creationId xmlns:a16="http://schemas.microsoft.com/office/drawing/2014/main" id="{49B1D460-9525-2C9C-BB60-3B4FB32FE5B0}"/>
              </a:ext>
            </a:extLst>
          </p:cNvPr>
          <p:cNvSpPr txBox="1">
            <a:spLocks/>
          </p:cNvSpPr>
          <p:nvPr/>
        </p:nvSpPr>
        <p:spPr>
          <a:xfrm>
            <a:off x="916573" y="1623307"/>
            <a:ext cx="8692900" cy="49688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Our KPI – Accuracy of High Traffic Recipe Prediction</a:t>
            </a:r>
          </a:p>
        </p:txBody>
      </p:sp>
      <p:sp>
        <p:nvSpPr>
          <p:cNvPr id="7" name="Content Placeholder 4">
            <a:extLst>
              <a:ext uri="{FF2B5EF4-FFF2-40B4-BE49-F238E27FC236}">
                <a16:creationId xmlns:a16="http://schemas.microsoft.com/office/drawing/2014/main" id="{55745153-2B61-FF82-07F4-8234EC5526A4}"/>
              </a:ext>
            </a:extLst>
          </p:cNvPr>
          <p:cNvSpPr txBox="1">
            <a:spLocks/>
          </p:cNvSpPr>
          <p:nvPr/>
        </p:nvSpPr>
        <p:spPr>
          <a:xfrm>
            <a:off x="7760078" y="2394284"/>
            <a:ext cx="3491477" cy="74440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2200" b="1" dirty="0"/>
              <a:t>Logistic Regression Model </a:t>
            </a:r>
            <a:r>
              <a:rPr lang="en-ZA" sz="2200" dirty="0"/>
              <a:t>is performing better</a:t>
            </a:r>
          </a:p>
        </p:txBody>
      </p:sp>
      <p:sp>
        <p:nvSpPr>
          <p:cNvPr id="8" name="Text Placeholder 7">
            <a:extLst>
              <a:ext uri="{FF2B5EF4-FFF2-40B4-BE49-F238E27FC236}">
                <a16:creationId xmlns:a16="http://schemas.microsoft.com/office/drawing/2014/main" id="{C8FBF748-3E50-A237-11AA-03DEB3D552F1}"/>
              </a:ext>
            </a:extLst>
          </p:cNvPr>
          <p:cNvSpPr txBox="1">
            <a:spLocks/>
          </p:cNvSpPr>
          <p:nvPr/>
        </p:nvSpPr>
        <p:spPr>
          <a:xfrm>
            <a:off x="7760078" y="3345325"/>
            <a:ext cx="3491477" cy="1435440"/>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85% of the prediction made by the logistic regression are correct classification of the traffic performance of the models</a:t>
            </a:r>
          </a:p>
        </p:txBody>
      </p:sp>
      <p:pic>
        <p:nvPicPr>
          <p:cNvPr id="9" name="Picture 8">
            <a:extLst>
              <a:ext uri="{FF2B5EF4-FFF2-40B4-BE49-F238E27FC236}">
                <a16:creationId xmlns:a16="http://schemas.microsoft.com/office/drawing/2014/main" id="{AA422B3B-C331-4508-5765-27F9291FF462}"/>
              </a:ext>
            </a:extLst>
          </p:cNvPr>
          <p:cNvPicPr>
            <a:picLocks noChangeAspect="1"/>
          </p:cNvPicPr>
          <p:nvPr/>
        </p:nvPicPr>
        <p:blipFill>
          <a:blip r:embed="rId2"/>
          <a:stretch>
            <a:fillRect/>
          </a:stretch>
        </p:blipFill>
        <p:spPr>
          <a:xfrm>
            <a:off x="1126638" y="2293850"/>
            <a:ext cx="5566060" cy="3666045"/>
          </a:xfrm>
          <a:prstGeom prst="rect">
            <a:avLst/>
          </a:prstGeom>
        </p:spPr>
      </p:pic>
    </p:spTree>
    <p:extLst>
      <p:ext uri="{BB962C8B-B14F-4D97-AF65-F5344CB8AC3E}">
        <p14:creationId xmlns:p14="http://schemas.microsoft.com/office/powerpoint/2010/main" val="386878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398177"/>
            <a:ext cx="8421688" cy="1325563"/>
          </a:xfrm>
        </p:spPr>
        <p:txBody>
          <a:bodyPr/>
          <a:lstStyle/>
          <a:p>
            <a:r>
              <a:rPr lang="en-US" dirty="0"/>
              <a:t>Outcomes</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116" name="Text Placeholder 74">
            <a:extLst>
              <a:ext uri="{FF2B5EF4-FFF2-40B4-BE49-F238E27FC236}">
                <a16:creationId xmlns:a16="http://schemas.microsoft.com/office/drawing/2014/main" id="{49B1D460-9525-2C9C-BB60-3B4FB32FE5B0}"/>
              </a:ext>
            </a:extLst>
          </p:cNvPr>
          <p:cNvSpPr txBox="1">
            <a:spLocks/>
          </p:cNvSpPr>
          <p:nvPr/>
        </p:nvSpPr>
        <p:spPr>
          <a:xfrm>
            <a:off x="916573" y="1623307"/>
            <a:ext cx="8692900" cy="49688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Feature Importance of the Models</a:t>
            </a:r>
          </a:p>
        </p:txBody>
      </p:sp>
      <p:sp>
        <p:nvSpPr>
          <p:cNvPr id="7" name="Content Placeholder 4">
            <a:extLst>
              <a:ext uri="{FF2B5EF4-FFF2-40B4-BE49-F238E27FC236}">
                <a16:creationId xmlns:a16="http://schemas.microsoft.com/office/drawing/2014/main" id="{55745153-2B61-FF82-07F4-8234EC5526A4}"/>
              </a:ext>
            </a:extLst>
          </p:cNvPr>
          <p:cNvSpPr txBox="1">
            <a:spLocks/>
          </p:cNvSpPr>
          <p:nvPr/>
        </p:nvSpPr>
        <p:spPr>
          <a:xfrm>
            <a:off x="7675856" y="1895257"/>
            <a:ext cx="3491477" cy="74440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2200" b="1" dirty="0"/>
              <a:t>Logistic Regression Model</a:t>
            </a:r>
            <a:endParaRPr lang="en-ZA" sz="2200" dirty="0"/>
          </a:p>
        </p:txBody>
      </p:sp>
      <p:sp>
        <p:nvSpPr>
          <p:cNvPr id="8" name="Text Placeholder 7">
            <a:extLst>
              <a:ext uri="{FF2B5EF4-FFF2-40B4-BE49-F238E27FC236}">
                <a16:creationId xmlns:a16="http://schemas.microsoft.com/office/drawing/2014/main" id="{C8FBF748-3E50-A237-11AA-03DEB3D552F1}"/>
              </a:ext>
            </a:extLst>
          </p:cNvPr>
          <p:cNvSpPr txBox="1">
            <a:spLocks/>
          </p:cNvSpPr>
          <p:nvPr/>
        </p:nvSpPr>
        <p:spPr>
          <a:xfrm>
            <a:off x="7675855" y="2985511"/>
            <a:ext cx="3491477" cy="2742654"/>
          </a:xfrm>
          <a:prstGeom prst="rect">
            <a:avLst/>
          </a:prstGeom>
          <a:solidFill>
            <a:schemeClr val="bg1">
              <a:lumMod val="95000"/>
            </a:schemeClr>
          </a:solidFill>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Features</a:t>
            </a:r>
          </a:p>
          <a:p>
            <a:pPr marL="285750" indent="-285750">
              <a:buFont typeface="Arial" panose="020B0604020202090204" pitchFamily="34" charset="0"/>
              <a:buChar char="•"/>
            </a:pPr>
            <a:r>
              <a:rPr lang="en-US" sz="1800" b="1" dirty="0"/>
              <a:t>Category</a:t>
            </a:r>
          </a:p>
          <a:p>
            <a:pPr marL="285750" indent="-285750">
              <a:buFont typeface="Arial" panose="020B0604020202090204" pitchFamily="34" charset="0"/>
              <a:buChar char="•"/>
            </a:pPr>
            <a:r>
              <a:rPr lang="en-US" sz="1800" b="1" dirty="0"/>
              <a:t>Servings</a:t>
            </a:r>
          </a:p>
          <a:p>
            <a:pPr marL="285750" indent="-285750">
              <a:buFont typeface="Arial" panose="020B0604020202090204" pitchFamily="34" charset="0"/>
              <a:buChar char="•"/>
            </a:pPr>
            <a:r>
              <a:rPr lang="en-US" sz="1800" dirty="0"/>
              <a:t>Carbohydrate</a:t>
            </a:r>
          </a:p>
          <a:p>
            <a:pPr marL="285750" indent="-285750">
              <a:buFont typeface="Arial" panose="020B0604020202090204" pitchFamily="34" charset="0"/>
              <a:buChar char="•"/>
            </a:pPr>
            <a:r>
              <a:rPr lang="en-US" sz="1800" dirty="0"/>
              <a:t>Protein</a:t>
            </a:r>
          </a:p>
          <a:p>
            <a:pPr marL="285750" indent="-285750">
              <a:buFont typeface="Arial" panose="020B0604020202090204" pitchFamily="34" charset="0"/>
              <a:buChar char="•"/>
            </a:pPr>
            <a:r>
              <a:rPr lang="en-US" sz="1800" dirty="0"/>
              <a:t>Calories</a:t>
            </a:r>
          </a:p>
          <a:p>
            <a:pPr marL="285750" indent="-285750">
              <a:buFont typeface="Arial" panose="020B0604020202090204" pitchFamily="34" charset="0"/>
              <a:buChar char="•"/>
            </a:pPr>
            <a:r>
              <a:rPr lang="en-US" sz="1800" dirty="0"/>
              <a:t>Sugar</a:t>
            </a:r>
          </a:p>
          <a:p>
            <a:pPr marL="285750" indent="-285750">
              <a:buFont typeface="Arial" panose="020B0604020202090204" pitchFamily="34" charset="0"/>
              <a:buChar char="•"/>
            </a:pPr>
            <a:endParaRPr lang="en-US" sz="1800" dirty="0"/>
          </a:p>
        </p:txBody>
      </p:sp>
      <p:pic>
        <p:nvPicPr>
          <p:cNvPr id="6" name="Picture 5">
            <a:extLst>
              <a:ext uri="{FF2B5EF4-FFF2-40B4-BE49-F238E27FC236}">
                <a16:creationId xmlns:a16="http://schemas.microsoft.com/office/drawing/2014/main" id="{CA151EB0-30DE-9F44-1D55-E598D0B30EE6}"/>
              </a:ext>
            </a:extLst>
          </p:cNvPr>
          <p:cNvPicPr>
            <a:picLocks noChangeAspect="1"/>
          </p:cNvPicPr>
          <p:nvPr/>
        </p:nvPicPr>
        <p:blipFill>
          <a:blip r:embed="rId2"/>
          <a:stretch>
            <a:fillRect/>
          </a:stretch>
        </p:blipFill>
        <p:spPr>
          <a:xfrm>
            <a:off x="1024667" y="2120195"/>
            <a:ext cx="5179426" cy="4088889"/>
          </a:xfrm>
          <a:prstGeom prst="rect">
            <a:avLst/>
          </a:prstGeom>
        </p:spPr>
      </p:pic>
    </p:spTree>
    <p:extLst>
      <p:ext uri="{BB962C8B-B14F-4D97-AF65-F5344CB8AC3E}">
        <p14:creationId xmlns:p14="http://schemas.microsoft.com/office/powerpoint/2010/main" val="18682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398177"/>
            <a:ext cx="8421688" cy="1325563"/>
          </a:xfrm>
        </p:spPr>
        <p:txBody>
          <a:bodyPr/>
          <a:lstStyle/>
          <a:p>
            <a:r>
              <a:rPr lang="en-US" dirty="0"/>
              <a:t>Outcomes</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116" name="Text Placeholder 74">
            <a:extLst>
              <a:ext uri="{FF2B5EF4-FFF2-40B4-BE49-F238E27FC236}">
                <a16:creationId xmlns:a16="http://schemas.microsoft.com/office/drawing/2014/main" id="{49B1D460-9525-2C9C-BB60-3B4FB32FE5B0}"/>
              </a:ext>
            </a:extLst>
          </p:cNvPr>
          <p:cNvSpPr txBox="1">
            <a:spLocks/>
          </p:cNvSpPr>
          <p:nvPr/>
        </p:nvSpPr>
        <p:spPr>
          <a:xfrm>
            <a:off x="916573" y="1623307"/>
            <a:ext cx="8692900" cy="49688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Feature Importance of the Models</a:t>
            </a:r>
          </a:p>
        </p:txBody>
      </p:sp>
      <p:sp>
        <p:nvSpPr>
          <p:cNvPr id="7" name="Content Placeholder 4">
            <a:extLst>
              <a:ext uri="{FF2B5EF4-FFF2-40B4-BE49-F238E27FC236}">
                <a16:creationId xmlns:a16="http://schemas.microsoft.com/office/drawing/2014/main" id="{55745153-2B61-FF82-07F4-8234EC5526A4}"/>
              </a:ext>
            </a:extLst>
          </p:cNvPr>
          <p:cNvSpPr txBox="1">
            <a:spLocks/>
          </p:cNvSpPr>
          <p:nvPr/>
        </p:nvSpPr>
        <p:spPr>
          <a:xfrm>
            <a:off x="7675854" y="2120195"/>
            <a:ext cx="3491477" cy="74440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2200" b="1" dirty="0"/>
              <a:t>Random Forest Classifier Model</a:t>
            </a:r>
            <a:endParaRPr lang="en-ZA" sz="2200" dirty="0"/>
          </a:p>
        </p:txBody>
      </p:sp>
      <p:sp>
        <p:nvSpPr>
          <p:cNvPr id="8" name="Text Placeholder 7">
            <a:extLst>
              <a:ext uri="{FF2B5EF4-FFF2-40B4-BE49-F238E27FC236}">
                <a16:creationId xmlns:a16="http://schemas.microsoft.com/office/drawing/2014/main" id="{C8FBF748-3E50-A237-11AA-03DEB3D552F1}"/>
              </a:ext>
            </a:extLst>
          </p:cNvPr>
          <p:cNvSpPr txBox="1">
            <a:spLocks/>
          </p:cNvSpPr>
          <p:nvPr/>
        </p:nvSpPr>
        <p:spPr>
          <a:xfrm>
            <a:off x="7675854" y="3206343"/>
            <a:ext cx="3491477" cy="2742654"/>
          </a:xfrm>
          <a:prstGeom prst="rect">
            <a:avLst/>
          </a:prstGeom>
          <a:solidFill>
            <a:schemeClr val="bg1">
              <a:lumMod val="95000"/>
            </a:schemeClr>
          </a:solidFill>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Features</a:t>
            </a:r>
          </a:p>
          <a:p>
            <a:pPr marL="285750" indent="-285750">
              <a:buFont typeface="Arial" panose="020B0604020202090204" pitchFamily="34" charset="0"/>
              <a:buChar char="•"/>
            </a:pPr>
            <a:r>
              <a:rPr lang="en-US" sz="1800" b="1" dirty="0"/>
              <a:t>Category</a:t>
            </a:r>
          </a:p>
          <a:p>
            <a:pPr marL="285750" indent="-285750">
              <a:buFont typeface="Arial" panose="020B0604020202090204" pitchFamily="34" charset="0"/>
              <a:buChar char="•"/>
            </a:pPr>
            <a:r>
              <a:rPr lang="en-US" sz="1800" b="1" dirty="0"/>
              <a:t>Protein</a:t>
            </a:r>
          </a:p>
          <a:p>
            <a:pPr marL="285750" indent="-285750">
              <a:buFont typeface="Arial" panose="020B0604020202090204" pitchFamily="34" charset="0"/>
              <a:buChar char="•"/>
            </a:pPr>
            <a:r>
              <a:rPr lang="en-US" sz="1800" dirty="0"/>
              <a:t>Calories</a:t>
            </a:r>
          </a:p>
          <a:p>
            <a:pPr marL="285750" indent="-285750">
              <a:buFont typeface="Arial" panose="020B0604020202090204" pitchFamily="34" charset="0"/>
              <a:buChar char="•"/>
            </a:pPr>
            <a:r>
              <a:rPr lang="en-US" sz="1800" dirty="0"/>
              <a:t>Carbohydrate</a:t>
            </a:r>
          </a:p>
          <a:p>
            <a:pPr marL="285750" indent="-285750">
              <a:buFont typeface="Arial" panose="020B0604020202090204" pitchFamily="34" charset="0"/>
              <a:buChar char="•"/>
            </a:pPr>
            <a:r>
              <a:rPr lang="en-US" sz="1800" dirty="0"/>
              <a:t>Sugar</a:t>
            </a:r>
          </a:p>
          <a:p>
            <a:pPr marL="285750" indent="-285750">
              <a:buFont typeface="Arial" panose="020B0604020202090204" pitchFamily="34" charset="0"/>
              <a:buChar char="•"/>
            </a:pPr>
            <a:r>
              <a:rPr lang="en-US" sz="1800" dirty="0"/>
              <a:t>Servings</a:t>
            </a:r>
          </a:p>
        </p:txBody>
      </p:sp>
      <p:pic>
        <p:nvPicPr>
          <p:cNvPr id="9" name="Picture 8">
            <a:extLst>
              <a:ext uri="{FF2B5EF4-FFF2-40B4-BE49-F238E27FC236}">
                <a16:creationId xmlns:a16="http://schemas.microsoft.com/office/drawing/2014/main" id="{AF26B6D4-D0BA-27C6-00B7-1B0BB83C56C6}"/>
              </a:ext>
            </a:extLst>
          </p:cNvPr>
          <p:cNvPicPr>
            <a:picLocks noChangeAspect="1"/>
          </p:cNvPicPr>
          <p:nvPr/>
        </p:nvPicPr>
        <p:blipFill>
          <a:blip r:embed="rId2"/>
          <a:stretch>
            <a:fillRect/>
          </a:stretch>
        </p:blipFill>
        <p:spPr>
          <a:xfrm>
            <a:off x="1153409" y="2120195"/>
            <a:ext cx="5412038" cy="4088889"/>
          </a:xfrm>
          <a:prstGeom prst="rect">
            <a:avLst/>
          </a:prstGeom>
        </p:spPr>
      </p:pic>
    </p:spTree>
    <p:extLst>
      <p:ext uri="{BB962C8B-B14F-4D97-AF65-F5344CB8AC3E}">
        <p14:creationId xmlns:p14="http://schemas.microsoft.com/office/powerpoint/2010/main" val="3891548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Recommendation</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
        <p:nvSpPr>
          <p:cNvPr id="16" name="Text Placeholder 7">
            <a:extLst>
              <a:ext uri="{FF2B5EF4-FFF2-40B4-BE49-F238E27FC236}">
                <a16:creationId xmlns:a16="http://schemas.microsoft.com/office/drawing/2014/main" id="{61A3E786-855B-BC23-7D81-A2FF2F82395E}"/>
              </a:ext>
            </a:extLst>
          </p:cNvPr>
          <p:cNvSpPr txBox="1">
            <a:spLocks/>
          </p:cNvSpPr>
          <p:nvPr/>
        </p:nvSpPr>
        <p:spPr>
          <a:xfrm>
            <a:off x="2933700" y="2515146"/>
            <a:ext cx="8712868" cy="3717212"/>
          </a:xfrm>
          <a:prstGeom prst="rect">
            <a:avLst/>
          </a:prstGeom>
          <a:solidFill>
            <a:schemeClr val="accent1">
              <a:lumMod val="90000"/>
            </a:schemeClr>
          </a:solidFill>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90204" pitchFamily="34" charset="0"/>
              <a:buChar char="•"/>
            </a:pPr>
            <a:r>
              <a:rPr lang="en-GB" sz="1800" b="0" i="0" dirty="0">
                <a:solidFill>
                  <a:srgbClr val="000000"/>
                </a:solidFill>
                <a:effectLst/>
              </a:rPr>
              <a:t>Test the model in the recent month using an A/B Test to compare the site traffic generated by the predicted recipe to those generated by the selection of the product manager.</a:t>
            </a:r>
          </a:p>
          <a:p>
            <a:pPr marL="342900" indent="-342900" algn="l">
              <a:buFont typeface="Arial" panose="020B0604020202090204" pitchFamily="34" charset="0"/>
              <a:buChar char="•"/>
            </a:pPr>
            <a:r>
              <a:rPr lang="en-GB" sz="1800" b="0" i="0" dirty="0">
                <a:solidFill>
                  <a:srgbClr val="000000"/>
                </a:solidFill>
                <a:effectLst/>
              </a:rPr>
              <a:t>Identify and fix errors to improve accuracy after testing.</a:t>
            </a:r>
          </a:p>
          <a:p>
            <a:pPr marL="342900" indent="-342900" algn="l">
              <a:buFont typeface="Arial" panose="020B0604020202090204" pitchFamily="34" charset="0"/>
              <a:buChar char="•"/>
            </a:pPr>
            <a:r>
              <a:rPr lang="en-GB" sz="1800" b="0" i="0" dirty="0">
                <a:solidFill>
                  <a:srgbClr val="000000"/>
                </a:solidFill>
                <a:effectLst/>
              </a:rPr>
              <a:t>Fully deploy the model using efficient deployment strategy, such as a plugin API for the website.</a:t>
            </a:r>
          </a:p>
          <a:p>
            <a:pPr marL="342900" indent="-342900" algn="l">
              <a:buFont typeface="Arial" panose="020B0604020202090204" pitchFamily="34" charset="0"/>
              <a:buChar char="•"/>
            </a:pPr>
            <a:r>
              <a:rPr lang="en-GB" sz="1800" b="0" i="0" dirty="0">
                <a:solidFill>
                  <a:srgbClr val="000000"/>
                </a:solidFill>
                <a:effectLst/>
              </a:rPr>
              <a:t>The model can be continuously improved by collecting more data, feature engineer and fine tuning parameter. This is important due to the limited number of categories in the category variable and the limited serving distribution.</a:t>
            </a:r>
          </a:p>
        </p:txBody>
      </p:sp>
    </p:spTree>
    <p:extLst>
      <p:ext uri="{BB962C8B-B14F-4D97-AF65-F5344CB8AC3E}">
        <p14:creationId xmlns:p14="http://schemas.microsoft.com/office/powerpoint/2010/main" val="412532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normAutofit/>
          </a:bodyPr>
          <a:lstStyle/>
          <a:p>
            <a:r>
              <a:rPr lang="en-US" sz="3400" dirty="0"/>
              <a:t>Thank you</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1934578" cy="550279"/>
          </a:xfrm>
        </p:spPr>
        <p:txBody>
          <a:bodyPr vert="horz" lIns="91440" tIns="45720" rIns="91440" bIns="45720" rtlCol="0" anchor="t">
            <a:normAutofit/>
          </a:bodyPr>
          <a:lstStyle/>
          <a:p>
            <a:r>
              <a:rPr lang="en-ZA" sz="1800" dirty="0"/>
              <a:t>Musa </a:t>
            </a:r>
            <a:r>
              <a:rPr lang="en-ZA" sz="1800" noProof="1"/>
              <a:t>Badaru</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Goals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support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A solution that supports the Product Manager in selecting popular recipes for the homepage</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automation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A solution that automates the process selecting popular recipes for the homepage</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precision</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A solution that will accurately select popular recipes 80% of the time </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43099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Data</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Selection of Recipe Information</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3176293053"/>
              </p:ext>
            </p:extLst>
          </p:nvPr>
        </p:nvGraphicFramePr>
        <p:xfrm>
          <a:off x="838200" y="1780268"/>
          <a:ext cx="10846149" cy="3915166"/>
        </p:xfrm>
        <a:graphic>
          <a:graphicData uri="http://schemas.openxmlformats.org/drawingml/2006/table">
            <a:tbl>
              <a:tblPr firstRow="1" bandRow="1">
                <a:tableStyleId>{5C22544A-7EE6-4342-B048-85BDC9FD1C3A}</a:tableStyleId>
              </a:tblPr>
              <a:tblGrid>
                <a:gridCol w="1021812">
                  <a:extLst>
                    <a:ext uri="{9D8B030D-6E8A-4147-A177-3AD203B41FA5}">
                      <a16:colId xmlns:a16="http://schemas.microsoft.com/office/drawing/2014/main" val="544038161"/>
                    </a:ext>
                  </a:extLst>
                </a:gridCol>
                <a:gridCol w="1162421">
                  <a:extLst>
                    <a:ext uri="{9D8B030D-6E8A-4147-A177-3AD203B41FA5}">
                      <a16:colId xmlns:a16="http://schemas.microsoft.com/office/drawing/2014/main" val="2284043154"/>
                    </a:ext>
                  </a:extLst>
                </a:gridCol>
                <a:gridCol w="1099927">
                  <a:extLst>
                    <a:ext uri="{9D8B030D-6E8A-4147-A177-3AD203B41FA5}">
                      <a16:colId xmlns:a16="http://schemas.microsoft.com/office/drawing/2014/main" val="2987712514"/>
                    </a:ext>
                  </a:extLst>
                </a:gridCol>
                <a:gridCol w="1687385">
                  <a:extLst>
                    <a:ext uri="{9D8B030D-6E8A-4147-A177-3AD203B41FA5}">
                      <a16:colId xmlns:a16="http://schemas.microsoft.com/office/drawing/2014/main" val="1068233346"/>
                    </a:ext>
                  </a:extLst>
                </a:gridCol>
                <a:gridCol w="1024931">
                  <a:extLst>
                    <a:ext uri="{9D8B030D-6E8A-4147-A177-3AD203B41FA5}">
                      <a16:colId xmlns:a16="http://schemas.microsoft.com/office/drawing/2014/main" val="1093422564"/>
                    </a:ext>
                  </a:extLst>
                </a:gridCol>
                <a:gridCol w="937437">
                  <a:extLst>
                    <a:ext uri="{9D8B030D-6E8A-4147-A177-3AD203B41FA5}">
                      <a16:colId xmlns:a16="http://schemas.microsoft.com/office/drawing/2014/main" val="1753447179"/>
                    </a:ext>
                  </a:extLst>
                </a:gridCol>
                <a:gridCol w="1299912">
                  <a:extLst>
                    <a:ext uri="{9D8B030D-6E8A-4147-A177-3AD203B41FA5}">
                      <a16:colId xmlns:a16="http://schemas.microsoft.com/office/drawing/2014/main" val="1946537336"/>
                    </a:ext>
                  </a:extLst>
                </a:gridCol>
                <a:gridCol w="1187419">
                  <a:extLst>
                    <a:ext uri="{9D8B030D-6E8A-4147-A177-3AD203B41FA5}">
                      <a16:colId xmlns:a16="http://schemas.microsoft.com/office/drawing/2014/main" val="3245435319"/>
                    </a:ext>
                  </a:extLst>
                </a:gridCol>
                <a:gridCol w="1424905">
                  <a:extLst>
                    <a:ext uri="{9D8B030D-6E8A-4147-A177-3AD203B41FA5}">
                      <a16:colId xmlns:a16="http://schemas.microsoft.com/office/drawing/2014/main" val="3019130451"/>
                    </a:ext>
                  </a:extLst>
                </a:gridCol>
              </a:tblGrid>
              <a:tr h="720256">
                <a:tc>
                  <a:txBody>
                    <a:bodyPr/>
                    <a:lstStyle/>
                    <a:p>
                      <a:pPr algn="r" fontAlgn="ctr"/>
                      <a:endParaRPr lang="en-GB" b="1" dirty="0">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en-GB" dirty="0"/>
                        <a:t>Recipe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en-GB" dirty="0"/>
                        <a:t>Calories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en-GB" dirty="0"/>
                        <a:t>Carbohydrate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en-GB" dirty="0"/>
                        <a:t>Sugar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en-GB" dirty="0"/>
                        <a:t>Protein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en-GB" dirty="0"/>
                        <a:t>Category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en-GB" dirty="0"/>
                        <a:t>Servings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en-GB" dirty="0" err="1"/>
                        <a:t>High_traffic</a:t>
                      </a:r>
                      <a:endParaRPr lang="en-GB"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fontAlgn="ctr"/>
                      <a:r>
                        <a:rPr lang="en-GB" b="1" dirty="0">
                          <a:effectLst/>
                        </a:rPr>
                        <a:t>0</a:t>
                      </a: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1</a:t>
                      </a: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err="1">
                          <a:effectLst/>
                        </a:rPr>
                        <a:t>NaN</a:t>
                      </a:r>
                      <a:endParaRPr lang="en-GB" dirty="0">
                        <a:effectLst/>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err="1">
                          <a:effectLst/>
                        </a:rPr>
                        <a:t>NaN</a:t>
                      </a:r>
                      <a:endParaRPr lang="en-GB" dirty="0">
                        <a:effectLst/>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err="1">
                          <a:effectLst/>
                        </a:rPr>
                        <a:t>NaN</a:t>
                      </a:r>
                      <a:endParaRPr lang="en-GB" dirty="0">
                        <a:effectLst/>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err="1">
                          <a:effectLst/>
                        </a:rPr>
                        <a:t>NaN</a:t>
                      </a:r>
                      <a:endParaRPr lang="en-GB" dirty="0">
                        <a:effectLst/>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Pork</a:t>
                      </a: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6</a:t>
                      </a: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High</a:t>
                      </a: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fontAlgn="ctr"/>
                      <a:r>
                        <a:rPr lang="en-GB" b="1">
                          <a:effectLst/>
                        </a:rPr>
                        <a:t>1</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2</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35.48</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38.56</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0.66</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0.92</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Potato</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4</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High</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fontAlgn="ctr"/>
                      <a:r>
                        <a:rPr lang="en-GB" b="1">
                          <a:effectLst/>
                        </a:rPr>
                        <a:t>2</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3</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914.28</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42.68</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3.09</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2.88</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Breakfast</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1</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err="1">
                          <a:effectLst/>
                        </a:rPr>
                        <a:t>NaN</a:t>
                      </a:r>
                      <a:endParaRPr lang="en-GB" dirty="0">
                        <a:effectLst/>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fontAlgn="ctr"/>
                      <a:r>
                        <a:rPr lang="en-GB" b="1">
                          <a:effectLst/>
                        </a:rPr>
                        <a:t>3</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4</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97.03</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30.56</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38.63</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0.02</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Beverages</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a:effectLst/>
                        </a:rPr>
                        <a:t>4</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High</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fontAlgn="ctr"/>
                      <a:r>
                        <a:rPr lang="en-GB" b="1" dirty="0">
                          <a:effectLst/>
                        </a:rPr>
                        <a:t>4</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GB">
                          <a:effectLst/>
                        </a:rPr>
                        <a:t>5</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GB">
                          <a:effectLst/>
                        </a:rPr>
                        <a:t>27.05</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GB">
                          <a:effectLst/>
                        </a:rPr>
                        <a:t>1.85</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GB">
                          <a:effectLst/>
                        </a:rPr>
                        <a:t>0.80</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GB">
                          <a:effectLst/>
                        </a:rPr>
                        <a:t>0.53</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GB">
                          <a:effectLst/>
                        </a:rPr>
                        <a:t>Beverages</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GB">
                          <a:effectLst/>
                        </a:rPr>
                        <a:t>4</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GB" dirty="0" err="1">
                          <a:effectLst/>
                        </a:rPr>
                        <a:t>NaN</a:t>
                      </a:r>
                      <a:endParaRPr lang="en-GB" dirty="0">
                        <a:effectLst/>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52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526653"/>
            <a:ext cx="8421688" cy="1325563"/>
          </a:xfrm>
        </p:spPr>
        <p:txBody>
          <a:bodyPr/>
          <a:lstStyle/>
          <a:p>
            <a:r>
              <a:rPr lang="en-US" dirty="0"/>
              <a:t>Key findings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7757984" y="1852215"/>
            <a:ext cx="3136077" cy="823912"/>
          </a:xfrm>
        </p:spPr>
        <p:txBody>
          <a:bodyPr vert="horz" lIns="91440" tIns="45720" rIns="91440" bIns="45720" rtlCol="0" anchor="b">
            <a:normAutofit/>
          </a:bodyPr>
          <a:lstStyle/>
          <a:p>
            <a:r>
              <a:rPr lang="en-ZA" sz="2200" dirty="0"/>
              <a:t>Category variable</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884784" y="2830700"/>
            <a:ext cx="3136077" cy="2235570"/>
          </a:xfrm>
          <a:solidFill>
            <a:schemeClr val="bg1">
              <a:lumMod val="95000"/>
            </a:schemeClr>
          </a:solidFill>
        </p:spPr>
        <p:txBody>
          <a:bodyPr>
            <a:normAutofit/>
          </a:bodyPr>
          <a:lstStyle/>
          <a:p>
            <a:r>
              <a:rPr lang="en-ZA" sz="1600" noProof="1"/>
              <a:t>In the data provided there are 10 different food types present as categories.</a:t>
            </a:r>
          </a:p>
          <a:p>
            <a:pPr marL="285750" indent="-285750">
              <a:buFont typeface="Arial" panose="020B0604020202090204" pitchFamily="34" charset="0"/>
              <a:buChar char="•"/>
            </a:pPr>
            <a:r>
              <a:rPr lang="en-ZA" sz="1600" noProof="1"/>
              <a:t>Chicken </a:t>
            </a:r>
          </a:p>
          <a:p>
            <a:pPr marL="285750" indent="-285750">
              <a:buFont typeface="Arial" panose="020B0604020202090204" pitchFamily="34" charset="0"/>
              <a:buChar char="•"/>
            </a:pPr>
            <a:r>
              <a:rPr lang="en-ZA" sz="1600" noProof="1"/>
              <a:t>Breaskfast</a:t>
            </a:r>
          </a:p>
          <a:p>
            <a:pPr marL="285750" indent="-285750">
              <a:buFont typeface="Arial" panose="020B0604020202090204" pitchFamily="34" charset="0"/>
              <a:buChar char="•"/>
            </a:pPr>
            <a:r>
              <a:rPr lang="en-ZA" sz="1600" noProof="1"/>
              <a:t>Beverage</a:t>
            </a:r>
            <a:endParaRPr lang="en-ZA" sz="1600" dirty="0"/>
          </a:p>
          <a:p>
            <a:endParaRPr lang="en-US" sz="1600"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pic>
        <p:nvPicPr>
          <p:cNvPr id="24" name="Content Placeholder 23">
            <a:extLst>
              <a:ext uri="{FF2B5EF4-FFF2-40B4-BE49-F238E27FC236}">
                <a16:creationId xmlns:a16="http://schemas.microsoft.com/office/drawing/2014/main" id="{4C4DD710-0A4B-07EB-6D20-37BA558F6B93}"/>
              </a:ext>
            </a:extLst>
          </p:cNvPr>
          <p:cNvPicPr>
            <a:picLocks noGrp="1" noChangeAspect="1"/>
          </p:cNvPicPr>
          <p:nvPr>
            <p:ph sz="half" idx="2"/>
          </p:nvPr>
        </p:nvPicPr>
        <p:blipFill>
          <a:blip r:embed="rId2"/>
          <a:stretch>
            <a:fillRect/>
          </a:stretch>
        </p:blipFill>
        <p:spPr>
          <a:xfrm>
            <a:off x="1208558" y="1852216"/>
            <a:ext cx="4887442" cy="4301449"/>
          </a:xfrm>
        </p:spPr>
      </p:pic>
    </p:spTree>
    <p:extLst>
      <p:ext uri="{BB962C8B-B14F-4D97-AF65-F5344CB8AC3E}">
        <p14:creationId xmlns:p14="http://schemas.microsoft.com/office/powerpoint/2010/main" val="76995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526653"/>
            <a:ext cx="8421688" cy="1325563"/>
          </a:xfrm>
        </p:spPr>
        <p:txBody>
          <a:bodyPr/>
          <a:lstStyle/>
          <a:p>
            <a:r>
              <a:rPr lang="en-US" dirty="0"/>
              <a:t>Key findings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7883611" y="1852216"/>
            <a:ext cx="3237470" cy="823912"/>
          </a:xfrm>
        </p:spPr>
        <p:txBody>
          <a:bodyPr vert="horz" lIns="91440" tIns="45720" rIns="91440" bIns="45720" rtlCol="0" anchor="b">
            <a:normAutofit/>
          </a:bodyPr>
          <a:lstStyle/>
          <a:p>
            <a:r>
              <a:rPr lang="en-ZA" sz="2200" dirty="0"/>
              <a:t>Category variable</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883611" y="2968328"/>
            <a:ext cx="3237470" cy="2427089"/>
          </a:xfrm>
          <a:solidFill>
            <a:schemeClr val="bg1">
              <a:lumMod val="95000"/>
            </a:schemeClr>
          </a:solidFill>
        </p:spPr>
        <p:txBody>
          <a:bodyPr>
            <a:noAutofit/>
          </a:bodyPr>
          <a:lstStyle/>
          <a:p>
            <a:pPr algn="just"/>
            <a:r>
              <a:rPr lang="en-ZA" sz="1600" noProof="1"/>
              <a:t>On a deep dive into the category, certain food category tend to result in a higher traffic with others having inverse effect.</a:t>
            </a:r>
          </a:p>
          <a:p>
            <a:pPr marL="285750" indent="-285750">
              <a:buFont typeface="Arial" panose="020B0604020202090204" pitchFamily="34" charset="0"/>
              <a:buChar char="•"/>
            </a:pPr>
            <a:r>
              <a:rPr lang="en-ZA" sz="1600" noProof="1"/>
              <a:t>Vegetable</a:t>
            </a:r>
          </a:p>
          <a:p>
            <a:pPr marL="285750" indent="-285750">
              <a:buFont typeface="Arial" panose="020B0604020202090204" pitchFamily="34" charset="0"/>
              <a:buChar char="•"/>
            </a:pPr>
            <a:r>
              <a:rPr lang="en-ZA" sz="1600" noProof="1"/>
              <a:t>Potato</a:t>
            </a:r>
          </a:p>
          <a:p>
            <a:pPr marL="285750" indent="-285750">
              <a:buFont typeface="Arial" panose="020B0604020202090204" pitchFamily="34" charset="0"/>
              <a:buChar char="•"/>
            </a:pPr>
            <a:r>
              <a:rPr lang="en-ZA" sz="1600" noProof="1"/>
              <a:t>Beverage</a:t>
            </a:r>
            <a:endParaRPr lang="en-ZA" sz="1600"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7" name="Content Placeholder 6">
            <a:extLst>
              <a:ext uri="{FF2B5EF4-FFF2-40B4-BE49-F238E27FC236}">
                <a16:creationId xmlns:a16="http://schemas.microsoft.com/office/drawing/2014/main" id="{7258253B-F004-FC0F-5542-D5A3E84A830D}"/>
              </a:ext>
            </a:extLst>
          </p:cNvPr>
          <p:cNvPicPr>
            <a:picLocks noGrp="1" noChangeAspect="1"/>
          </p:cNvPicPr>
          <p:nvPr>
            <p:ph sz="half" idx="2"/>
          </p:nvPr>
        </p:nvPicPr>
        <p:blipFill>
          <a:blip r:embed="rId2"/>
          <a:stretch>
            <a:fillRect/>
          </a:stretch>
        </p:blipFill>
        <p:spPr>
          <a:xfrm>
            <a:off x="1396273" y="1852216"/>
            <a:ext cx="4831533" cy="4329555"/>
          </a:xfrm>
        </p:spPr>
      </p:pic>
    </p:spTree>
    <p:extLst>
      <p:ext uri="{BB962C8B-B14F-4D97-AF65-F5344CB8AC3E}">
        <p14:creationId xmlns:p14="http://schemas.microsoft.com/office/powerpoint/2010/main" val="143856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526653"/>
            <a:ext cx="8421688" cy="1325563"/>
          </a:xfrm>
        </p:spPr>
        <p:txBody>
          <a:bodyPr/>
          <a:lstStyle/>
          <a:p>
            <a:r>
              <a:rPr lang="en-US" dirty="0"/>
              <a:t>Key findings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7486136" y="1850916"/>
            <a:ext cx="3136077" cy="823912"/>
          </a:xfrm>
        </p:spPr>
        <p:txBody>
          <a:bodyPr vert="horz" lIns="91440" tIns="45720" rIns="91440" bIns="45720" rtlCol="0" anchor="b">
            <a:normAutofit/>
          </a:bodyPr>
          <a:lstStyle/>
          <a:p>
            <a:r>
              <a:rPr lang="en-ZA" sz="2200" dirty="0"/>
              <a:t>Servings variable</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582389" y="2961421"/>
            <a:ext cx="3136077" cy="1221752"/>
          </a:xfrm>
          <a:solidFill>
            <a:schemeClr val="bg1">
              <a:lumMod val="95000"/>
            </a:schemeClr>
          </a:solidFill>
        </p:spPr>
        <p:txBody>
          <a:bodyPr>
            <a:normAutofit/>
          </a:bodyPr>
          <a:lstStyle/>
          <a:p>
            <a:r>
              <a:rPr lang="en-ZA" sz="1600" noProof="1"/>
              <a:t>In the data provided there four main different serving with significant bais in the distribution.</a:t>
            </a:r>
            <a:endParaRPr lang="en-US" sz="1600"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7" name="Content Placeholder 6">
            <a:extLst>
              <a:ext uri="{FF2B5EF4-FFF2-40B4-BE49-F238E27FC236}">
                <a16:creationId xmlns:a16="http://schemas.microsoft.com/office/drawing/2014/main" id="{D697373D-C4FE-AEB8-F3D7-244165AD34E7}"/>
              </a:ext>
            </a:extLst>
          </p:cNvPr>
          <p:cNvPicPr>
            <a:picLocks noGrp="1" noChangeAspect="1"/>
          </p:cNvPicPr>
          <p:nvPr>
            <p:ph sz="half" idx="2"/>
          </p:nvPr>
        </p:nvPicPr>
        <p:blipFill>
          <a:blip r:embed="rId2"/>
          <a:stretch>
            <a:fillRect/>
          </a:stretch>
        </p:blipFill>
        <p:spPr>
          <a:xfrm>
            <a:off x="708633" y="1852215"/>
            <a:ext cx="5387367" cy="3802492"/>
          </a:xfrm>
        </p:spPr>
      </p:pic>
    </p:spTree>
    <p:extLst>
      <p:ext uri="{BB962C8B-B14F-4D97-AF65-F5344CB8AC3E}">
        <p14:creationId xmlns:p14="http://schemas.microsoft.com/office/powerpoint/2010/main" val="87583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546188"/>
            <a:ext cx="8421688" cy="1325563"/>
          </a:xfrm>
        </p:spPr>
        <p:txBody>
          <a:bodyPr/>
          <a:lstStyle/>
          <a:p>
            <a:r>
              <a:rPr lang="en-US" dirty="0"/>
              <a:t>Outcomes</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grpSp>
        <p:nvGrpSpPr>
          <p:cNvPr id="89" name="Group 88">
            <a:extLst>
              <a:ext uri="{FF2B5EF4-FFF2-40B4-BE49-F238E27FC236}">
                <a16:creationId xmlns:a16="http://schemas.microsoft.com/office/drawing/2014/main" id="{45C66660-DB0C-867A-5393-ED3C07032CDD}"/>
              </a:ext>
            </a:extLst>
          </p:cNvPr>
          <p:cNvGrpSpPr/>
          <p:nvPr/>
        </p:nvGrpSpPr>
        <p:grpSpPr>
          <a:xfrm>
            <a:off x="2391447" y="1991752"/>
            <a:ext cx="7047475" cy="4390566"/>
            <a:chOff x="1799964" y="1596753"/>
            <a:chExt cx="7047475" cy="4390566"/>
          </a:xfrm>
        </p:grpSpPr>
        <p:sp>
          <p:nvSpPr>
            <p:cNvPr id="90" name="Freeform: Shape 89">
              <a:extLst>
                <a:ext uri="{FF2B5EF4-FFF2-40B4-BE49-F238E27FC236}">
                  <a16:creationId xmlns:a16="http://schemas.microsoft.com/office/drawing/2014/main" id="{913E0E60-4039-EF11-C1DE-AAF84E7D0CB2}"/>
                </a:ext>
              </a:extLst>
            </p:cNvPr>
            <p:cNvSpPr/>
            <p:nvPr/>
          </p:nvSpPr>
          <p:spPr>
            <a:xfrm>
              <a:off x="3588382" y="3013562"/>
              <a:ext cx="370041" cy="2701024"/>
            </a:xfrm>
            <a:custGeom>
              <a:avLst/>
              <a:gdLst/>
              <a:ahLst/>
              <a:cxnLst/>
              <a:rect l="0" t="0" r="0" b="0"/>
              <a:pathLst>
                <a:path>
                  <a:moveTo>
                    <a:pt x="370041" y="0"/>
                  </a:moveTo>
                  <a:lnTo>
                    <a:pt x="178841" y="0"/>
                  </a:lnTo>
                  <a:lnTo>
                    <a:pt x="178841" y="2701024"/>
                  </a:lnTo>
                  <a:lnTo>
                    <a:pt x="0" y="2701024"/>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91" name="Freeform: Shape 90">
              <a:extLst>
                <a:ext uri="{FF2B5EF4-FFF2-40B4-BE49-F238E27FC236}">
                  <a16:creationId xmlns:a16="http://schemas.microsoft.com/office/drawing/2014/main" id="{52D21613-41A7-0991-EDA9-5BA19A41A223}"/>
                </a:ext>
              </a:extLst>
            </p:cNvPr>
            <p:cNvSpPr/>
            <p:nvPr/>
          </p:nvSpPr>
          <p:spPr>
            <a:xfrm>
              <a:off x="3588382" y="3013562"/>
              <a:ext cx="370041" cy="1932004"/>
            </a:xfrm>
            <a:custGeom>
              <a:avLst/>
              <a:gdLst/>
              <a:ahLst/>
              <a:cxnLst/>
              <a:rect l="0" t="0" r="0" b="0"/>
              <a:pathLst>
                <a:path>
                  <a:moveTo>
                    <a:pt x="370041" y="0"/>
                  </a:moveTo>
                  <a:lnTo>
                    <a:pt x="178841" y="0"/>
                  </a:lnTo>
                  <a:lnTo>
                    <a:pt x="178841" y="1932004"/>
                  </a:lnTo>
                  <a:lnTo>
                    <a:pt x="0" y="1932004"/>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92" name="Freeform: Shape 91">
              <a:extLst>
                <a:ext uri="{FF2B5EF4-FFF2-40B4-BE49-F238E27FC236}">
                  <a16:creationId xmlns:a16="http://schemas.microsoft.com/office/drawing/2014/main" id="{72F2A200-4BEB-4AC5-6F74-D2CA3A6CFCBF}"/>
                </a:ext>
              </a:extLst>
            </p:cNvPr>
            <p:cNvSpPr/>
            <p:nvPr/>
          </p:nvSpPr>
          <p:spPr>
            <a:xfrm>
              <a:off x="3588382" y="3013562"/>
              <a:ext cx="370041" cy="1162984"/>
            </a:xfrm>
            <a:custGeom>
              <a:avLst/>
              <a:gdLst/>
              <a:ahLst/>
              <a:cxnLst/>
              <a:rect l="0" t="0" r="0" b="0"/>
              <a:pathLst>
                <a:path>
                  <a:moveTo>
                    <a:pt x="370041" y="0"/>
                  </a:moveTo>
                  <a:lnTo>
                    <a:pt x="178841" y="0"/>
                  </a:lnTo>
                  <a:lnTo>
                    <a:pt x="178841" y="1162984"/>
                  </a:lnTo>
                  <a:lnTo>
                    <a:pt x="0" y="1162984"/>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93" name="Freeform: Shape 92">
              <a:extLst>
                <a:ext uri="{FF2B5EF4-FFF2-40B4-BE49-F238E27FC236}">
                  <a16:creationId xmlns:a16="http://schemas.microsoft.com/office/drawing/2014/main" id="{F95ADC27-A863-3917-59CC-C96FD490B7EB}"/>
                </a:ext>
              </a:extLst>
            </p:cNvPr>
            <p:cNvSpPr/>
            <p:nvPr/>
          </p:nvSpPr>
          <p:spPr>
            <a:xfrm>
              <a:off x="3588382" y="3013562"/>
              <a:ext cx="370041" cy="393964"/>
            </a:xfrm>
            <a:custGeom>
              <a:avLst/>
              <a:gdLst/>
              <a:ahLst/>
              <a:cxnLst/>
              <a:rect l="0" t="0" r="0" b="0"/>
              <a:pathLst>
                <a:path>
                  <a:moveTo>
                    <a:pt x="370041" y="0"/>
                  </a:moveTo>
                  <a:lnTo>
                    <a:pt x="178841" y="0"/>
                  </a:lnTo>
                  <a:lnTo>
                    <a:pt x="178841" y="393964"/>
                  </a:lnTo>
                  <a:lnTo>
                    <a:pt x="0" y="393964"/>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94" name="Freeform: Shape 93">
              <a:extLst>
                <a:ext uri="{FF2B5EF4-FFF2-40B4-BE49-F238E27FC236}">
                  <a16:creationId xmlns:a16="http://schemas.microsoft.com/office/drawing/2014/main" id="{DA231A56-FD70-3EF0-3048-6EAE4BEAFA98}"/>
                </a:ext>
              </a:extLst>
            </p:cNvPr>
            <p:cNvSpPr/>
            <p:nvPr/>
          </p:nvSpPr>
          <p:spPr>
            <a:xfrm>
              <a:off x="3588382" y="2638507"/>
              <a:ext cx="370041" cy="375054"/>
            </a:xfrm>
            <a:custGeom>
              <a:avLst/>
              <a:gdLst/>
              <a:ahLst/>
              <a:cxnLst/>
              <a:rect l="0" t="0" r="0" b="0"/>
              <a:pathLst>
                <a:path>
                  <a:moveTo>
                    <a:pt x="370041" y="375054"/>
                  </a:moveTo>
                  <a:lnTo>
                    <a:pt x="178841" y="375054"/>
                  </a:lnTo>
                  <a:lnTo>
                    <a:pt x="178841" y="0"/>
                  </a:lnTo>
                  <a:lnTo>
                    <a:pt x="0" y="0"/>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95" name="Freeform: Shape 94">
              <a:extLst>
                <a:ext uri="{FF2B5EF4-FFF2-40B4-BE49-F238E27FC236}">
                  <a16:creationId xmlns:a16="http://schemas.microsoft.com/office/drawing/2014/main" id="{C64B3B52-C4B9-DC9F-BC3B-FB257336ECB3}"/>
                </a:ext>
              </a:extLst>
            </p:cNvPr>
            <p:cNvSpPr/>
            <p:nvPr/>
          </p:nvSpPr>
          <p:spPr>
            <a:xfrm>
              <a:off x="3588382" y="1869487"/>
              <a:ext cx="370041" cy="1144074"/>
            </a:xfrm>
            <a:custGeom>
              <a:avLst/>
              <a:gdLst/>
              <a:ahLst/>
              <a:cxnLst/>
              <a:rect l="0" t="0" r="0" b="0"/>
              <a:pathLst>
                <a:path>
                  <a:moveTo>
                    <a:pt x="370041" y="1144074"/>
                  </a:moveTo>
                  <a:lnTo>
                    <a:pt x="178841" y="1144074"/>
                  </a:lnTo>
                  <a:lnTo>
                    <a:pt x="178841" y="0"/>
                  </a:lnTo>
                  <a:lnTo>
                    <a:pt x="0" y="0"/>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96" name="Freeform: Shape 95">
              <a:extLst>
                <a:ext uri="{FF2B5EF4-FFF2-40B4-BE49-F238E27FC236}">
                  <a16:creationId xmlns:a16="http://schemas.microsoft.com/office/drawing/2014/main" id="{607700D5-B987-C842-39BA-2FADD3FBCE1E}"/>
                </a:ext>
              </a:extLst>
            </p:cNvPr>
            <p:cNvSpPr/>
            <p:nvPr/>
          </p:nvSpPr>
          <p:spPr>
            <a:xfrm>
              <a:off x="6495688" y="2967842"/>
              <a:ext cx="332967" cy="91440"/>
            </a:xfrm>
            <a:custGeom>
              <a:avLst/>
              <a:gdLst/>
              <a:ahLst/>
              <a:cxnLst/>
              <a:rect l="0" t="0" r="0" b="0"/>
              <a:pathLst>
                <a:path>
                  <a:moveTo>
                    <a:pt x="332967" y="45720"/>
                  </a:moveTo>
                  <a:lnTo>
                    <a:pt x="0" y="45720"/>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97" name="Freeform: Shape 96">
              <a:extLst>
                <a:ext uri="{FF2B5EF4-FFF2-40B4-BE49-F238E27FC236}">
                  <a16:creationId xmlns:a16="http://schemas.microsoft.com/office/drawing/2014/main" id="{3421A9D1-DBE8-B031-8929-7419B3B15011}"/>
                </a:ext>
              </a:extLst>
            </p:cNvPr>
            <p:cNvSpPr/>
            <p:nvPr/>
          </p:nvSpPr>
          <p:spPr>
            <a:xfrm>
              <a:off x="6828655" y="2740828"/>
              <a:ext cx="2018784" cy="545467"/>
            </a:xfrm>
            <a:custGeom>
              <a:avLst/>
              <a:gdLst>
                <a:gd name="connsiteX0" fmla="*/ 0 w 2018784"/>
                <a:gd name="connsiteY0" fmla="*/ 0 h 545467"/>
                <a:gd name="connsiteX1" fmla="*/ 2018784 w 2018784"/>
                <a:gd name="connsiteY1" fmla="*/ 0 h 545467"/>
                <a:gd name="connsiteX2" fmla="*/ 2018784 w 2018784"/>
                <a:gd name="connsiteY2" fmla="*/ 545467 h 545467"/>
                <a:gd name="connsiteX3" fmla="*/ 0 w 2018784"/>
                <a:gd name="connsiteY3" fmla="*/ 545467 h 545467"/>
                <a:gd name="connsiteX4" fmla="*/ 0 w 2018784"/>
                <a:gd name="connsiteY4" fmla="*/ 0 h 54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784" h="545467">
                  <a:moveTo>
                    <a:pt x="0" y="0"/>
                  </a:moveTo>
                  <a:lnTo>
                    <a:pt x="2018784" y="0"/>
                  </a:lnTo>
                  <a:lnTo>
                    <a:pt x="2018784" y="545467"/>
                  </a:lnTo>
                  <a:lnTo>
                    <a:pt x="0" y="545467"/>
                  </a:lnTo>
                  <a:lnTo>
                    <a:pt x="0" y="0"/>
                  </a:lnTo>
                  <a:close/>
                </a:path>
              </a:pathLst>
            </a:custGeom>
            <a:solidFill>
              <a:schemeClr val="accent1">
                <a:lumMod val="5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1"/>
                  </a:solidFill>
                </a:rPr>
                <a:t>High Traffic Recipe</a:t>
              </a:r>
            </a:p>
          </p:txBody>
        </p:sp>
        <p:sp>
          <p:nvSpPr>
            <p:cNvPr id="98" name="Freeform: Shape 97">
              <a:extLst>
                <a:ext uri="{FF2B5EF4-FFF2-40B4-BE49-F238E27FC236}">
                  <a16:creationId xmlns:a16="http://schemas.microsoft.com/office/drawing/2014/main" id="{8265C28D-1D07-AA49-9BA4-AB6AB8441826}"/>
                </a:ext>
              </a:extLst>
            </p:cNvPr>
            <p:cNvSpPr/>
            <p:nvPr/>
          </p:nvSpPr>
          <p:spPr>
            <a:xfrm>
              <a:off x="3958423" y="2740828"/>
              <a:ext cx="2537264" cy="545467"/>
            </a:xfrm>
            <a:custGeom>
              <a:avLst/>
              <a:gdLst>
                <a:gd name="connsiteX0" fmla="*/ 0 w 2537264"/>
                <a:gd name="connsiteY0" fmla="*/ 0 h 545467"/>
                <a:gd name="connsiteX1" fmla="*/ 2537264 w 2537264"/>
                <a:gd name="connsiteY1" fmla="*/ 0 h 545467"/>
                <a:gd name="connsiteX2" fmla="*/ 2537264 w 2537264"/>
                <a:gd name="connsiteY2" fmla="*/ 545467 h 545467"/>
                <a:gd name="connsiteX3" fmla="*/ 0 w 2537264"/>
                <a:gd name="connsiteY3" fmla="*/ 545467 h 545467"/>
                <a:gd name="connsiteX4" fmla="*/ 0 w 2537264"/>
                <a:gd name="connsiteY4" fmla="*/ 0 h 54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64" h="545467">
                  <a:moveTo>
                    <a:pt x="0" y="0"/>
                  </a:moveTo>
                  <a:lnTo>
                    <a:pt x="2537264" y="0"/>
                  </a:lnTo>
                  <a:lnTo>
                    <a:pt x="2537264" y="545467"/>
                  </a:lnTo>
                  <a:lnTo>
                    <a:pt x="0" y="545467"/>
                  </a:lnTo>
                  <a:lnTo>
                    <a:pt x="0" y="0"/>
                  </a:lnTo>
                  <a:close/>
                </a:path>
              </a:pathLst>
            </a:custGeom>
            <a:solidFill>
              <a:schemeClr val="accent1">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1"/>
                  </a:solidFill>
                </a:rPr>
                <a:t>Logistic Regression Model</a:t>
              </a:r>
            </a:p>
          </p:txBody>
        </p:sp>
        <p:sp>
          <p:nvSpPr>
            <p:cNvPr id="99" name="Freeform: Shape 98">
              <a:extLst>
                <a:ext uri="{FF2B5EF4-FFF2-40B4-BE49-F238E27FC236}">
                  <a16:creationId xmlns:a16="http://schemas.microsoft.com/office/drawing/2014/main" id="{345F3B24-E699-255D-CAA5-0E0FE98892B6}"/>
                </a:ext>
              </a:extLst>
            </p:cNvPr>
            <p:cNvSpPr/>
            <p:nvPr/>
          </p:nvSpPr>
          <p:spPr>
            <a:xfrm>
              <a:off x="1799964" y="1596753"/>
              <a:ext cx="1788417" cy="545467"/>
            </a:xfrm>
            <a:custGeom>
              <a:avLst/>
              <a:gdLst>
                <a:gd name="connsiteX0" fmla="*/ 0 w 1788417"/>
                <a:gd name="connsiteY0" fmla="*/ 0 h 545467"/>
                <a:gd name="connsiteX1" fmla="*/ 1788417 w 1788417"/>
                <a:gd name="connsiteY1" fmla="*/ 0 h 545467"/>
                <a:gd name="connsiteX2" fmla="*/ 1788417 w 1788417"/>
                <a:gd name="connsiteY2" fmla="*/ 545467 h 545467"/>
                <a:gd name="connsiteX3" fmla="*/ 0 w 1788417"/>
                <a:gd name="connsiteY3" fmla="*/ 545467 h 545467"/>
                <a:gd name="connsiteX4" fmla="*/ 0 w 1788417"/>
                <a:gd name="connsiteY4" fmla="*/ 0 h 54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417" h="545467">
                  <a:moveTo>
                    <a:pt x="0" y="0"/>
                  </a:moveTo>
                  <a:lnTo>
                    <a:pt x="1788417" y="0"/>
                  </a:lnTo>
                  <a:lnTo>
                    <a:pt x="1788417" y="545467"/>
                  </a:lnTo>
                  <a:lnTo>
                    <a:pt x="0" y="545467"/>
                  </a:lnTo>
                  <a:lnTo>
                    <a:pt x="0" y="0"/>
                  </a:lnTo>
                  <a:close/>
                </a:path>
              </a:pathLst>
            </a:custGeom>
            <a:solidFill>
              <a:schemeClr val="accent1">
                <a:lumMod val="9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1"/>
                  </a:solidFill>
                </a:rPr>
                <a:t>Calories</a:t>
              </a:r>
            </a:p>
          </p:txBody>
        </p:sp>
        <p:sp>
          <p:nvSpPr>
            <p:cNvPr id="100" name="Freeform: Shape 99">
              <a:extLst>
                <a:ext uri="{FF2B5EF4-FFF2-40B4-BE49-F238E27FC236}">
                  <a16:creationId xmlns:a16="http://schemas.microsoft.com/office/drawing/2014/main" id="{C147FD3E-39A1-D982-D483-26F9351C4EE0}"/>
                </a:ext>
              </a:extLst>
            </p:cNvPr>
            <p:cNvSpPr/>
            <p:nvPr/>
          </p:nvSpPr>
          <p:spPr>
            <a:xfrm>
              <a:off x="1799964" y="2365773"/>
              <a:ext cx="1788417" cy="545467"/>
            </a:xfrm>
            <a:custGeom>
              <a:avLst/>
              <a:gdLst>
                <a:gd name="connsiteX0" fmla="*/ 0 w 1788417"/>
                <a:gd name="connsiteY0" fmla="*/ 0 h 545467"/>
                <a:gd name="connsiteX1" fmla="*/ 1788417 w 1788417"/>
                <a:gd name="connsiteY1" fmla="*/ 0 h 545467"/>
                <a:gd name="connsiteX2" fmla="*/ 1788417 w 1788417"/>
                <a:gd name="connsiteY2" fmla="*/ 545467 h 545467"/>
                <a:gd name="connsiteX3" fmla="*/ 0 w 1788417"/>
                <a:gd name="connsiteY3" fmla="*/ 545467 h 545467"/>
                <a:gd name="connsiteX4" fmla="*/ 0 w 1788417"/>
                <a:gd name="connsiteY4" fmla="*/ 0 h 54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417" h="545467">
                  <a:moveTo>
                    <a:pt x="0" y="0"/>
                  </a:moveTo>
                  <a:lnTo>
                    <a:pt x="1788417" y="0"/>
                  </a:lnTo>
                  <a:lnTo>
                    <a:pt x="1788417" y="545467"/>
                  </a:lnTo>
                  <a:lnTo>
                    <a:pt x="0" y="545467"/>
                  </a:lnTo>
                  <a:lnTo>
                    <a:pt x="0" y="0"/>
                  </a:lnTo>
                  <a:close/>
                </a:path>
              </a:pathLst>
            </a:custGeom>
            <a:solidFill>
              <a:schemeClr val="accent1">
                <a:lumMod val="9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1"/>
                  </a:solidFill>
                </a:rPr>
                <a:t>Carbohydrate</a:t>
              </a:r>
            </a:p>
          </p:txBody>
        </p:sp>
        <p:sp>
          <p:nvSpPr>
            <p:cNvPr id="101" name="Freeform: Shape 100">
              <a:extLst>
                <a:ext uri="{FF2B5EF4-FFF2-40B4-BE49-F238E27FC236}">
                  <a16:creationId xmlns:a16="http://schemas.microsoft.com/office/drawing/2014/main" id="{F69550F4-AB58-F2B4-03E4-957C5DF1394B}"/>
                </a:ext>
              </a:extLst>
            </p:cNvPr>
            <p:cNvSpPr/>
            <p:nvPr/>
          </p:nvSpPr>
          <p:spPr>
            <a:xfrm>
              <a:off x="1799964" y="3134793"/>
              <a:ext cx="1788417" cy="545467"/>
            </a:xfrm>
            <a:custGeom>
              <a:avLst/>
              <a:gdLst>
                <a:gd name="connsiteX0" fmla="*/ 0 w 1788417"/>
                <a:gd name="connsiteY0" fmla="*/ 0 h 545467"/>
                <a:gd name="connsiteX1" fmla="*/ 1788417 w 1788417"/>
                <a:gd name="connsiteY1" fmla="*/ 0 h 545467"/>
                <a:gd name="connsiteX2" fmla="*/ 1788417 w 1788417"/>
                <a:gd name="connsiteY2" fmla="*/ 545467 h 545467"/>
                <a:gd name="connsiteX3" fmla="*/ 0 w 1788417"/>
                <a:gd name="connsiteY3" fmla="*/ 545467 h 545467"/>
                <a:gd name="connsiteX4" fmla="*/ 0 w 1788417"/>
                <a:gd name="connsiteY4" fmla="*/ 0 h 54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417" h="545467">
                  <a:moveTo>
                    <a:pt x="0" y="0"/>
                  </a:moveTo>
                  <a:lnTo>
                    <a:pt x="1788417" y="0"/>
                  </a:lnTo>
                  <a:lnTo>
                    <a:pt x="1788417" y="545467"/>
                  </a:lnTo>
                  <a:lnTo>
                    <a:pt x="0" y="545467"/>
                  </a:lnTo>
                  <a:lnTo>
                    <a:pt x="0" y="0"/>
                  </a:lnTo>
                  <a:close/>
                </a:path>
              </a:pathLst>
            </a:custGeom>
            <a:solidFill>
              <a:schemeClr val="accent1">
                <a:lumMod val="9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1"/>
                  </a:solidFill>
                </a:rPr>
                <a:t>Sugar</a:t>
              </a:r>
            </a:p>
          </p:txBody>
        </p:sp>
        <p:sp>
          <p:nvSpPr>
            <p:cNvPr id="102" name="Freeform: Shape 101">
              <a:extLst>
                <a:ext uri="{FF2B5EF4-FFF2-40B4-BE49-F238E27FC236}">
                  <a16:creationId xmlns:a16="http://schemas.microsoft.com/office/drawing/2014/main" id="{F7599F48-0099-3ED4-13CC-967D382F5422}"/>
                </a:ext>
              </a:extLst>
            </p:cNvPr>
            <p:cNvSpPr/>
            <p:nvPr/>
          </p:nvSpPr>
          <p:spPr>
            <a:xfrm>
              <a:off x="1799964" y="3903813"/>
              <a:ext cx="1788417" cy="545467"/>
            </a:xfrm>
            <a:custGeom>
              <a:avLst/>
              <a:gdLst>
                <a:gd name="connsiteX0" fmla="*/ 0 w 1788417"/>
                <a:gd name="connsiteY0" fmla="*/ 0 h 545467"/>
                <a:gd name="connsiteX1" fmla="*/ 1788417 w 1788417"/>
                <a:gd name="connsiteY1" fmla="*/ 0 h 545467"/>
                <a:gd name="connsiteX2" fmla="*/ 1788417 w 1788417"/>
                <a:gd name="connsiteY2" fmla="*/ 545467 h 545467"/>
                <a:gd name="connsiteX3" fmla="*/ 0 w 1788417"/>
                <a:gd name="connsiteY3" fmla="*/ 545467 h 545467"/>
                <a:gd name="connsiteX4" fmla="*/ 0 w 1788417"/>
                <a:gd name="connsiteY4" fmla="*/ 0 h 54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417" h="545467">
                  <a:moveTo>
                    <a:pt x="0" y="0"/>
                  </a:moveTo>
                  <a:lnTo>
                    <a:pt x="1788417" y="0"/>
                  </a:lnTo>
                  <a:lnTo>
                    <a:pt x="1788417" y="545467"/>
                  </a:lnTo>
                  <a:lnTo>
                    <a:pt x="0" y="545467"/>
                  </a:lnTo>
                  <a:lnTo>
                    <a:pt x="0" y="0"/>
                  </a:lnTo>
                  <a:close/>
                </a:path>
              </a:pathLst>
            </a:custGeom>
            <a:solidFill>
              <a:schemeClr val="accent1">
                <a:lumMod val="9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1"/>
                  </a:solidFill>
                </a:rPr>
                <a:t>Protein</a:t>
              </a:r>
            </a:p>
          </p:txBody>
        </p:sp>
        <p:sp>
          <p:nvSpPr>
            <p:cNvPr id="103" name="Freeform: Shape 102">
              <a:extLst>
                <a:ext uri="{FF2B5EF4-FFF2-40B4-BE49-F238E27FC236}">
                  <a16:creationId xmlns:a16="http://schemas.microsoft.com/office/drawing/2014/main" id="{0FFB9CEC-6352-47E8-0C1F-78D753150053}"/>
                </a:ext>
              </a:extLst>
            </p:cNvPr>
            <p:cNvSpPr/>
            <p:nvPr/>
          </p:nvSpPr>
          <p:spPr>
            <a:xfrm>
              <a:off x="1799964" y="4672832"/>
              <a:ext cx="1788417" cy="545467"/>
            </a:xfrm>
            <a:custGeom>
              <a:avLst/>
              <a:gdLst>
                <a:gd name="connsiteX0" fmla="*/ 0 w 1788417"/>
                <a:gd name="connsiteY0" fmla="*/ 0 h 545467"/>
                <a:gd name="connsiteX1" fmla="*/ 1788417 w 1788417"/>
                <a:gd name="connsiteY1" fmla="*/ 0 h 545467"/>
                <a:gd name="connsiteX2" fmla="*/ 1788417 w 1788417"/>
                <a:gd name="connsiteY2" fmla="*/ 545467 h 545467"/>
                <a:gd name="connsiteX3" fmla="*/ 0 w 1788417"/>
                <a:gd name="connsiteY3" fmla="*/ 545467 h 545467"/>
                <a:gd name="connsiteX4" fmla="*/ 0 w 1788417"/>
                <a:gd name="connsiteY4" fmla="*/ 0 h 54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417" h="545467">
                  <a:moveTo>
                    <a:pt x="0" y="0"/>
                  </a:moveTo>
                  <a:lnTo>
                    <a:pt x="1788417" y="0"/>
                  </a:lnTo>
                  <a:lnTo>
                    <a:pt x="1788417" y="545467"/>
                  </a:lnTo>
                  <a:lnTo>
                    <a:pt x="0" y="545467"/>
                  </a:lnTo>
                  <a:lnTo>
                    <a:pt x="0" y="0"/>
                  </a:lnTo>
                  <a:close/>
                </a:path>
              </a:pathLst>
            </a:custGeom>
            <a:solidFill>
              <a:schemeClr val="accent1">
                <a:lumMod val="9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1"/>
                  </a:solidFill>
                </a:rPr>
                <a:t>Category</a:t>
              </a:r>
            </a:p>
          </p:txBody>
        </p:sp>
        <p:sp>
          <p:nvSpPr>
            <p:cNvPr id="104" name="Freeform: Shape 103">
              <a:extLst>
                <a:ext uri="{FF2B5EF4-FFF2-40B4-BE49-F238E27FC236}">
                  <a16:creationId xmlns:a16="http://schemas.microsoft.com/office/drawing/2014/main" id="{B948098D-B802-C55D-BAE9-F25100788474}"/>
                </a:ext>
              </a:extLst>
            </p:cNvPr>
            <p:cNvSpPr/>
            <p:nvPr/>
          </p:nvSpPr>
          <p:spPr>
            <a:xfrm>
              <a:off x="1799964" y="5441852"/>
              <a:ext cx="1788417" cy="545467"/>
            </a:xfrm>
            <a:custGeom>
              <a:avLst/>
              <a:gdLst>
                <a:gd name="connsiteX0" fmla="*/ 0 w 1788417"/>
                <a:gd name="connsiteY0" fmla="*/ 0 h 545467"/>
                <a:gd name="connsiteX1" fmla="*/ 1788417 w 1788417"/>
                <a:gd name="connsiteY1" fmla="*/ 0 h 545467"/>
                <a:gd name="connsiteX2" fmla="*/ 1788417 w 1788417"/>
                <a:gd name="connsiteY2" fmla="*/ 545467 h 545467"/>
                <a:gd name="connsiteX3" fmla="*/ 0 w 1788417"/>
                <a:gd name="connsiteY3" fmla="*/ 545467 h 545467"/>
                <a:gd name="connsiteX4" fmla="*/ 0 w 1788417"/>
                <a:gd name="connsiteY4" fmla="*/ 0 h 54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417" h="545467">
                  <a:moveTo>
                    <a:pt x="0" y="0"/>
                  </a:moveTo>
                  <a:lnTo>
                    <a:pt x="1788417" y="0"/>
                  </a:lnTo>
                  <a:lnTo>
                    <a:pt x="1788417" y="545467"/>
                  </a:lnTo>
                  <a:lnTo>
                    <a:pt x="0" y="545467"/>
                  </a:lnTo>
                  <a:lnTo>
                    <a:pt x="0" y="0"/>
                  </a:lnTo>
                  <a:close/>
                </a:path>
              </a:pathLst>
            </a:custGeom>
            <a:solidFill>
              <a:schemeClr val="accent1">
                <a:lumMod val="9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1"/>
                  </a:solidFill>
                </a:rPr>
                <a:t>Servings</a:t>
              </a:r>
            </a:p>
          </p:txBody>
        </p:sp>
      </p:grpSp>
      <p:grpSp>
        <p:nvGrpSpPr>
          <p:cNvPr id="105" name="Group 104">
            <a:extLst>
              <a:ext uri="{FF2B5EF4-FFF2-40B4-BE49-F238E27FC236}">
                <a16:creationId xmlns:a16="http://schemas.microsoft.com/office/drawing/2014/main" id="{589794AB-503D-CA24-651A-8103CC40FADB}"/>
              </a:ext>
            </a:extLst>
          </p:cNvPr>
          <p:cNvGrpSpPr/>
          <p:nvPr/>
        </p:nvGrpSpPr>
        <p:grpSpPr>
          <a:xfrm>
            <a:off x="4179864" y="2251503"/>
            <a:ext cx="5259058" cy="3845098"/>
            <a:chOff x="3588382" y="1869487"/>
            <a:chExt cx="5259058" cy="3845098"/>
          </a:xfrm>
        </p:grpSpPr>
        <p:sp>
          <p:nvSpPr>
            <p:cNvPr id="106" name="Freeform: Shape 105">
              <a:extLst>
                <a:ext uri="{FF2B5EF4-FFF2-40B4-BE49-F238E27FC236}">
                  <a16:creationId xmlns:a16="http://schemas.microsoft.com/office/drawing/2014/main" id="{4FE65629-7CF7-7FDB-EC7C-EBDCAB04122D}"/>
                </a:ext>
              </a:extLst>
            </p:cNvPr>
            <p:cNvSpPr/>
            <p:nvPr/>
          </p:nvSpPr>
          <p:spPr>
            <a:xfrm>
              <a:off x="3588382" y="4570511"/>
              <a:ext cx="450216" cy="1144074"/>
            </a:xfrm>
            <a:custGeom>
              <a:avLst/>
              <a:gdLst/>
              <a:ahLst/>
              <a:cxnLst/>
              <a:rect l="0" t="0" r="0" b="0"/>
              <a:pathLst>
                <a:path>
                  <a:moveTo>
                    <a:pt x="450216" y="0"/>
                  </a:moveTo>
                  <a:lnTo>
                    <a:pt x="178841" y="0"/>
                  </a:lnTo>
                  <a:lnTo>
                    <a:pt x="178841" y="1144074"/>
                  </a:lnTo>
                  <a:lnTo>
                    <a:pt x="0" y="1144074"/>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07" name="Freeform: Shape 106">
              <a:extLst>
                <a:ext uri="{FF2B5EF4-FFF2-40B4-BE49-F238E27FC236}">
                  <a16:creationId xmlns:a16="http://schemas.microsoft.com/office/drawing/2014/main" id="{DBD58AED-DCA4-AECF-B935-F555E81AF23F}"/>
                </a:ext>
              </a:extLst>
            </p:cNvPr>
            <p:cNvSpPr/>
            <p:nvPr/>
          </p:nvSpPr>
          <p:spPr>
            <a:xfrm>
              <a:off x="3588382" y="4570511"/>
              <a:ext cx="450216" cy="375054"/>
            </a:xfrm>
            <a:custGeom>
              <a:avLst/>
              <a:gdLst/>
              <a:ahLst/>
              <a:cxnLst/>
              <a:rect l="0" t="0" r="0" b="0"/>
              <a:pathLst>
                <a:path>
                  <a:moveTo>
                    <a:pt x="450216" y="0"/>
                  </a:moveTo>
                  <a:lnTo>
                    <a:pt x="178841" y="0"/>
                  </a:lnTo>
                  <a:lnTo>
                    <a:pt x="178841" y="375054"/>
                  </a:lnTo>
                  <a:lnTo>
                    <a:pt x="0" y="375054"/>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08" name="Freeform: Shape 107">
              <a:extLst>
                <a:ext uri="{FF2B5EF4-FFF2-40B4-BE49-F238E27FC236}">
                  <a16:creationId xmlns:a16="http://schemas.microsoft.com/office/drawing/2014/main" id="{84C38ED9-B4D9-28CA-CDB5-EFBDE8A2DFE9}"/>
                </a:ext>
              </a:extLst>
            </p:cNvPr>
            <p:cNvSpPr/>
            <p:nvPr/>
          </p:nvSpPr>
          <p:spPr>
            <a:xfrm>
              <a:off x="3588382" y="4176546"/>
              <a:ext cx="450216" cy="393964"/>
            </a:xfrm>
            <a:custGeom>
              <a:avLst/>
              <a:gdLst/>
              <a:ahLst/>
              <a:cxnLst/>
              <a:rect l="0" t="0" r="0" b="0"/>
              <a:pathLst>
                <a:path>
                  <a:moveTo>
                    <a:pt x="450216" y="393964"/>
                  </a:moveTo>
                  <a:lnTo>
                    <a:pt x="178841" y="393964"/>
                  </a:lnTo>
                  <a:lnTo>
                    <a:pt x="178841" y="0"/>
                  </a:lnTo>
                  <a:lnTo>
                    <a:pt x="0" y="0"/>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09" name="Freeform: Shape 108">
              <a:extLst>
                <a:ext uri="{FF2B5EF4-FFF2-40B4-BE49-F238E27FC236}">
                  <a16:creationId xmlns:a16="http://schemas.microsoft.com/office/drawing/2014/main" id="{4B0D83D5-21F1-046E-5965-BCDABBCC9FBF}"/>
                </a:ext>
              </a:extLst>
            </p:cNvPr>
            <p:cNvSpPr/>
            <p:nvPr/>
          </p:nvSpPr>
          <p:spPr>
            <a:xfrm>
              <a:off x="3588382" y="3407527"/>
              <a:ext cx="450216" cy="1162984"/>
            </a:xfrm>
            <a:custGeom>
              <a:avLst/>
              <a:gdLst/>
              <a:ahLst/>
              <a:cxnLst/>
              <a:rect l="0" t="0" r="0" b="0"/>
              <a:pathLst>
                <a:path>
                  <a:moveTo>
                    <a:pt x="450216" y="1162984"/>
                  </a:moveTo>
                  <a:lnTo>
                    <a:pt x="178841" y="1162984"/>
                  </a:lnTo>
                  <a:lnTo>
                    <a:pt x="178841" y="0"/>
                  </a:lnTo>
                  <a:lnTo>
                    <a:pt x="0" y="0"/>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10" name="Freeform: Shape 109">
              <a:extLst>
                <a:ext uri="{FF2B5EF4-FFF2-40B4-BE49-F238E27FC236}">
                  <a16:creationId xmlns:a16="http://schemas.microsoft.com/office/drawing/2014/main" id="{8817C953-C534-5B85-E4B7-938E2290240C}"/>
                </a:ext>
              </a:extLst>
            </p:cNvPr>
            <p:cNvSpPr/>
            <p:nvPr/>
          </p:nvSpPr>
          <p:spPr>
            <a:xfrm>
              <a:off x="3588382" y="2638507"/>
              <a:ext cx="450216" cy="1932004"/>
            </a:xfrm>
            <a:custGeom>
              <a:avLst/>
              <a:gdLst/>
              <a:ahLst/>
              <a:cxnLst/>
              <a:rect l="0" t="0" r="0" b="0"/>
              <a:pathLst>
                <a:path>
                  <a:moveTo>
                    <a:pt x="450216" y="1932004"/>
                  </a:moveTo>
                  <a:lnTo>
                    <a:pt x="178841" y="1932004"/>
                  </a:lnTo>
                  <a:lnTo>
                    <a:pt x="178841" y="0"/>
                  </a:lnTo>
                  <a:lnTo>
                    <a:pt x="0" y="0"/>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11" name="Freeform: Shape 110">
              <a:extLst>
                <a:ext uri="{FF2B5EF4-FFF2-40B4-BE49-F238E27FC236}">
                  <a16:creationId xmlns:a16="http://schemas.microsoft.com/office/drawing/2014/main" id="{ADFE5492-1446-F601-8E78-DAD4F48019A2}"/>
                </a:ext>
              </a:extLst>
            </p:cNvPr>
            <p:cNvSpPr/>
            <p:nvPr/>
          </p:nvSpPr>
          <p:spPr>
            <a:xfrm>
              <a:off x="3588382" y="1869487"/>
              <a:ext cx="450216" cy="2701024"/>
            </a:xfrm>
            <a:custGeom>
              <a:avLst/>
              <a:gdLst/>
              <a:ahLst/>
              <a:cxnLst/>
              <a:rect l="0" t="0" r="0" b="0"/>
              <a:pathLst>
                <a:path>
                  <a:moveTo>
                    <a:pt x="450216" y="2701024"/>
                  </a:moveTo>
                  <a:lnTo>
                    <a:pt x="178841" y="2701024"/>
                  </a:lnTo>
                  <a:lnTo>
                    <a:pt x="178841" y="0"/>
                  </a:lnTo>
                  <a:lnTo>
                    <a:pt x="0" y="0"/>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13" name="Freeform: Shape 112">
              <a:extLst>
                <a:ext uri="{FF2B5EF4-FFF2-40B4-BE49-F238E27FC236}">
                  <a16:creationId xmlns:a16="http://schemas.microsoft.com/office/drawing/2014/main" id="{B216A396-0501-BD1C-298D-78081969D28B}"/>
                </a:ext>
              </a:extLst>
            </p:cNvPr>
            <p:cNvSpPr/>
            <p:nvPr/>
          </p:nvSpPr>
          <p:spPr>
            <a:xfrm>
              <a:off x="6828656" y="4329688"/>
              <a:ext cx="2018784" cy="545467"/>
            </a:xfrm>
            <a:custGeom>
              <a:avLst/>
              <a:gdLst>
                <a:gd name="connsiteX0" fmla="*/ 0 w 2018784"/>
                <a:gd name="connsiteY0" fmla="*/ 0 h 545467"/>
                <a:gd name="connsiteX1" fmla="*/ 2018784 w 2018784"/>
                <a:gd name="connsiteY1" fmla="*/ 0 h 545467"/>
                <a:gd name="connsiteX2" fmla="*/ 2018784 w 2018784"/>
                <a:gd name="connsiteY2" fmla="*/ 545467 h 545467"/>
                <a:gd name="connsiteX3" fmla="*/ 0 w 2018784"/>
                <a:gd name="connsiteY3" fmla="*/ 545467 h 545467"/>
                <a:gd name="connsiteX4" fmla="*/ 0 w 2018784"/>
                <a:gd name="connsiteY4" fmla="*/ 0 h 54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784" h="545467">
                  <a:moveTo>
                    <a:pt x="0" y="0"/>
                  </a:moveTo>
                  <a:lnTo>
                    <a:pt x="2018784" y="0"/>
                  </a:lnTo>
                  <a:lnTo>
                    <a:pt x="2018784" y="545467"/>
                  </a:lnTo>
                  <a:lnTo>
                    <a:pt x="0" y="545467"/>
                  </a:lnTo>
                  <a:lnTo>
                    <a:pt x="0" y="0"/>
                  </a:lnTo>
                  <a:close/>
                </a:path>
              </a:pathLst>
            </a:custGeom>
            <a:solidFill>
              <a:schemeClr val="accent1">
                <a:lumMod val="5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1"/>
                  </a:solidFill>
                </a:rPr>
                <a:t>High Traffic Recipe</a:t>
              </a:r>
            </a:p>
          </p:txBody>
        </p:sp>
        <p:sp>
          <p:nvSpPr>
            <p:cNvPr id="114" name="Freeform: Shape 113">
              <a:extLst>
                <a:ext uri="{FF2B5EF4-FFF2-40B4-BE49-F238E27FC236}">
                  <a16:creationId xmlns:a16="http://schemas.microsoft.com/office/drawing/2014/main" id="{05213C7B-3D0C-3777-980B-520FC006301D}"/>
                </a:ext>
              </a:extLst>
            </p:cNvPr>
            <p:cNvSpPr/>
            <p:nvPr/>
          </p:nvSpPr>
          <p:spPr>
            <a:xfrm>
              <a:off x="3958424" y="4329689"/>
              <a:ext cx="2537264" cy="545467"/>
            </a:xfrm>
            <a:custGeom>
              <a:avLst/>
              <a:gdLst>
                <a:gd name="connsiteX0" fmla="*/ 0 w 2537264"/>
                <a:gd name="connsiteY0" fmla="*/ 0 h 545467"/>
                <a:gd name="connsiteX1" fmla="*/ 2537264 w 2537264"/>
                <a:gd name="connsiteY1" fmla="*/ 0 h 545467"/>
                <a:gd name="connsiteX2" fmla="*/ 2537264 w 2537264"/>
                <a:gd name="connsiteY2" fmla="*/ 545467 h 545467"/>
                <a:gd name="connsiteX3" fmla="*/ 0 w 2537264"/>
                <a:gd name="connsiteY3" fmla="*/ 545467 h 545467"/>
                <a:gd name="connsiteX4" fmla="*/ 0 w 2537264"/>
                <a:gd name="connsiteY4" fmla="*/ 0 h 54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64" h="545467">
                  <a:moveTo>
                    <a:pt x="0" y="0"/>
                  </a:moveTo>
                  <a:lnTo>
                    <a:pt x="2537264" y="0"/>
                  </a:lnTo>
                  <a:lnTo>
                    <a:pt x="2537264" y="545467"/>
                  </a:lnTo>
                  <a:lnTo>
                    <a:pt x="0" y="545467"/>
                  </a:lnTo>
                  <a:lnTo>
                    <a:pt x="0" y="0"/>
                  </a:lnTo>
                  <a:close/>
                </a:path>
              </a:pathLst>
            </a:custGeom>
            <a:solidFill>
              <a:schemeClr val="accent1">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dirty="0">
                  <a:solidFill>
                    <a:schemeClr val="tx1"/>
                  </a:solidFill>
                </a:rPr>
                <a:t>Random Forest Classifier Model</a:t>
              </a:r>
              <a:endParaRPr lang="en-GB" sz="1900" kern="1200" dirty="0">
                <a:solidFill>
                  <a:schemeClr val="tx1"/>
                </a:solidFill>
              </a:endParaRPr>
            </a:p>
          </p:txBody>
        </p:sp>
      </p:grpSp>
      <p:sp>
        <p:nvSpPr>
          <p:cNvPr id="115" name="Freeform: Shape 114">
            <a:extLst>
              <a:ext uri="{FF2B5EF4-FFF2-40B4-BE49-F238E27FC236}">
                <a16:creationId xmlns:a16="http://schemas.microsoft.com/office/drawing/2014/main" id="{B1E930C2-EE6D-D6FC-6601-A6C919146989}"/>
              </a:ext>
            </a:extLst>
          </p:cNvPr>
          <p:cNvSpPr/>
          <p:nvPr/>
        </p:nvSpPr>
        <p:spPr>
          <a:xfrm>
            <a:off x="7087170" y="4906806"/>
            <a:ext cx="332967" cy="91440"/>
          </a:xfrm>
          <a:custGeom>
            <a:avLst/>
            <a:gdLst/>
            <a:ahLst/>
            <a:cxnLst/>
            <a:rect l="0" t="0" r="0" b="0"/>
            <a:pathLst>
              <a:path>
                <a:moveTo>
                  <a:pt x="332967" y="45720"/>
                </a:moveTo>
                <a:lnTo>
                  <a:pt x="0" y="45720"/>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dirty="0"/>
          </a:p>
        </p:txBody>
      </p:sp>
      <p:sp>
        <p:nvSpPr>
          <p:cNvPr id="116" name="Text Placeholder 74">
            <a:extLst>
              <a:ext uri="{FF2B5EF4-FFF2-40B4-BE49-F238E27FC236}">
                <a16:creationId xmlns:a16="http://schemas.microsoft.com/office/drawing/2014/main" id="{49B1D460-9525-2C9C-BB60-3B4FB32FE5B0}"/>
              </a:ext>
            </a:extLst>
          </p:cNvPr>
          <p:cNvSpPr txBox="1">
            <a:spLocks/>
          </p:cNvSpPr>
          <p:nvPr/>
        </p:nvSpPr>
        <p:spPr>
          <a:xfrm>
            <a:off x="932364" y="1482482"/>
            <a:ext cx="8692900" cy="49688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Two Models – Logistic Regression and Random Forest Classifier Model</a:t>
            </a:r>
          </a:p>
        </p:txBody>
      </p:sp>
    </p:spTree>
    <p:extLst>
      <p:ext uri="{BB962C8B-B14F-4D97-AF65-F5344CB8AC3E}">
        <p14:creationId xmlns:p14="http://schemas.microsoft.com/office/powerpoint/2010/main" val="422718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546188"/>
            <a:ext cx="8421688" cy="1325563"/>
          </a:xfrm>
        </p:spPr>
        <p:txBody>
          <a:bodyPr/>
          <a:lstStyle/>
          <a:p>
            <a:r>
              <a:rPr lang="en-US" dirty="0"/>
              <a:t>Outcomes</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38" name="Text Placeholder 74">
            <a:extLst>
              <a:ext uri="{FF2B5EF4-FFF2-40B4-BE49-F238E27FC236}">
                <a16:creationId xmlns:a16="http://schemas.microsoft.com/office/drawing/2014/main" id="{2067A0DA-3E8F-3937-8DD6-9CF3D523FD8D}"/>
              </a:ext>
            </a:extLst>
          </p:cNvPr>
          <p:cNvSpPr txBox="1">
            <a:spLocks/>
          </p:cNvSpPr>
          <p:nvPr/>
        </p:nvSpPr>
        <p:spPr>
          <a:xfrm>
            <a:off x="1088774" y="1871751"/>
            <a:ext cx="8692900" cy="49688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Two Metrics – </a:t>
            </a:r>
            <a:r>
              <a:rPr lang="en-US" sz="1900" b="1" dirty="0"/>
              <a:t>Precision Score and F1 Score</a:t>
            </a:r>
          </a:p>
        </p:txBody>
      </p:sp>
      <p:graphicFrame>
        <p:nvGraphicFramePr>
          <p:cNvPr id="39" name="Table 50">
            <a:extLst>
              <a:ext uri="{FF2B5EF4-FFF2-40B4-BE49-F238E27FC236}">
                <a16:creationId xmlns:a16="http://schemas.microsoft.com/office/drawing/2014/main" id="{49E2605B-0DAD-2169-515C-0FB1E20993E9}"/>
              </a:ext>
            </a:extLst>
          </p:cNvPr>
          <p:cNvGraphicFramePr>
            <a:graphicFrameLocks/>
          </p:cNvGraphicFramePr>
          <p:nvPr>
            <p:extLst>
              <p:ext uri="{D42A27DB-BD31-4B8C-83A1-F6EECF244321}">
                <p14:modId xmlns:p14="http://schemas.microsoft.com/office/powerpoint/2010/main" val="3118524693"/>
              </p:ext>
            </p:extLst>
          </p:nvPr>
        </p:nvGraphicFramePr>
        <p:xfrm>
          <a:off x="1088773" y="2634915"/>
          <a:ext cx="9992311" cy="2779295"/>
        </p:xfrm>
        <a:graphic>
          <a:graphicData uri="http://schemas.openxmlformats.org/drawingml/2006/table">
            <a:tbl>
              <a:tblPr firstRow="1" bandRow="1">
                <a:tableStyleId>{5C22544A-7EE6-4342-B048-85BDC9FD1C3A}</a:tableStyleId>
              </a:tblPr>
              <a:tblGrid>
                <a:gridCol w="2671048">
                  <a:extLst>
                    <a:ext uri="{9D8B030D-6E8A-4147-A177-3AD203B41FA5}">
                      <a16:colId xmlns:a16="http://schemas.microsoft.com/office/drawing/2014/main" val="544038161"/>
                    </a:ext>
                  </a:extLst>
                </a:gridCol>
                <a:gridCol w="3483190">
                  <a:extLst>
                    <a:ext uri="{9D8B030D-6E8A-4147-A177-3AD203B41FA5}">
                      <a16:colId xmlns:a16="http://schemas.microsoft.com/office/drawing/2014/main" val="2284043154"/>
                    </a:ext>
                  </a:extLst>
                </a:gridCol>
                <a:gridCol w="3838073">
                  <a:extLst>
                    <a:ext uri="{9D8B030D-6E8A-4147-A177-3AD203B41FA5}">
                      <a16:colId xmlns:a16="http://schemas.microsoft.com/office/drawing/2014/main" val="2987712514"/>
                    </a:ext>
                  </a:extLst>
                </a:gridCol>
              </a:tblGrid>
              <a:tr h="801793">
                <a:tc>
                  <a:txBody>
                    <a:bodyPr/>
                    <a:lstStyle/>
                    <a:p>
                      <a:pPr algn="ctr"/>
                      <a:r>
                        <a:rPr lang="en-US" sz="1800" b="0" cap="all" spc="150" baseline="0" dirty="0">
                          <a:solidFill>
                            <a:schemeClr val="tx1">
                              <a:lumMod val="75000"/>
                              <a:lumOff val="25000"/>
                            </a:schemeClr>
                          </a:solidFill>
                          <a:latin typeface="+mj-lt"/>
                        </a:rPr>
                        <a:t>Model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en-US" sz="1800" b="0" cap="all" spc="150" baseline="0" dirty="0">
                          <a:solidFill>
                            <a:schemeClr val="tx1">
                              <a:lumMod val="75000"/>
                              <a:lumOff val="25000"/>
                            </a:schemeClr>
                          </a:solidFill>
                          <a:latin typeface="+mj-lt"/>
                        </a:rPr>
                        <a:t>Precision score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en-US" sz="1800" b="0" cap="all" spc="150" baseline="0" dirty="0">
                          <a:solidFill>
                            <a:schemeClr val="tx1">
                              <a:lumMod val="75000"/>
                              <a:lumOff val="25000"/>
                            </a:schemeClr>
                          </a:solidFill>
                          <a:latin typeface="+mj-lt"/>
                        </a:rPr>
                        <a:t>F1 Score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988751">
                <a:tc>
                  <a:txBody>
                    <a:bodyPr/>
                    <a:lstStyle/>
                    <a:p>
                      <a:pPr algn="ctr"/>
                      <a:r>
                        <a:rPr lang="en-US" sz="1600" dirty="0">
                          <a:solidFill>
                            <a:schemeClr val="tx1">
                              <a:lumMod val="75000"/>
                              <a:lumOff val="25000"/>
                            </a:schemeClr>
                          </a:solidFill>
                        </a:rPr>
                        <a:t>Purpose</a:t>
                      </a: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kern="1200" dirty="0">
                          <a:solidFill>
                            <a:schemeClr val="tx1">
                              <a:lumMod val="75000"/>
                              <a:lumOff val="25000"/>
                            </a:schemeClr>
                          </a:solidFill>
                          <a:latin typeface="+mn-lt"/>
                          <a:ea typeface="+mn-ea"/>
                          <a:cs typeface="+mn-cs"/>
                        </a:rPr>
                        <a:t>Accuracy of the positive prediction</a:t>
                      </a:r>
                      <a:endParaRPr lang="ru-RU" sz="16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kern="1200" dirty="0">
                          <a:solidFill>
                            <a:schemeClr val="tx1">
                              <a:lumMod val="75000"/>
                              <a:lumOff val="25000"/>
                            </a:schemeClr>
                          </a:solidFill>
                          <a:latin typeface="+mn-lt"/>
                          <a:ea typeface="+mn-ea"/>
                          <a:cs typeface="+mn-cs"/>
                        </a:rPr>
                        <a:t>Combination of Precision and Recall</a:t>
                      </a:r>
                      <a:endParaRPr lang="ru-RU" sz="16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988751">
                <a:tc>
                  <a:txBody>
                    <a:bodyPr/>
                    <a:lstStyle/>
                    <a:p>
                      <a:pPr algn="ctr"/>
                      <a:r>
                        <a:rPr lang="en-US" sz="1600" dirty="0">
                          <a:solidFill>
                            <a:schemeClr val="tx1">
                              <a:lumMod val="75000"/>
                              <a:lumOff val="25000"/>
                            </a:schemeClr>
                          </a:solidFill>
                        </a:rPr>
                        <a:t>Range of Values</a:t>
                      </a:r>
                      <a:endParaRPr lang="ru-RU" sz="1600" dirty="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1">
                              <a:lumMod val="75000"/>
                              <a:lumOff val="25000"/>
                            </a:schemeClr>
                          </a:solidFill>
                        </a:rPr>
                        <a:t>0 - 1</a:t>
                      </a:r>
                      <a:endParaRPr lang="ru-RU" sz="16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1">
                              <a:lumMod val="75000"/>
                              <a:lumOff val="25000"/>
                            </a:schemeClr>
                          </a:solidFill>
                        </a:rPr>
                        <a:t>0 - 1</a:t>
                      </a:r>
                      <a:endParaRPr lang="ru-RU" sz="16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bl>
          </a:graphicData>
        </a:graphic>
      </p:graphicFrame>
    </p:spTree>
    <p:extLst>
      <p:ext uri="{BB962C8B-B14F-4D97-AF65-F5344CB8AC3E}">
        <p14:creationId xmlns:p14="http://schemas.microsoft.com/office/powerpoint/2010/main" val="327432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546188"/>
            <a:ext cx="8421688" cy="1325563"/>
          </a:xfrm>
        </p:spPr>
        <p:txBody>
          <a:bodyPr/>
          <a:lstStyle/>
          <a:p>
            <a:r>
              <a:rPr lang="en-US" dirty="0"/>
              <a:t>Outcomes</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38" name="Text Placeholder 74">
            <a:extLst>
              <a:ext uri="{FF2B5EF4-FFF2-40B4-BE49-F238E27FC236}">
                <a16:creationId xmlns:a16="http://schemas.microsoft.com/office/drawing/2014/main" id="{2067A0DA-3E8F-3937-8DD6-9CF3D523FD8D}"/>
              </a:ext>
            </a:extLst>
          </p:cNvPr>
          <p:cNvSpPr txBox="1">
            <a:spLocks/>
          </p:cNvSpPr>
          <p:nvPr/>
        </p:nvSpPr>
        <p:spPr>
          <a:xfrm>
            <a:off x="1088774" y="1871751"/>
            <a:ext cx="8692900" cy="49688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The </a:t>
            </a:r>
            <a:r>
              <a:rPr lang="en-US" sz="1900" b="1" dirty="0"/>
              <a:t>Logistics Regression Model</a:t>
            </a:r>
            <a:r>
              <a:rPr lang="en-US" sz="1900" dirty="0"/>
              <a:t> is better at making correct high traffic prediction</a:t>
            </a:r>
          </a:p>
        </p:txBody>
      </p:sp>
      <p:graphicFrame>
        <p:nvGraphicFramePr>
          <p:cNvPr id="39" name="Table 50">
            <a:extLst>
              <a:ext uri="{FF2B5EF4-FFF2-40B4-BE49-F238E27FC236}">
                <a16:creationId xmlns:a16="http://schemas.microsoft.com/office/drawing/2014/main" id="{49E2605B-0DAD-2169-515C-0FB1E20993E9}"/>
              </a:ext>
            </a:extLst>
          </p:cNvPr>
          <p:cNvGraphicFramePr>
            <a:graphicFrameLocks/>
          </p:cNvGraphicFramePr>
          <p:nvPr>
            <p:extLst>
              <p:ext uri="{D42A27DB-BD31-4B8C-83A1-F6EECF244321}">
                <p14:modId xmlns:p14="http://schemas.microsoft.com/office/powerpoint/2010/main" val="1043480330"/>
              </p:ext>
            </p:extLst>
          </p:nvPr>
        </p:nvGraphicFramePr>
        <p:xfrm>
          <a:off x="1088773" y="2634915"/>
          <a:ext cx="9980281" cy="2779295"/>
        </p:xfrm>
        <a:graphic>
          <a:graphicData uri="http://schemas.openxmlformats.org/drawingml/2006/table">
            <a:tbl>
              <a:tblPr firstRow="1" bandRow="1">
                <a:tableStyleId>{5C22544A-7EE6-4342-B048-85BDC9FD1C3A}</a:tableStyleId>
              </a:tblPr>
              <a:tblGrid>
                <a:gridCol w="4104151">
                  <a:extLst>
                    <a:ext uri="{9D8B030D-6E8A-4147-A177-3AD203B41FA5}">
                      <a16:colId xmlns:a16="http://schemas.microsoft.com/office/drawing/2014/main" val="544038161"/>
                    </a:ext>
                  </a:extLst>
                </a:gridCol>
                <a:gridCol w="2938065">
                  <a:extLst>
                    <a:ext uri="{9D8B030D-6E8A-4147-A177-3AD203B41FA5}">
                      <a16:colId xmlns:a16="http://schemas.microsoft.com/office/drawing/2014/main" val="2284043154"/>
                    </a:ext>
                  </a:extLst>
                </a:gridCol>
                <a:gridCol w="2938065">
                  <a:extLst>
                    <a:ext uri="{9D8B030D-6E8A-4147-A177-3AD203B41FA5}">
                      <a16:colId xmlns:a16="http://schemas.microsoft.com/office/drawing/2014/main" val="2987712514"/>
                    </a:ext>
                  </a:extLst>
                </a:gridCol>
              </a:tblGrid>
              <a:tr h="801793">
                <a:tc>
                  <a:txBody>
                    <a:bodyPr/>
                    <a:lstStyle/>
                    <a:p>
                      <a:pPr algn="ctr"/>
                      <a:r>
                        <a:rPr lang="en-US" sz="1800" b="0" cap="all" spc="150" baseline="0" dirty="0">
                          <a:solidFill>
                            <a:schemeClr val="tx1">
                              <a:lumMod val="75000"/>
                              <a:lumOff val="25000"/>
                            </a:schemeClr>
                          </a:solidFill>
                          <a:latin typeface="+mj-lt"/>
                        </a:rPr>
                        <a:t>Model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en-US" sz="1800" b="0" cap="all" spc="150" baseline="0" dirty="0">
                          <a:solidFill>
                            <a:schemeClr val="tx1">
                              <a:lumMod val="75000"/>
                              <a:lumOff val="25000"/>
                            </a:schemeClr>
                          </a:solidFill>
                          <a:latin typeface="+mj-lt"/>
                        </a:rPr>
                        <a:t>Precision score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en-US" sz="1800" b="0" cap="all" spc="150" baseline="0" dirty="0">
                          <a:solidFill>
                            <a:schemeClr val="tx1">
                              <a:lumMod val="75000"/>
                              <a:lumOff val="25000"/>
                            </a:schemeClr>
                          </a:solidFill>
                          <a:latin typeface="+mj-lt"/>
                        </a:rPr>
                        <a:t>F1 Score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988751">
                <a:tc>
                  <a:txBody>
                    <a:bodyPr/>
                    <a:lstStyle/>
                    <a:p>
                      <a:pPr algn="ctr"/>
                      <a:r>
                        <a:rPr lang="en-US" sz="1600" dirty="0">
                          <a:solidFill>
                            <a:schemeClr val="tx1">
                              <a:lumMod val="75000"/>
                              <a:lumOff val="25000"/>
                            </a:schemeClr>
                          </a:solidFill>
                        </a:rPr>
                        <a:t>Logistic Regression Model</a:t>
                      </a: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kern="1200" dirty="0">
                          <a:solidFill>
                            <a:schemeClr val="tx1">
                              <a:lumMod val="75000"/>
                              <a:lumOff val="25000"/>
                            </a:schemeClr>
                          </a:solidFill>
                          <a:latin typeface="+mn-lt"/>
                          <a:ea typeface="+mn-ea"/>
                          <a:cs typeface="+mn-cs"/>
                        </a:rPr>
                        <a:t>0.85</a:t>
                      </a:r>
                      <a:endParaRPr lang="ru-RU" sz="16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kern="1200" dirty="0">
                          <a:solidFill>
                            <a:schemeClr val="tx1">
                              <a:lumMod val="75000"/>
                              <a:lumOff val="25000"/>
                            </a:schemeClr>
                          </a:solidFill>
                          <a:latin typeface="+mn-lt"/>
                          <a:ea typeface="+mn-ea"/>
                          <a:cs typeface="+mn-cs"/>
                        </a:rPr>
                        <a:t>0.77</a:t>
                      </a:r>
                      <a:endParaRPr lang="ru-RU" sz="16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988751">
                <a:tc>
                  <a:txBody>
                    <a:bodyPr/>
                    <a:lstStyle/>
                    <a:p>
                      <a:pPr algn="ctr"/>
                      <a:r>
                        <a:rPr lang="en-US" sz="1600" dirty="0">
                          <a:solidFill>
                            <a:schemeClr val="tx1">
                              <a:lumMod val="75000"/>
                              <a:lumOff val="25000"/>
                            </a:schemeClr>
                          </a:solidFill>
                        </a:rPr>
                        <a:t>Random Forest Classifier Model</a:t>
                      </a:r>
                      <a:endParaRPr lang="ru-RU" sz="1600" dirty="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1">
                              <a:lumMod val="75000"/>
                              <a:lumOff val="25000"/>
                            </a:schemeClr>
                          </a:solidFill>
                        </a:rPr>
                        <a:t>0.80</a:t>
                      </a:r>
                      <a:endParaRPr lang="ru-RU" sz="16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1">
                              <a:lumMod val="75000"/>
                              <a:lumOff val="25000"/>
                            </a:schemeClr>
                          </a:solidFill>
                        </a:rPr>
                        <a:t>0.78</a:t>
                      </a:r>
                      <a:endParaRPr lang="ru-RU" sz="16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bl>
          </a:graphicData>
        </a:graphic>
      </p:graphicFrame>
    </p:spTree>
    <p:extLst>
      <p:ext uri="{BB962C8B-B14F-4D97-AF65-F5344CB8AC3E}">
        <p14:creationId xmlns:p14="http://schemas.microsoft.com/office/powerpoint/2010/main" val="24644923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3173</TotalTime>
  <Words>506</Words>
  <Application>Microsoft Office PowerPoint</Application>
  <PresentationFormat>Widescreen</PresentationFormat>
  <Paragraphs>176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Monoline</vt:lpstr>
      <vt:lpstr>Automating homepage recipe selection</vt:lpstr>
      <vt:lpstr>BUSINESS Goals</vt:lpstr>
      <vt:lpstr>Data</vt:lpstr>
      <vt:lpstr>Key findings</vt:lpstr>
      <vt:lpstr>Key findings</vt:lpstr>
      <vt:lpstr>Key findings</vt:lpstr>
      <vt:lpstr>Outcomes</vt:lpstr>
      <vt:lpstr>Outcomes</vt:lpstr>
      <vt:lpstr>Outcomes</vt:lpstr>
      <vt:lpstr>Outcomes</vt:lpstr>
      <vt:lpstr>Outcomes</vt:lpstr>
      <vt:lpstr>Outcomes</vt:lpstr>
      <vt:lpstr>Outcomes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homepage recipe selection</dc:title>
  <dc:creator>Nihimat Badaru</dc:creator>
  <cp:lastModifiedBy>Nihimat Badaru</cp:lastModifiedBy>
  <cp:revision>6</cp:revision>
  <dcterms:created xsi:type="dcterms:W3CDTF">2023-11-04T11:35:36Z</dcterms:created>
  <dcterms:modified xsi:type="dcterms:W3CDTF">2023-11-10T09:50:13Z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