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authors.xml" ContentType="application/vnd.ms-powerpoint.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Metadata/LabelInfo.xml" ContentType="application/vnd.ms-office.classificationlabel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2" r:id="rId2"/>
    <p:sldId id="283" r:id="rId3"/>
    <p:sldId id="259" r:id="rId4"/>
    <p:sldId id="285" r:id="rId5"/>
    <p:sldId id="284" r:id="rId6"/>
    <p:sldId id="286" r:id="rId7"/>
    <p:sldId id="287" r:id="rId8"/>
    <p:sldId id="288" r:id="rId9"/>
    <p:sldId id="289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12/22/2022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moticz.com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47" y="2321169"/>
            <a:ext cx="9144000" cy="10462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greenhouse roof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7554" y="5811715"/>
            <a:ext cx="4214446" cy="10462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ădău Elena Nicoleta</a:t>
            </a:r>
          </a:p>
          <a:p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 Elena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9BDD48-972D-E09F-7FED-FA7756F4C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409" y="3719585"/>
            <a:ext cx="2143125" cy="214312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88D1D9F0-C874-9A49-8682-ABF1B59590A7}"/>
              </a:ext>
            </a:extLst>
          </p:cNvPr>
          <p:cNvSpPr/>
          <p:nvPr/>
        </p:nvSpPr>
        <p:spPr>
          <a:xfrm>
            <a:off x="5279780" y="160312"/>
            <a:ext cx="4673111" cy="313724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D4C7574D-1CFC-5B68-9189-53DD3CAD2F3D}"/>
              </a:ext>
            </a:extLst>
          </p:cNvPr>
          <p:cNvSpPr txBox="1">
            <a:spLocks/>
          </p:cNvSpPr>
          <p:nvPr/>
        </p:nvSpPr>
        <p:spPr>
          <a:xfrm>
            <a:off x="6516126" y="866481"/>
            <a:ext cx="3524690" cy="17249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E5987-C202-85F1-9F7A-9E279ECB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dirty="0"/>
              <a:t>Automatic greenhouse roof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57FC8-CFFD-AFBE-9F91-2139AE20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o-RO" dirty="0"/>
              <a:t>2</a:t>
            </a:r>
            <a:endParaRPr lang="en-US" dirty="0"/>
          </a:p>
        </p:txBody>
      </p:sp>
      <p:pic>
        <p:nvPicPr>
          <p:cNvPr id="8" name="Content Placeholder 8" descr="Diagram, schematic&#10;&#10;Description automatically generated with medium confidence">
            <a:extLst>
              <a:ext uri="{FF2B5EF4-FFF2-40B4-BE49-F238E27FC236}">
                <a16:creationId xmlns:a16="http://schemas.microsoft.com/office/drawing/2014/main" id="{0D725755-04FB-5CAE-92BF-E2150FB7C0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73973" y="1017879"/>
            <a:ext cx="6644054" cy="5002582"/>
          </a:xfr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060255E3-242E-52DA-2591-A8F33E18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55" y="392694"/>
            <a:ext cx="4215545" cy="622788"/>
          </a:xfrm>
        </p:spPr>
        <p:txBody>
          <a:bodyPr/>
          <a:lstStyle/>
          <a:p>
            <a:r>
              <a:rPr lang="ro-RO" dirty="0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61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Modul NodeMCU Lua WiFi, V3, ESP8266, ESP-12E, CP2102, Arduino">
            <a:extLst>
              <a:ext uri="{FF2B5EF4-FFF2-40B4-BE49-F238E27FC236}">
                <a16:creationId xmlns:a16="http://schemas.microsoft.com/office/drawing/2014/main" id="{30512D0F-820A-0828-B838-E939B364C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6809" y="991547"/>
            <a:ext cx="3343062" cy="334306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ro-RO" dirty="0"/>
              <a:t>Automatic greenhouse roof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A6964C-6036-A03E-D61C-D4F7C1EE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809" y="290849"/>
            <a:ext cx="2474860" cy="597174"/>
          </a:xfrm>
        </p:spPr>
        <p:txBody>
          <a:bodyPr anchor="b">
            <a:normAutofit fontScale="90000"/>
          </a:bodyPr>
          <a:lstStyle/>
          <a:p>
            <a:r>
              <a:rPr lang="ro-RO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endParaRPr lang="en-GB"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47;p15">
            <a:extLst>
              <a:ext uri="{FF2B5EF4-FFF2-40B4-BE49-F238E27FC236}">
                <a16:creationId xmlns:a16="http://schemas.microsoft.com/office/drawing/2014/main" id="{0D45AE2F-AB10-AC44-1774-826EA5771655}"/>
              </a:ext>
            </a:extLst>
          </p:cNvPr>
          <p:cNvSpPr txBox="1">
            <a:spLocks/>
          </p:cNvSpPr>
          <p:nvPr/>
        </p:nvSpPr>
        <p:spPr>
          <a:xfrm>
            <a:off x="776566" y="4576193"/>
            <a:ext cx="3503305" cy="139378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285750">
              <a:spcBef>
                <a:spcPts val="0"/>
              </a:spcBef>
              <a:buSzPts val="1500"/>
              <a:buFont typeface="Wingdings" panose="05000000000000000000" pitchFamily="2" charset="2"/>
              <a:buChar char="§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microcontroller </a:t>
            </a:r>
            <a:r>
              <a:rPr lang="en-GB" sz="1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capability</a:t>
            </a:r>
            <a:r>
              <a:rPr lang="en-GB" sz="1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: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GPIO pins allow Analog and Digital IO, plus PWM, I2C, etc.</a:t>
            </a:r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0" indent="-285750">
              <a:spcBef>
                <a:spcPts val="0"/>
              </a:spcBef>
              <a:buSzPts val="1500"/>
              <a:buFont typeface="Wingdings" panose="05000000000000000000" pitchFamily="2" charset="2"/>
              <a:buChar char="§"/>
            </a:pPr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0" indent="-285750">
              <a:spcBef>
                <a:spcPts val="0"/>
              </a:spcBef>
              <a:buSzPts val="1500"/>
              <a:buFont typeface="Wingdings" panose="05000000000000000000" pitchFamily="2" charset="2"/>
              <a:buChar char="§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TCP/IP protocol stack, can be used as a Wi-Fi module for IoT projects</a:t>
            </a:r>
          </a:p>
          <a:p>
            <a:pPr marL="457200" indent="-323850">
              <a:spcBef>
                <a:spcPts val="0"/>
              </a:spcBef>
              <a:buSzPts val="1500"/>
              <a:buFont typeface="Arial" panose="020B0604020202020204" pitchFamily="34" charset="0"/>
              <a:buChar char="●"/>
            </a:pPr>
            <a:endParaRPr lang="en-GB" sz="1700" dirty="0">
              <a:latin typeface="Lato" panose="020B0604020202020204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55A9945-D963-7E56-9CA3-9F8304E99DD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90" y="991547"/>
            <a:ext cx="3343062" cy="334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5">
            <a:extLst>
              <a:ext uri="{FF2B5EF4-FFF2-40B4-BE49-F238E27FC236}">
                <a16:creationId xmlns:a16="http://schemas.microsoft.com/office/drawing/2014/main" id="{BA93EDCA-4CEC-EDDB-2FD2-0FA374C13C2A}"/>
              </a:ext>
            </a:extLst>
          </p:cNvPr>
          <p:cNvSpPr txBox="1">
            <a:spLocks/>
          </p:cNvSpPr>
          <p:nvPr/>
        </p:nvSpPr>
        <p:spPr>
          <a:xfrm>
            <a:off x="6474890" y="290849"/>
            <a:ext cx="2836046" cy="5971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</a:t>
            </a:r>
            <a:endParaRPr lang="en-GB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147;p15">
            <a:extLst>
              <a:ext uri="{FF2B5EF4-FFF2-40B4-BE49-F238E27FC236}">
                <a16:creationId xmlns:a16="http://schemas.microsoft.com/office/drawing/2014/main" id="{F66A6BCA-CDEC-7DF2-C03D-6CAE1ABFD678}"/>
              </a:ext>
            </a:extLst>
          </p:cNvPr>
          <p:cNvSpPr txBox="1">
            <a:spLocks/>
          </p:cNvSpPr>
          <p:nvPr/>
        </p:nvSpPr>
        <p:spPr>
          <a:xfrm>
            <a:off x="6314647" y="4692954"/>
            <a:ext cx="3603076" cy="15495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285750">
              <a:spcBef>
                <a:spcPts val="0"/>
              </a:spcBef>
              <a:buSzPts val="1500"/>
              <a:buFont typeface="Wingdings" panose="05000000000000000000" pitchFamily="2" charset="2"/>
              <a:buChar char="§"/>
            </a:pP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rotate about 180 degrees (90 degrees in both directions)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indent="0">
              <a:spcBef>
                <a:spcPts val="0"/>
              </a:spcBef>
              <a:buSzPts val="1500"/>
              <a:buNone/>
            </a:pPr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0" indent="-285750">
              <a:spcBef>
                <a:spcPts val="0"/>
              </a:spcBef>
              <a:buSzPts val="1500"/>
              <a:buFont typeface="Wingdings" panose="05000000000000000000" pitchFamily="2" charset="2"/>
              <a:buChar char="§"/>
            </a:pP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voltage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4.8V</a:t>
            </a:r>
          </a:p>
          <a:p>
            <a:pPr marL="133350" indent="0">
              <a:spcBef>
                <a:spcPts val="0"/>
              </a:spcBef>
              <a:buSzPts val="1500"/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0" indent="-285750">
              <a:spcBef>
                <a:spcPts val="0"/>
              </a:spcBef>
              <a:buSzPts val="1500"/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Specially designed for low power applications</a:t>
            </a:r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indent="0">
              <a:spcBef>
                <a:spcPts val="0"/>
              </a:spcBef>
              <a:buSzPts val="1500"/>
              <a:buNone/>
            </a:pPr>
            <a:endParaRPr lang="en-GB" sz="1700" dirty="0"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69B8C-F85E-C34A-854F-D85C5175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dirty="0"/>
              <a:t>Automatic greenhouse roof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B4424-7177-D58E-A535-438DFE21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484E31-8B43-1670-9376-16ACC382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5385114" cy="6766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Photoresistor Sensor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0" descr="SunRobotics LDR Photoresistor Light Sensitive Resistor Light Dependent  Resistor 10mm 5 pcs: Amazon.in: Industrial &amp; Scientific">
            <a:extLst>
              <a:ext uri="{FF2B5EF4-FFF2-40B4-BE49-F238E27FC236}">
                <a16:creationId xmlns:a16="http://schemas.microsoft.com/office/drawing/2014/main" id="{0B71A6B2-1B28-219B-1DDF-D355663EF0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0989" y="1491669"/>
            <a:ext cx="47625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1E55E69-1A2E-F186-048B-6299C6FA6E9F}"/>
              </a:ext>
            </a:extLst>
          </p:cNvPr>
          <p:cNvGrpSpPr/>
          <p:nvPr/>
        </p:nvGrpSpPr>
        <p:grpSpPr>
          <a:xfrm>
            <a:off x="6896100" y="1491669"/>
            <a:ext cx="3958590" cy="2244836"/>
            <a:chOff x="5403898" y="393750"/>
            <a:chExt cx="2932502" cy="19575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E65FC3-FA1F-7DE0-DDB9-65D3DF24CB32}"/>
                </a:ext>
              </a:extLst>
            </p:cNvPr>
            <p:cNvSpPr/>
            <p:nvPr/>
          </p:nvSpPr>
          <p:spPr>
            <a:xfrm>
              <a:off x="5403898" y="393750"/>
              <a:ext cx="2932502" cy="1957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 descr="Photoresistor_Motion_Detection_Article">
              <a:extLst>
                <a:ext uri="{FF2B5EF4-FFF2-40B4-BE49-F238E27FC236}">
                  <a16:creationId xmlns:a16="http://schemas.microsoft.com/office/drawing/2014/main" id="{1D2C2ECE-3A38-6ED4-1C0C-0F2FAEA5EF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027" y="508624"/>
              <a:ext cx="2725413" cy="1703917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0FD6C04-ED89-E224-A978-8A15232FFFDC}"/>
              </a:ext>
            </a:extLst>
          </p:cNvPr>
          <p:cNvSpPr txBox="1"/>
          <p:nvPr/>
        </p:nvSpPr>
        <p:spPr>
          <a:xfrm>
            <a:off x="6826147" y="3736505"/>
            <a:ext cx="1320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layout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1B1C55-3408-8989-757E-68A9E9BB9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19" y="4731704"/>
            <a:ext cx="1972106" cy="1318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3AB03E-0A9A-CF50-2557-9DD4D2F5E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018" y="4737564"/>
            <a:ext cx="2116471" cy="13119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C74951-E0CD-5DFE-B63D-32EAC00C11DD}"/>
              </a:ext>
            </a:extLst>
          </p:cNvPr>
          <p:cNvSpPr txBox="1"/>
          <p:nvPr/>
        </p:nvSpPr>
        <p:spPr>
          <a:xfrm>
            <a:off x="6896100" y="4331263"/>
            <a:ext cx="282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2C4802-5B5C-88F9-E694-F323E86DBC46}"/>
              </a:ext>
            </a:extLst>
          </p:cNvPr>
          <p:cNvSpPr txBox="1"/>
          <p:nvPr/>
        </p:nvSpPr>
        <p:spPr>
          <a:xfrm>
            <a:off x="6826147" y="4700595"/>
            <a:ext cx="3438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resistance of a photoresistor decreases with increase in incident light intensity</a:t>
            </a:r>
          </a:p>
        </p:txBody>
      </p:sp>
      <p:sp>
        <p:nvSpPr>
          <p:cNvPr id="19" name="Right Arrow 17">
            <a:extLst>
              <a:ext uri="{FF2B5EF4-FFF2-40B4-BE49-F238E27FC236}">
                <a16:creationId xmlns:a16="http://schemas.microsoft.com/office/drawing/2014/main" id="{CFCB1AEF-B5AD-E291-A72C-8047233D614E}"/>
              </a:ext>
            </a:extLst>
          </p:cNvPr>
          <p:cNvSpPr/>
          <p:nvPr/>
        </p:nvSpPr>
        <p:spPr>
          <a:xfrm>
            <a:off x="2635681" y="5305015"/>
            <a:ext cx="1075260" cy="17222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7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DA7F6F-C374-E666-F227-CD77544D21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354" y="1629682"/>
            <a:ext cx="5257646" cy="913259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AEED5-6AE2-98E0-4AED-BFA43BE5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 greenhouse roof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82995-E188-5E03-BF5A-D4C60F95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0DEA70D-CC98-E2B1-2979-5158234D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04" y="491805"/>
            <a:ext cx="10815792" cy="674761"/>
          </a:xfrm>
        </p:spPr>
        <p:txBody>
          <a:bodyPr/>
          <a:lstStyle/>
          <a:p>
            <a:r>
              <a:rPr lang="en-US" sz="3700" dirty="0"/>
              <a:t>Overview of the code for the hardware part</a:t>
            </a:r>
            <a:endParaRPr lang="en-GB" sz="3700" dirty="0"/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6DBEC424-1713-34EC-A106-DBE7D99AB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54" y="2907962"/>
            <a:ext cx="5257646" cy="2800388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5125AF9-E0E0-47AD-631D-822EDFC0E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656" y="2926595"/>
            <a:ext cx="3194304" cy="27817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B719FE-7A06-BE56-B65E-4510C3A97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54" y="1217218"/>
            <a:ext cx="221963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2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574E68E-D74C-6AC6-5FCF-3767AF2FB5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34175" y="1411535"/>
            <a:ext cx="5092065" cy="4731646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1075-F887-4CA0-F484-527B9757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 greenhouse roof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9F85-0725-3D28-80CF-E79F7A80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05D869E-A968-31AD-E1C4-90F54026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4820"/>
            <a:ext cx="9311640" cy="822960"/>
          </a:xfrm>
        </p:spPr>
        <p:txBody>
          <a:bodyPr/>
          <a:lstStyle/>
          <a:p>
            <a:r>
              <a:rPr lang="en-GB" sz="3700" dirty="0"/>
              <a:t>Overview of the code for the connection with </a:t>
            </a:r>
            <a:r>
              <a:rPr lang="en-GB" sz="3700" dirty="0" err="1"/>
              <a:t>Domoticz</a:t>
            </a:r>
            <a:r>
              <a:rPr lang="en-GB" sz="3700" dirty="0"/>
              <a:t> (1)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8DFCDD2-4B05-C1CA-1540-A546F8435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" y="2286000"/>
            <a:ext cx="5892165" cy="295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1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able&#10;&#10;Description automatically generated">
            <a:extLst>
              <a:ext uri="{FF2B5EF4-FFF2-40B4-BE49-F238E27FC236}">
                <a16:creationId xmlns:a16="http://schemas.microsoft.com/office/drawing/2014/main" id="{FCF80D3F-F109-1EBD-94DB-09AF06D790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9977" y="1575909"/>
            <a:ext cx="4479944" cy="4191845"/>
          </a:xfrm>
        </p:spPr>
      </p:pic>
      <p:pic>
        <p:nvPicPr>
          <p:cNvPr id="11" name="Content Placeholder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7A804A-BF4E-A905-62E4-7EF87F7B5B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04616" y="2489137"/>
            <a:ext cx="8367407" cy="3534394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54F3A-D5CE-394A-673D-A39CF124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 greenhouse roof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5367E-40BF-2ED9-A2B7-A637F3DB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DE6A451-B70B-1452-FC83-619E40B9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7" y="539589"/>
            <a:ext cx="9946209" cy="1036320"/>
          </a:xfrm>
        </p:spPr>
        <p:txBody>
          <a:bodyPr/>
          <a:lstStyle/>
          <a:p>
            <a:r>
              <a:rPr lang="en-GB" sz="3700" dirty="0"/>
              <a:t>Overview of the code for the connection with </a:t>
            </a:r>
            <a:r>
              <a:rPr lang="en-GB" sz="3700" dirty="0" err="1"/>
              <a:t>Domoticz</a:t>
            </a:r>
            <a:r>
              <a:rPr lang="en-GB" sz="3700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334682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64EAB-B2CD-4901-4FF6-A198267F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 greenhouse roof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4616A-62D8-6C5F-D317-A2FA19FF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595D09C-CA7B-9C8A-1146-3D07D3C9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61" y="963989"/>
            <a:ext cx="6075953" cy="601042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Domoticz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(1)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79C1013-4339-4FDE-2D84-320CBD6E8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62" y="2168331"/>
            <a:ext cx="10821338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8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D0C2B-E1C8-7C5D-B8C1-D2F1FF2D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 greenhouse roof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B5000-34E6-C5B1-0A94-3B69859A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52F93-CE3E-2758-3EFE-9AC3B222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629746" cy="641135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Domoticz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(2)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5D2A6-AD64-347A-7369-737366C950F8}"/>
              </a:ext>
            </a:extLst>
          </p:cNvPr>
          <p:cNvGrpSpPr/>
          <p:nvPr/>
        </p:nvGrpSpPr>
        <p:grpSpPr>
          <a:xfrm>
            <a:off x="3890944" y="1644129"/>
            <a:ext cx="3788228" cy="1436915"/>
            <a:chOff x="4743880" y="522514"/>
            <a:chExt cx="3788228" cy="14369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937053-54AA-C47E-F008-11568CAC5436}"/>
                </a:ext>
              </a:extLst>
            </p:cNvPr>
            <p:cNvSpPr/>
            <p:nvPr/>
          </p:nvSpPr>
          <p:spPr>
            <a:xfrm>
              <a:off x="4743880" y="522514"/>
              <a:ext cx="3788228" cy="143691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D188CFC-4735-80C3-062E-AB25C0C28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1572" y="598141"/>
              <a:ext cx="3572682" cy="128566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155FAC9-CA72-10E0-FDE9-6A8EDA07398E}"/>
              </a:ext>
            </a:extLst>
          </p:cNvPr>
          <p:cNvSpPr txBox="1">
            <a:spLocks/>
          </p:cNvSpPr>
          <p:nvPr/>
        </p:nvSpPr>
        <p:spPr>
          <a:xfrm>
            <a:off x="1620222" y="3572372"/>
            <a:ext cx="8951555" cy="2401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accessible Home Automation System who enables monitoring and control over devices such as switches and sensors for temperature, gas, pressure, etc.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easy-to-use interface and database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and alerts sent in real time to any device connected to the server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adapted for desktop and mobile devices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with all recent browsers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Font typeface="Arial" panose="020B0604020202020204" pitchFamily="34" charset="0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information on the website: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http://www.domoticz.com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7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404B1186E5A0418E0AAF51D252C80F" ma:contentTypeVersion="12" ma:contentTypeDescription="Create a new document." ma:contentTypeScope="" ma:versionID="8685c1a8c99df56c91fb44d133f22cbe">
  <xsd:schema xmlns:xsd="http://www.w3.org/2001/XMLSchema" xmlns:xs="http://www.w3.org/2001/XMLSchema" xmlns:p="http://schemas.microsoft.com/office/2006/metadata/properties" xmlns:ns2="f38f37ac-50cd-4a23-a1c8-fb313bc4078e" xmlns:ns3="543ac1f6-36a5-4a4c-816a-d1d6fbad4e0c" targetNamespace="http://schemas.microsoft.com/office/2006/metadata/properties" ma:root="true" ma:fieldsID="cd35cee9885cb95e799256bd0b632d88" ns2:_="" ns3:_="">
    <xsd:import namespace="f38f37ac-50cd-4a23-a1c8-fb313bc4078e"/>
    <xsd:import namespace="543ac1f6-36a5-4a4c-816a-d1d6fbad4e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8f37ac-50cd-4a23-a1c8-fb313bc40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4a520e9-238f-4391-a566-21dd424747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ac1f6-36a5-4a4c-816a-d1d6fbad4e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2628963-cf51-42f2-81d4-83ddf3962852}" ma:internalName="TaxCatchAll" ma:showField="CatchAllData" ma:web="543ac1f6-36a5-4a4c-816a-d1d6fbad4e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38f37ac-50cd-4a23-a1c8-fb313bc4078e">
      <Terms xmlns="http://schemas.microsoft.com/office/infopath/2007/PartnerControls"/>
    </lcf76f155ced4ddcb4097134ff3c332f>
    <TaxCatchAll xmlns="543ac1f6-36a5-4a4c-816a-d1d6fbad4e0c" xsi:nil="true"/>
  </documentManagement>
</p:properties>
</file>

<file path=customXml/itemProps1.xml><?xml version="1.0" encoding="utf-8"?>
<ds:datastoreItem xmlns:ds="http://schemas.openxmlformats.org/officeDocument/2006/customXml" ds:itemID="{A1C8F203-6D67-4A58-ABFF-54A351505906}"/>
</file>

<file path=customXml/itemProps2.xml><?xml version="1.0" encoding="utf-8"?>
<ds:datastoreItem xmlns:ds="http://schemas.openxmlformats.org/officeDocument/2006/customXml" ds:itemID="{E228C65C-6AD4-44D8-986E-E2DE99FCEB05}"/>
</file>

<file path=customXml/itemProps3.xml><?xml version="1.0" encoding="utf-8"?>
<ds:datastoreItem xmlns:ds="http://schemas.openxmlformats.org/officeDocument/2006/customXml" ds:itemID="{4A11497A-E852-46A8-BA3F-180365771096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{410112A7-1F66-40A9-89EE-1F6DD18FF423}tf11964407_win32</Template>
  <TotalTime>99</TotalTime>
  <Words>236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Courier New</vt:lpstr>
      <vt:lpstr>Gill Sans Nova</vt:lpstr>
      <vt:lpstr>Gill Sans Nova Light</vt:lpstr>
      <vt:lpstr>Lato</vt:lpstr>
      <vt:lpstr>Sagona Book</vt:lpstr>
      <vt:lpstr>Times New Roman</vt:lpstr>
      <vt:lpstr>Wingdings</vt:lpstr>
      <vt:lpstr>Office Theme</vt:lpstr>
      <vt:lpstr>Automatic greenhouse roof</vt:lpstr>
      <vt:lpstr>Components</vt:lpstr>
      <vt:lpstr>ESP8266</vt:lpstr>
      <vt:lpstr>Photoresistor Sensor</vt:lpstr>
      <vt:lpstr>Overview of the code for the hardware part</vt:lpstr>
      <vt:lpstr>Overview of the code for the connection with Domoticz (1)</vt:lpstr>
      <vt:lpstr>Overview of the code for the connection with Domoticz (2)</vt:lpstr>
      <vt:lpstr>Domoticz platform (1)</vt:lpstr>
      <vt:lpstr>Domoticz platform (2)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greenhouse roof</dc:title>
  <dc:creator>Elena Nicoleta Badau</dc:creator>
  <cp:lastModifiedBy>Elena Nicoleta Badau</cp:lastModifiedBy>
  <cp:revision>1</cp:revision>
  <dcterms:created xsi:type="dcterms:W3CDTF">2022-12-22T16:13:34Z</dcterms:created>
  <dcterms:modified xsi:type="dcterms:W3CDTF">2022-12-22T17:52:48Z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0x0101006D404B1186E5A0418E0AAF51D252C80F</vt:lpwstr>
  </property>
</Properties>
</file>