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60" r:id="rId5"/>
    <p:sldId id="448" r:id="rId6"/>
    <p:sldId id="258" r:id="rId7"/>
    <p:sldId id="259" r:id="rId8"/>
    <p:sldId id="261" r:id="rId9"/>
    <p:sldId id="262" r:id="rId10"/>
    <p:sldId id="263" r:id="rId11"/>
    <p:sldId id="264" r:id="rId12"/>
    <p:sldId id="443" r:id="rId13"/>
    <p:sldId id="440" r:id="rId14"/>
    <p:sldId id="442" r:id="rId15"/>
    <p:sldId id="449" r:id="rId16"/>
    <p:sldId id="450" r:id="rId17"/>
    <p:sldId id="268" r:id="rId18"/>
    <p:sldId id="269" r:id="rId19"/>
    <p:sldId id="275" r:id="rId20"/>
    <p:sldId id="276" r:id="rId21"/>
    <p:sldId id="265" r:id="rId22"/>
    <p:sldId id="273" r:id="rId23"/>
    <p:sldId id="274" r:id="rId24"/>
    <p:sldId id="266" r:id="rId25"/>
    <p:sldId id="277" r:id="rId26"/>
    <p:sldId id="278" r:id="rId27"/>
    <p:sldId id="270" r:id="rId28"/>
    <p:sldId id="279" r:id="rId29"/>
    <p:sldId id="280" r:id="rId30"/>
    <p:sldId id="444" r:id="rId31"/>
    <p:sldId id="445" r:id="rId32"/>
    <p:sldId id="446" r:id="rId33"/>
    <p:sldId id="44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ad Albab" initials="MA" lastIdx="31" clrIdx="0">
    <p:extLst>
      <p:ext uri="{19B8F6BF-5375-455C-9EA6-DF929625EA0E}">
        <p15:presenceInfo xmlns:p15="http://schemas.microsoft.com/office/powerpoint/2012/main" userId="5ce719a87b9e8b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1T16:30:38.656" idx="1">
    <p:pos x="1432" y="1761"/>
    <p:text>Tidak bisa multiple checklist, hanya bisa memilih satu equipment</p:text>
    <p:extLst>
      <p:ext uri="{C676402C-5697-4E1C-873F-D02D1690AC5C}">
        <p15:threadingInfo xmlns:p15="http://schemas.microsoft.com/office/powerpoint/2012/main" timeZoneBias="-420"/>
      </p:ext>
    </p:extLst>
  </p:cm>
  <p:cm authorId="1" dt="2021-02-11T16:31:28.306" idx="2">
    <p:pos x="2717" y="1296"/>
    <p:text>Untuk Sensor dari tb_im_tag gunain kolom tag_description</p:text>
    <p:extLst>
      <p:ext uri="{C676402C-5697-4E1C-873F-D02D1690AC5C}">
        <p15:threadingInfo xmlns:p15="http://schemas.microsoft.com/office/powerpoint/2012/main" timeZoneBias="-420"/>
      </p:ext>
    </p:extLst>
  </p:cm>
  <p:cm authorId="1" dt="2021-02-11T16:33:05.795" idx="3">
    <p:pos x="3223" y="1290"/>
    <p:text>Untuk KKS Number dari tb_im_tag gunain kolom tag_kks</p:text>
    <p:extLst>
      <p:ext uri="{C676402C-5697-4E1C-873F-D02D1690AC5C}">
        <p15:threadingInfo xmlns:p15="http://schemas.microsoft.com/office/powerpoint/2012/main" timeZoneBias="-420"/>
      </p:ext>
    </p:extLst>
  </p:cm>
  <p:cm authorId="1" dt="2021-02-11T16:33:53.106" idx="4">
    <p:pos x="5016" y="1108"/>
    <p:text>Untuk H1-H3 dan L1-L3 Alarm dari tb_im_tag gunain kolom h1_alarm, h2_alarm, h3_alarm, l1_alarm, l2_alarm, l3_alarm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1T16:59:16.989" idx="6">
    <p:pos x="4071" y="1430"/>
    <p:text>Untuk Parameter diambil dari tb_ef_startup_parameter gunain kolom f_param_name</p:text>
    <p:extLst>
      <p:ext uri="{C676402C-5697-4E1C-873F-D02D1690AC5C}">
        <p15:threadingInfo xmlns:p15="http://schemas.microsoft.com/office/powerpoint/2012/main" timeZoneBias="-420"/>
      </p:ext>
    </p:extLst>
  </p:cm>
  <p:cm authorId="1" dt="2021-02-11T16:59:54.306" idx="7">
    <p:pos x="3075" y="1629"/>
    <p:text>Untuk Cold Reference diambil dari tb_ef_startup_parameter gunain kolom f_ref_cold</p:text>
    <p:extLst>
      <p:ext uri="{C676402C-5697-4E1C-873F-D02D1690AC5C}">
        <p15:threadingInfo xmlns:p15="http://schemas.microsoft.com/office/powerpoint/2012/main" timeZoneBias="-420"/>
      </p:ext>
    </p:extLst>
  </p:cm>
  <p:cm authorId="1" dt="2021-02-24T14:39:55.460" idx="13">
    <p:pos x="3120" y="1848"/>
    <p:text>Untuk Warm Reference diambil dari tb_ef_startup_parameter gunain kolom f_ref_warm</p:text>
    <p:extLst>
      <p:ext uri="{C676402C-5697-4E1C-873F-D02D1690AC5C}">
        <p15:threadingInfo xmlns:p15="http://schemas.microsoft.com/office/powerpoint/2012/main" timeZoneBias="-420"/>
      </p:ext>
    </p:extLst>
  </p:cm>
  <p:cm authorId="1" dt="2021-02-24T14:40:23.347" idx="14">
    <p:pos x="3052" y="2056"/>
    <p:text>Untuk Hot Reference diambil dari tb_ef_startup_parameter gunain kolom f_ref_hot</p:text>
    <p:extLst>
      <p:ext uri="{C676402C-5697-4E1C-873F-D02D1690AC5C}">
        <p15:threadingInfo xmlns:p15="http://schemas.microsoft.com/office/powerpoint/2012/main" timeZoneBias="-420"/>
      </p:ext>
    </p:extLst>
  </p:cm>
  <p:cm authorId="1" dt="2021-02-24T14:40:43.068" idx="15">
    <p:pos x="3190" y="2260"/>
    <p:text>Untuk Very Hot Reference diambil dari tb_ef_startup_parameter gunain kolom f_ref_very_hot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1T16:30:38.656" idx="1">
    <p:pos x="1432" y="1761"/>
    <p:text>Tree View maksimal hanya sampai di level unit.
Tidak bisa multiple checklist, hanya bisa memilih satu unit.</p:text>
    <p:extLst>
      <p:ext uri="{C676402C-5697-4E1C-873F-D02D1690AC5C}">
        <p15:threadingInfo xmlns:p15="http://schemas.microsoft.com/office/powerpoint/2012/main" timeZoneBias="-420"/>
      </p:ext>
    </p:extLst>
  </p:cm>
  <p:cm authorId="1" dt="2021-02-11T16:31:28.306" idx="2">
    <p:pos x="4007" y="1194"/>
    <p:text>Untuk Equipment diambil dari tb_ef_aux gunain kolom f_item</p:text>
    <p:extLst>
      <p:ext uri="{C676402C-5697-4E1C-873F-D02D1690AC5C}">
        <p15:threadingInfo xmlns:p15="http://schemas.microsoft.com/office/powerpoint/2012/main" timeZoneBias="-420"/>
      </p:ext>
    </p:extLst>
  </p:cm>
  <p:cm authorId="1" dt="2021-02-11T16:33:05.795" idx="3">
    <p:pos x="6079" y="1200"/>
    <p:text>Untuk Reference diambil dari tb_ef_aux gunain kolom f_reff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1T16:59:16.989" idx="6">
    <p:pos x="4059" y="1766"/>
    <p:text>Untuk Equipment diambil dari tb_ef_aux gunain kolom f_item</p:text>
    <p:extLst>
      <p:ext uri="{C676402C-5697-4E1C-873F-D02D1690AC5C}">
        <p15:threadingInfo xmlns:p15="http://schemas.microsoft.com/office/powerpoint/2012/main" timeZoneBias="-420"/>
      </p:ext>
    </p:extLst>
  </p:cm>
  <p:cm authorId="1" dt="2021-02-11T16:59:54.306" idx="7">
    <p:pos x="2955" y="1959"/>
    <p:text>Untuk Reference diambil dari tb_ef_aux gunain kolom f_reff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1T16:30:38.656" idx="1">
    <p:pos x="1432" y="1761"/>
    <p:text>Tree View maksimal hanya sampai di level unit.
Tidak bisa multiple checklist, hanya bisa memilih satu unit.</p:text>
    <p:extLst>
      <p:ext uri="{C676402C-5697-4E1C-873F-D02D1690AC5C}">
        <p15:threadingInfo xmlns:p15="http://schemas.microsoft.com/office/powerpoint/2012/main" timeZoneBias="-420"/>
      </p:ext>
    </p:extLst>
  </p:cm>
  <p:cm authorId="1" dt="2021-02-11T16:31:28.306" idx="2">
    <p:pos x="4007" y="1194"/>
    <p:text>Untuk Parameter diambil dari tb_ef_heatrate_ref gunain kolom f_param_name</p:text>
    <p:extLst>
      <p:ext uri="{C676402C-5697-4E1C-873F-D02D1690AC5C}">
        <p15:threadingInfo xmlns:p15="http://schemas.microsoft.com/office/powerpoint/2012/main" timeZoneBias="-420"/>
      </p:ext>
    </p:extLst>
  </p:cm>
  <p:cm authorId="1" dt="2021-02-11T16:33:05.795" idx="3">
    <p:pos x="6079" y="1200"/>
    <p:text>Untuk Reference diambil dari tb_ef_heatrate_ref gunain kolom f_reff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1T16:59:16.989" idx="6">
    <p:pos x="4059" y="1766"/>
    <p:text>Untuk Parameter diambil dari tb_ef_heatrate_ref gunain kolom f_param_name</p:text>
    <p:extLst>
      <p:ext uri="{C676402C-5697-4E1C-873F-D02D1690AC5C}">
        <p15:threadingInfo xmlns:p15="http://schemas.microsoft.com/office/powerpoint/2012/main" timeZoneBias="-420"/>
      </p:ext>
    </p:extLst>
  </p:cm>
  <p:cm authorId="1" dt="2021-02-11T16:59:54.306" idx="7">
    <p:pos x="2955" y="1959"/>
    <p:text>Untuk Reference diambil dari tb_ef_heatrate_ref gunain kolom f_reff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08T14:21:22.617" idx="16">
    <p:pos x="1470" y="1060"/>
    <p:text>Untuk Capacity diambil dari tb_im_unit gunain kolom f_unit_capacity</p:text>
    <p:extLst>
      <p:ext uri="{C676402C-5697-4E1C-873F-D02D1690AC5C}">
        <p15:threadingInfo xmlns:p15="http://schemas.microsoft.com/office/powerpoint/2012/main" timeZoneBias="-420"/>
      </p:ext>
    </p:extLst>
  </p:cm>
  <p:cm authorId="1" dt="2021-03-08T14:22:49.325" idx="19">
    <p:pos x="2310" y="1056"/>
    <p:text>Untuk Start-Up Cost diambil dari tb_im_unit gunain kolom f_start_up_cost</p:text>
    <p:extLst>
      <p:ext uri="{C676402C-5697-4E1C-873F-D02D1690AC5C}">
        <p15:threadingInfo xmlns:p15="http://schemas.microsoft.com/office/powerpoint/2012/main" timeZoneBias="-420"/>
      </p:ext>
    </p:extLst>
  </p:cm>
  <p:cm authorId="1" dt="2021-03-08T14:23:22.034" idx="20">
    <p:pos x="3325" y="1021"/>
    <p:text>Untuk Production Cost diambil dari tb_im_unit gunain kolom f_production_cost</p:text>
    <p:extLst>
      <p:ext uri="{C676402C-5697-4E1C-873F-D02D1690AC5C}">
        <p15:threadingInfo xmlns:p15="http://schemas.microsoft.com/office/powerpoint/2012/main" timeZoneBias="-420"/>
      </p:ext>
    </p:extLst>
  </p:cm>
  <p:cm authorId="1" dt="2021-03-08T14:24:00.769" idx="21">
    <p:pos x="560" y="1047"/>
    <p:text>Untuk Unit diambil dari tb_im_unit, list semua unit yang ada di tabel tersebut</p:text>
    <p:extLst>
      <p:ext uri="{C676402C-5697-4E1C-873F-D02D1690AC5C}">
        <p15:threadingInfo xmlns:p15="http://schemas.microsoft.com/office/powerpoint/2012/main" timeZoneBias="-420"/>
      </p:ext>
    </p:extLst>
  </p:cm>
  <p:cm authorId="1" dt="2021-03-12T10:25:29.243" idx="29">
    <p:pos x="4196" y="1047"/>
    <p:text>Untuk Unit Active diambil dari tb_im_unit dengan kolom f_is_active</p:text>
    <p:extLst>
      <p:ext uri="{C676402C-5697-4E1C-873F-D02D1690AC5C}">
        <p15:threadingInfo xmlns:p15="http://schemas.microsoft.com/office/powerpoint/2012/main" timeZoneBias="-420"/>
      </p:ext>
    </p:extLst>
  </p:cm>
  <p:cm authorId="1" dt="2021-03-12T10:25:51.079" idx="30">
    <p:pos x="5034" y="1053"/>
    <p:text>Untuk SOK Active diambil dari tb_im_unit dengan kolom f_sok_active</p:text>
    <p:extLst>
      <p:ext uri="{C676402C-5697-4E1C-873F-D02D1690AC5C}">
        <p15:threadingInfo xmlns:p15="http://schemas.microsoft.com/office/powerpoint/2012/main" timeZoneBias="-420"/>
      </p:ext>
    </p:extLst>
  </p:cm>
  <p:cm authorId="1" dt="2021-03-12T10:26:04.193" idx="31">
    <p:pos x="5943" y="1040"/>
    <p:text>Untuk SOE Active diambil dari tb_im_unit dengan kolom f_soe_active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2T10:12:03.953" idx="22">
    <p:pos x="1172" y="1104"/>
    <p:text>Untuk Regional diambil dari tb_im_plants dengan kolom f_region_id yang harus di join dengan table tb_im_regional</p:text>
    <p:extLst>
      <p:ext uri="{C676402C-5697-4E1C-873F-D02D1690AC5C}">
        <p15:threadingInfo xmlns:p15="http://schemas.microsoft.com/office/powerpoint/2012/main" timeZoneBias="-420"/>
      </p:ext>
    </p:extLst>
  </p:cm>
  <p:cm authorId="1" dt="2021-03-12T10:13:03.339" idx="23">
    <p:pos x="2024" y="1004"/>
    <p:text>Untuk Longitude dan Latitude diambil dari tb_im_plants dengan kolom f_long dan f_lat</p:text>
    <p:extLst>
      <p:ext uri="{C676402C-5697-4E1C-873F-D02D1690AC5C}">
        <p15:threadingInfo xmlns:p15="http://schemas.microsoft.com/office/powerpoint/2012/main" timeZoneBias="-420"/>
      </p:ext>
    </p:extLst>
  </p:cm>
  <p:cm authorId="1" dt="2021-03-12T10:14:50.754" idx="24">
    <p:pos x="2920" y="1074"/>
    <p:text>Untuk Address diambil dari tb_im_plants dengan kolom f_address</p:text>
    <p:extLst>
      <p:ext uri="{C676402C-5697-4E1C-873F-D02D1690AC5C}">
        <p15:threadingInfo xmlns:p15="http://schemas.microsoft.com/office/powerpoint/2012/main" timeZoneBias="-420"/>
      </p:ext>
    </p:extLst>
  </p:cm>
  <p:cm authorId="1" dt="2021-03-12T10:15:25.610" idx="25">
    <p:pos x="3675" y="1051"/>
    <p:text>Untuk URL Image diambil dari tb_im_plants dengan kolom f_url_image</p:text>
    <p:extLst>
      <p:ext uri="{C676402C-5697-4E1C-873F-D02D1690AC5C}">
        <p15:threadingInfo xmlns:p15="http://schemas.microsoft.com/office/powerpoint/2012/main" timeZoneBias="-420"/>
      </p:ext>
    </p:extLst>
  </p:cm>
  <p:cm authorId="1" dt="2021-03-12T10:16:35.229" idx="26">
    <p:pos x="4533" y="1053"/>
    <p:text>Untuk Plant Active diambil dari tb_im_plants dengan kolom f_is_active</p:text>
    <p:extLst>
      <p:ext uri="{C676402C-5697-4E1C-873F-D02D1690AC5C}">
        <p15:threadingInfo xmlns:p15="http://schemas.microsoft.com/office/powerpoint/2012/main" timeZoneBias="-420"/>
      </p:ext>
    </p:extLst>
  </p:cm>
  <p:cm authorId="1" dt="2021-03-12T10:17:17.074" idx="27">
    <p:pos x="5264" y="1047"/>
    <p:text>Untuk SOK Active diambil dari tb_im_plants dengan kolom f_sok_active</p:text>
    <p:extLst>
      <p:ext uri="{C676402C-5697-4E1C-873F-D02D1690AC5C}">
        <p15:threadingInfo xmlns:p15="http://schemas.microsoft.com/office/powerpoint/2012/main" timeZoneBias="-420"/>
      </p:ext>
    </p:extLst>
  </p:cm>
  <p:cm authorId="1" dt="2021-03-12T10:17:43.703" idx="28">
    <p:pos x="6146" y="1049"/>
    <p:text>Untuk SOE Active diambil dari tb_im_plants dengan kolom f_soe_active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1T16:59:16.989" idx="6">
    <p:pos x="3309" y="1160"/>
    <p:text>Untuk Sensor dari tb_im_tag gunain kolom tag_description</p:text>
    <p:extLst>
      <p:ext uri="{C676402C-5697-4E1C-873F-D02D1690AC5C}">
        <p15:threadingInfo xmlns:p15="http://schemas.microsoft.com/office/powerpoint/2012/main" timeZoneBias="-420"/>
      </p:ext>
    </p:extLst>
  </p:cm>
  <p:cm authorId="1" dt="2021-02-11T16:59:54.306" idx="7">
    <p:pos x="3735" y="1335"/>
    <p:text>Untuk KKS Number dari tb_im_tag gunain kolom tag_kks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1T16:30:38.656" idx="1">
    <p:pos x="1432" y="1761"/>
    <p:text>Sama seperti Tree View Alarm Threshold.
Tidak bisa multiple checklist, hanya bisa memilih satu equipment</p:text>
    <p:extLst>
      <p:ext uri="{C676402C-5697-4E1C-873F-D02D1690AC5C}">
        <p15:threadingInfo xmlns:p15="http://schemas.microsoft.com/office/powerpoint/2012/main" timeZoneBias="-420"/>
      </p:ext>
    </p:extLst>
  </p:cm>
  <p:cm authorId="1" dt="2021-02-11T16:31:28.306" idx="2">
    <p:pos x="2903" y="1168"/>
    <p:text>Untuk Sensor dari tb_im_tag gunain kolom tag_description</p:text>
    <p:extLst>
      <p:ext uri="{C676402C-5697-4E1C-873F-D02D1690AC5C}">
        <p15:threadingInfo xmlns:p15="http://schemas.microsoft.com/office/powerpoint/2012/main" timeZoneBias="-420"/>
      </p:ext>
    </p:extLst>
  </p:cm>
  <p:cm authorId="1" dt="2021-02-11T16:33:05.795" idx="3">
    <p:pos x="3959" y="1175"/>
    <p:text>Untuk KKS Number dari tb_im_tag gunain kolom tag_kks</p:text>
    <p:extLst>
      <p:ext uri="{C676402C-5697-4E1C-873F-D02D1690AC5C}">
        <p15:threadingInfo xmlns:p15="http://schemas.microsoft.com/office/powerpoint/2012/main" timeZoneBias="-420"/>
      </p:ext>
    </p:extLst>
  </p:cm>
  <p:cm authorId="1" dt="2021-02-11T16:33:53.106" idx="4">
    <p:pos x="4907" y="1166"/>
    <p:text>Untuk Relations dari tb_im_tag gunain kolom interlock</p:text>
    <p:extLst>
      <p:ext uri="{C676402C-5697-4E1C-873F-D02D1690AC5C}">
        <p15:threadingInfo xmlns:p15="http://schemas.microsoft.com/office/powerpoint/2012/main" timeZoneBias="-420"/>
      </p:ext>
    </p:extLst>
  </p:cm>
  <p:cm authorId="1" dt="2021-02-11T16:50:19.095" idx="5">
    <p:pos x="5943" y="1185"/>
    <p:text>Untuk Upper-Lower dari tb_im_tag gunain kolom ah_check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1T17:01:28.571" idx="8">
    <p:pos x="3389" y="1651"/>
    <p:text>Samain kayak Alarm Threshold, Sensor dan Tag KKS.
Sensor diambil dari tb_im_tag gunain kolom tag_description.
Tag KKS dari tb_im_tag gunain kolom tag_kks</p:text>
    <p:extLst>
      <p:ext uri="{C676402C-5697-4E1C-873F-D02D1690AC5C}">
        <p15:threadingInfo xmlns:p15="http://schemas.microsoft.com/office/powerpoint/2012/main" timeZoneBias="-420"/>
      </p:ext>
    </p:extLst>
  </p:cm>
  <p:cm authorId="1" dt="2021-02-11T17:03:26.300" idx="9">
    <p:pos x="3197" y="1853"/>
    <p:text>Dropdown dengan isi Critical dan Non-Critical.
Relation diambil dari tb_im_tag gunain kolom interlock (1=Critical, Null=Non-Critical)</p:text>
    <p:extLst>
      <p:ext uri="{C676402C-5697-4E1C-873F-D02D1690AC5C}">
        <p15:threadingInfo xmlns:p15="http://schemas.microsoft.com/office/powerpoint/2012/main" timeZoneBias="-420"/>
      </p:ext>
    </p:extLst>
  </p:cm>
  <p:cm authorId="1" dt="2021-02-11T17:04:48.404" idx="10">
    <p:pos x="3326" y="2039"/>
    <p:text>Dropdown dengan isi Upper-Lower, Upper, dan Lower.
Upper-Lower diambil dari tb_im_tag gunain kolom ah_check (0=Upper-Lower, 1=Upper, 2=Lower)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1T16:30:38.656" idx="1">
    <p:pos x="1432" y="1761"/>
    <p:text>Sama seperti Tree View Alarm Threshold.
Tidak bisa multiple checklist, hanya bisa memilih satu equipment</p:text>
    <p:extLst>
      <p:ext uri="{C676402C-5697-4E1C-873F-D02D1690AC5C}">
        <p15:threadingInfo xmlns:p15="http://schemas.microsoft.com/office/powerpoint/2012/main" timeZoneBias="-420"/>
      </p:ext>
    </p:extLst>
  </p:cm>
  <p:cm authorId="1" dt="2021-02-11T16:31:28.306" idx="2">
    <p:pos x="2903" y="1168"/>
    <p:text>Untuk Sensor dari tb_im_tag gunain kolom tag_name_alt_1</p:text>
    <p:extLst>
      <p:ext uri="{C676402C-5697-4E1C-873F-D02D1690AC5C}">
        <p15:threadingInfo xmlns:p15="http://schemas.microsoft.com/office/powerpoint/2012/main" timeZoneBias="-420"/>
      </p:ext>
    </p:extLst>
  </p:cm>
  <p:cm authorId="1" dt="2021-02-11T16:33:05.795" idx="3">
    <p:pos x="3959" y="1175"/>
    <p:text>Untuk KKS Number dari tb_im_tag gunain kolom tag_kks</p:text>
    <p:extLst>
      <p:ext uri="{C676402C-5697-4E1C-873F-D02D1690AC5C}">
        <p15:threadingInfo xmlns:p15="http://schemas.microsoft.com/office/powerpoint/2012/main" timeZoneBias="-420"/>
      </p:ext>
    </p:extLst>
  </p:cm>
  <p:cm authorId="1" dt="2021-02-11T16:33:53.106" idx="4">
    <p:pos x="4907" y="1166"/>
    <p:text>Untuk Sigma dari tb_autoencoder_setting gunain kolom sigma join berdasarkan tag_kks</p:text>
    <p:extLst>
      <p:ext uri="{C676402C-5697-4E1C-873F-D02D1690AC5C}">
        <p15:threadingInfo xmlns:p15="http://schemas.microsoft.com/office/powerpoint/2012/main" timeZoneBias="-420"/>
      </p:ext>
    </p:extLst>
  </p:cm>
  <p:cm authorId="1" dt="2021-02-11T16:50:19.095" idx="5">
    <p:pos x="5943" y="1185"/>
    <p:text>Untuk Time Window dari tb_autoencoder_setting gunain kolom time_window join berdasarkan tag_kks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1T17:01:28.571" idx="8">
    <p:pos x="3050" y="1670"/>
    <p:text>Sensor diambil dari tb_im_tag gunain kolom f_tag_name_alt_1.</p:text>
    <p:extLst>
      <p:ext uri="{C676402C-5697-4E1C-873F-D02D1690AC5C}">
        <p15:threadingInfo xmlns:p15="http://schemas.microsoft.com/office/powerpoint/2012/main" timeZoneBias="-420"/>
      </p:ext>
    </p:extLst>
  </p:cm>
  <p:cm authorId="1" dt="2021-02-11T17:03:26.300" idx="9">
    <p:pos x="2890" y="1917"/>
    <p:text>Sigma berupa Dropdown dengan isi 3 &amp; 6.
Sigma diambil dari tb_autoencoder_setting gunain kolom f_sigma join berdasarkan tag_kks</p:text>
    <p:extLst>
      <p:ext uri="{C676402C-5697-4E1C-873F-D02D1690AC5C}">
        <p15:threadingInfo xmlns:p15="http://schemas.microsoft.com/office/powerpoint/2012/main" timeZoneBias="-420"/>
      </p:ext>
    </p:extLst>
  </p:cm>
  <p:cm authorId="1" dt="2021-02-11T17:04:48.404" idx="10">
    <p:pos x="3082" y="2135"/>
    <p:text>Time Window berupa isian dengan nilai 10-50.
Time Window diambil dari tb_autoencoder_setting gunain kolom f_time_window join berdasarkan tag_kks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1T16:30:38.656" idx="1">
    <p:pos x="1432" y="1761"/>
    <p:text>Tree View maksimal hanya sampai di level unit.
Tidak bisa multiple checklist, hanya bisa memilih satu unit.</p:text>
    <p:extLst>
      <p:ext uri="{C676402C-5697-4E1C-873F-D02D1690AC5C}">
        <p15:threadingInfo xmlns:p15="http://schemas.microsoft.com/office/powerpoint/2012/main" timeZoneBias="-420"/>
      </p:ext>
    </p:extLst>
  </p:cm>
  <p:cm authorId="1" dt="2021-02-11T16:31:28.306" idx="2">
    <p:pos x="4007" y="1194"/>
    <p:text>Untuk Parameter diambil dari tb_ef_energy_loss_ref gunain kolom f_param_name</p:text>
    <p:extLst>
      <p:ext uri="{C676402C-5697-4E1C-873F-D02D1690AC5C}">
        <p15:threadingInfo xmlns:p15="http://schemas.microsoft.com/office/powerpoint/2012/main" timeZoneBias="-420"/>
      </p:ext>
    </p:extLst>
  </p:cm>
  <p:cm authorId="1" dt="2021-02-11T16:33:05.795" idx="3">
    <p:pos x="6079" y="1200"/>
    <p:text>Untuk Reference diambil dari tb_ef_energy_loss_ref gunain kolom f_reff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1T16:59:16.989" idx="6">
    <p:pos x="4059" y="1766"/>
    <p:text>Untuk Parameter diambil dari tb_ef_energy_loss_ref gunain kolom f_param_name</p:text>
    <p:extLst>
      <p:ext uri="{C676402C-5697-4E1C-873F-D02D1690AC5C}">
        <p15:threadingInfo xmlns:p15="http://schemas.microsoft.com/office/powerpoint/2012/main" timeZoneBias="-420"/>
      </p:ext>
    </p:extLst>
  </p:cm>
  <p:cm authorId="1" dt="2021-02-11T16:59:54.306" idx="7">
    <p:pos x="2955" y="1959"/>
    <p:text>Untuk Reference diambil dari tb_ef_energy_loss_ref gunain kolom f_reff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1T16:30:38.656" idx="1">
    <p:pos x="1432" y="1761"/>
    <p:text>Tree View maksimal hanya sampai di level unit.
Tidak bisa multiple checklist, hanya bisa memilih satu unit.</p:text>
    <p:extLst>
      <p:ext uri="{C676402C-5697-4E1C-873F-D02D1690AC5C}">
        <p15:threadingInfo xmlns:p15="http://schemas.microsoft.com/office/powerpoint/2012/main" timeZoneBias="-420"/>
      </p:ext>
    </p:extLst>
  </p:cm>
  <p:cm authorId="1" dt="2021-02-11T16:31:28.306" idx="2">
    <p:pos x="2681" y="1128"/>
    <p:text>Untuk Parameter diambil dari tb_ef_startup_parameter gunain kolom f_param_name</p:text>
    <p:extLst>
      <p:ext uri="{C676402C-5697-4E1C-873F-D02D1690AC5C}">
        <p15:threadingInfo xmlns:p15="http://schemas.microsoft.com/office/powerpoint/2012/main" timeZoneBias="-420"/>
      </p:ext>
    </p:extLst>
  </p:cm>
  <p:cm authorId="1" dt="2021-02-11T16:33:05.795" idx="3">
    <p:pos x="3499" y="1128"/>
    <p:text>Untuk Cold Reference diambil dari tb_ef_startup_parameter gunain kolom f_ref_cold</p:text>
    <p:extLst>
      <p:ext uri="{C676402C-5697-4E1C-873F-D02D1690AC5C}">
        <p15:threadingInfo xmlns:p15="http://schemas.microsoft.com/office/powerpoint/2012/main" timeZoneBias="-420"/>
      </p:ext>
    </p:extLst>
  </p:cm>
  <p:cm authorId="1" dt="2021-02-11T16:33:53.106" idx="4">
    <p:pos x="4356" y="1132"/>
    <p:text>Untuk Warm Reference diambil dari tb_ef_startup_parameter gunain kolom f_ref_warm</p:text>
    <p:extLst>
      <p:ext uri="{C676402C-5697-4E1C-873F-D02D1690AC5C}">
        <p15:threadingInfo xmlns:p15="http://schemas.microsoft.com/office/powerpoint/2012/main" timeZoneBias="-420"/>
      </p:ext>
    </p:extLst>
  </p:cm>
  <p:cm authorId="1" dt="2021-02-24T14:36:31.621" idx="11">
    <p:pos x="5134" y="1120"/>
    <p:text>Untuk Hot Reference diambil dari tb_ef_startup_parameter gunain kolom f_ref_hot</p:text>
    <p:extLst>
      <p:ext uri="{C676402C-5697-4E1C-873F-D02D1690AC5C}">
        <p15:threadingInfo xmlns:p15="http://schemas.microsoft.com/office/powerpoint/2012/main" timeZoneBias="-420"/>
      </p:ext>
    </p:extLst>
  </p:cm>
  <p:cm authorId="1" dt="2021-02-24T14:37:12.808" idx="12">
    <p:pos x="5962" y="1138"/>
    <p:text>Untuk Very Hot Reference diambil dari tb_ef_startup_parameter gunain kolom f_ref_very_hot</p:text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22802-54A4-4C0D-8953-BB3DA79C0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586E3-7480-4B52-AD12-FBAB59ED9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52339-3308-4CB1-84A9-804E3561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259B-D383-44C1-9769-640C13509580}" type="datetimeFigureOut">
              <a:rPr lang="en-ID" smtClean="0"/>
              <a:t>15/04/2021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1EE4C-1C48-45F3-B6FF-4C701DF17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E3CA9-C0B6-4A12-A392-F7F1A8034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079F-2AEB-4049-8F9C-CCD05B43BF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956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3FD2-99FB-43AD-8309-8766E0A1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D73EC-4163-4905-A994-51C1AEADD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C2A14-4E59-41F1-AD63-F71BFDBD5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259B-D383-44C1-9769-640C13509580}" type="datetimeFigureOut">
              <a:rPr lang="en-ID" smtClean="0"/>
              <a:t>15/04/2021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9BB2B-DDFA-4E1C-9219-A98818FA8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61E6F-E5F0-44D3-BF43-C2C5D3AF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079F-2AEB-4049-8F9C-CCD05B43BF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2541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CB8D24-B72B-4A02-A5E5-00F172329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95D5A-D34B-4B41-8D42-494161C74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EA373-258A-4F07-9292-65D499AD9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259B-D383-44C1-9769-640C13509580}" type="datetimeFigureOut">
              <a:rPr lang="en-ID" smtClean="0"/>
              <a:t>15/04/2021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6A6C5-FF97-46E5-B2F3-29F33664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BEDB0-6D8C-4B9D-AAA4-28F0A4FA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079F-2AEB-4049-8F9C-CCD05B43BF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173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F3F9-5535-4370-AF43-AA328885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41F80-07DD-45D9-87AC-2CB0607BB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57973-CA30-42DB-9FE1-A483AE26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259B-D383-44C1-9769-640C13509580}" type="datetimeFigureOut">
              <a:rPr lang="en-ID" smtClean="0"/>
              <a:t>15/04/2021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F8948-9A07-469B-AC05-A23B9058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9B6A2-A46F-4635-B647-ED6B4711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079F-2AEB-4049-8F9C-CCD05B43BF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9285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05FA-810F-4735-8C28-CF88257F5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30AE2-4E76-43C9-B25E-C0A69638A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D56A6-BB0E-4DA5-92C8-59ADD0CE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259B-D383-44C1-9769-640C13509580}" type="datetimeFigureOut">
              <a:rPr lang="en-ID" smtClean="0"/>
              <a:t>15/04/2021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69CCE-F2A0-4838-83BA-FCE51D5D2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1EF06-2A8D-44B9-9E1A-40809AAE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079F-2AEB-4049-8F9C-CCD05B43BF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013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B9BC2-7835-4BDA-980F-81F4007F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6161C-2B87-4241-B03A-713768DDB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F3525-4FAE-4BDD-B3F5-3832C0926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C1737-5D48-4F33-BDA1-8ACE04B9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259B-D383-44C1-9769-640C13509580}" type="datetimeFigureOut">
              <a:rPr lang="en-ID" smtClean="0"/>
              <a:t>15/04/2021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CDA8E-F19F-4AA5-B0F1-77DD932A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FC3C7-16AF-49C1-962D-5BC403BFB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079F-2AEB-4049-8F9C-CCD05B43BF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4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725A-6F70-440B-82A5-13B9F3E5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AB527-88BF-44E8-A391-6DF60FFEA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4D1CB-421E-4F70-ACF5-6ABE67C23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75443C-5174-46FC-A095-AC7EB9328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9769C8-B8B5-40CF-878D-2572E63DE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9078C-C3BE-49A6-8792-B6A3BD42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259B-D383-44C1-9769-640C13509580}" type="datetimeFigureOut">
              <a:rPr lang="en-ID" smtClean="0"/>
              <a:t>15/04/2021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B9C739-C30F-416C-8C3E-B50E7193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5F53C-FA8B-4FEA-8D51-6F704F951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079F-2AEB-4049-8F9C-CCD05B43BF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255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EE274-2A07-4A2B-B1F7-5DF7544E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47FEB-CE88-4BD8-BB61-5604CB8B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259B-D383-44C1-9769-640C13509580}" type="datetimeFigureOut">
              <a:rPr lang="en-ID" smtClean="0"/>
              <a:t>15/04/2021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27ED6-DE50-4473-8EAA-5E79132D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18F2C-7AD3-459E-98B7-7DF2D072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079F-2AEB-4049-8F9C-CCD05B43BF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024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19FD4-B305-4330-91B1-F2837978A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259B-D383-44C1-9769-640C13509580}" type="datetimeFigureOut">
              <a:rPr lang="en-ID" smtClean="0"/>
              <a:t>15/04/2021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EE7E17-D035-4FD4-92CC-374D35EB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D9073-A0D0-4177-80C3-F1336DA9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079F-2AEB-4049-8F9C-CCD05B43BF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695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DB88A-46C6-4BAB-AA24-50B1A6176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EE012-4176-4CED-97EE-7082BDC25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03DEB-6C2D-4BD0-AD83-26194EE2D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20F33-0731-441E-B049-61C59AAA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259B-D383-44C1-9769-640C13509580}" type="datetimeFigureOut">
              <a:rPr lang="en-ID" smtClean="0"/>
              <a:t>15/04/2021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EC201-FC3D-4D50-B049-60292AD2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074AF-7B30-4681-8FF3-485E45B15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079F-2AEB-4049-8F9C-CCD05B43BF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367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8BBEF-E584-4B58-A0DE-FA66B5BC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61D3E7-E170-4E89-8028-84D57A1E2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17739-8B67-4240-B15B-DD74020A7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C2590-9680-4072-8CB0-8E4076F59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259B-D383-44C1-9769-640C13509580}" type="datetimeFigureOut">
              <a:rPr lang="en-ID" smtClean="0"/>
              <a:t>15/04/2021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E6740-78EB-47CF-AC59-0BBBD2F0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3D5D9-3DAB-465D-BB17-3FEE0C95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079F-2AEB-4049-8F9C-CCD05B43BF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753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2C6338-92CC-40CF-82DF-D823BEE7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D8605-0C81-4EE3-906A-A144341AE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B2613-8864-4BBF-9D9D-EF7883C88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0259B-D383-44C1-9769-640C13509580}" type="datetimeFigureOut">
              <a:rPr lang="en-ID" smtClean="0"/>
              <a:t>15/04/2021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9A285-A4AD-4E40-98AB-17CB0B4B0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6B66D-0D8E-438B-9319-3F8FCAC55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5079F-2AEB-4049-8F9C-CCD05B43BF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107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0B7D-7E5A-4AE7-99F3-389ACB59A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Reliability Settings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F4192-BCB5-4DD1-940C-47B6210C04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6661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EBF676-9678-4E20-A98E-0BAB82E0E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71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CBA78F-ACA3-4CD5-95B7-A04273961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90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0B7D-7E5A-4AE7-99F3-389ACB59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Benefit Analysis Setting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BCA37-FAFE-4D0B-B143-87BA465283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8798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C61F916-985A-4FA4-A6C2-5A71AF32BDD4}"/>
              </a:ext>
            </a:extLst>
          </p:cNvPr>
          <p:cNvSpPr/>
          <p:nvPr/>
        </p:nvSpPr>
        <p:spPr>
          <a:xfrm>
            <a:off x="186431" y="346229"/>
            <a:ext cx="11780667" cy="6279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EBD585-5AA7-464D-A24B-4A531192F9B5}"/>
              </a:ext>
            </a:extLst>
          </p:cNvPr>
          <p:cNvSpPr txBox="1"/>
          <p:nvPr/>
        </p:nvSpPr>
        <p:spPr>
          <a:xfrm>
            <a:off x="4373732" y="684647"/>
            <a:ext cx="344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Cost Benefit Analysis Settings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C1EA8-801D-47DA-8CA7-4D5BA3317AD2}"/>
              </a:ext>
            </a:extLst>
          </p:cNvPr>
          <p:cNvSpPr txBox="1"/>
          <p:nvPr/>
        </p:nvSpPr>
        <p:spPr>
          <a:xfrm>
            <a:off x="344018" y="1423134"/>
            <a:ext cx="204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Alarm Threshold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6EA9161-0FD6-4E18-8E69-5120BEBA3496}"/>
              </a:ext>
            </a:extLst>
          </p:cNvPr>
          <p:cNvGraphicFramePr>
            <a:graphicFrameLocks noGrp="1"/>
          </p:cNvGraphicFramePr>
          <p:nvPr/>
        </p:nvGraphicFramePr>
        <p:xfrm>
          <a:off x="1442108" y="2263804"/>
          <a:ext cx="10444148" cy="3992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468">
                  <a:extLst>
                    <a:ext uri="{9D8B030D-6E8A-4147-A177-3AD203B41FA5}">
                      <a16:colId xmlns:a16="http://schemas.microsoft.com/office/drawing/2014/main" val="738724816"/>
                    </a:ext>
                  </a:extLst>
                </a:gridCol>
                <a:gridCol w="949468">
                  <a:extLst>
                    <a:ext uri="{9D8B030D-6E8A-4147-A177-3AD203B41FA5}">
                      <a16:colId xmlns:a16="http://schemas.microsoft.com/office/drawing/2014/main" val="3891038404"/>
                    </a:ext>
                  </a:extLst>
                </a:gridCol>
                <a:gridCol w="949468">
                  <a:extLst>
                    <a:ext uri="{9D8B030D-6E8A-4147-A177-3AD203B41FA5}">
                      <a16:colId xmlns:a16="http://schemas.microsoft.com/office/drawing/2014/main" val="1485951943"/>
                    </a:ext>
                  </a:extLst>
                </a:gridCol>
                <a:gridCol w="949468">
                  <a:extLst>
                    <a:ext uri="{9D8B030D-6E8A-4147-A177-3AD203B41FA5}">
                      <a16:colId xmlns:a16="http://schemas.microsoft.com/office/drawing/2014/main" val="4025186995"/>
                    </a:ext>
                  </a:extLst>
                </a:gridCol>
                <a:gridCol w="949468">
                  <a:extLst>
                    <a:ext uri="{9D8B030D-6E8A-4147-A177-3AD203B41FA5}">
                      <a16:colId xmlns:a16="http://schemas.microsoft.com/office/drawing/2014/main" val="3833692523"/>
                    </a:ext>
                  </a:extLst>
                </a:gridCol>
                <a:gridCol w="949468">
                  <a:extLst>
                    <a:ext uri="{9D8B030D-6E8A-4147-A177-3AD203B41FA5}">
                      <a16:colId xmlns:a16="http://schemas.microsoft.com/office/drawing/2014/main" val="2501970686"/>
                    </a:ext>
                  </a:extLst>
                </a:gridCol>
                <a:gridCol w="949468">
                  <a:extLst>
                    <a:ext uri="{9D8B030D-6E8A-4147-A177-3AD203B41FA5}">
                      <a16:colId xmlns:a16="http://schemas.microsoft.com/office/drawing/2014/main" val="2720854246"/>
                    </a:ext>
                  </a:extLst>
                </a:gridCol>
                <a:gridCol w="949468">
                  <a:extLst>
                    <a:ext uri="{9D8B030D-6E8A-4147-A177-3AD203B41FA5}">
                      <a16:colId xmlns:a16="http://schemas.microsoft.com/office/drawing/2014/main" val="4153440055"/>
                    </a:ext>
                  </a:extLst>
                </a:gridCol>
                <a:gridCol w="949468">
                  <a:extLst>
                    <a:ext uri="{9D8B030D-6E8A-4147-A177-3AD203B41FA5}">
                      <a16:colId xmlns:a16="http://schemas.microsoft.com/office/drawing/2014/main" val="3464502864"/>
                    </a:ext>
                  </a:extLst>
                </a:gridCol>
                <a:gridCol w="949468">
                  <a:extLst>
                    <a:ext uri="{9D8B030D-6E8A-4147-A177-3AD203B41FA5}">
                      <a16:colId xmlns:a16="http://schemas.microsoft.com/office/drawing/2014/main" val="441545273"/>
                    </a:ext>
                  </a:extLst>
                </a:gridCol>
                <a:gridCol w="949468">
                  <a:extLst>
                    <a:ext uri="{9D8B030D-6E8A-4147-A177-3AD203B41FA5}">
                      <a16:colId xmlns:a16="http://schemas.microsoft.com/office/drawing/2014/main" val="572617901"/>
                    </a:ext>
                  </a:extLst>
                </a:gridCol>
              </a:tblGrid>
              <a:tr h="14132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Recommendation</a:t>
                      </a:r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Prod Loss During Failure</a:t>
                      </a:r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Time To Repair</a:t>
                      </a:r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Waiting Material</a:t>
                      </a:r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Max Load During Repair</a:t>
                      </a:r>
                      <a:endParaRPr lang="en-ID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Prod Loss During Repair</a:t>
                      </a:r>
                      <a:endParaRPr lang="en-ID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Installation Time</a:t>
                      </a:r>
                      <a:endParaRPr lang="en-ID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Equipment Price</a:t>
                      </a:r>
                      <a:endParaRPr lang="en-ID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Max Load During Installation</a:t>
                      </a:r>
                      <a:endParaRPr lang="en-ID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Prod Loss During Installation</a:t>
                      </a:r>
                      <a:endParaRPr lang="en-ID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Action</a:t>
                      </a:r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066359"/>
                  </a:ext>
                </a:extLst>
              </a:tr>
              <a:tr h="1057665"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ysClr val="windowText" lastClr="000000"/>
                          </a:solidFill>
                        </a:rPr>
                        <a:t>Configure</a:t>
                      </a:r>
                      <a:endParaRPr lang="en-ID" sz="140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383733"/>
                  </a:ext>
                </a:extLst>
              </a:tr>
              <a:tr h="760989"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Configure</a:t>
                      </a:r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714170"/>
                  </a:ext>
                </a:extLst>
              </a:tr>
              <a:tr h="760989"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Configure</a:t>
                      </a:r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78062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B628614-C01B-4C07-BF18-BAA814FE74F1}"/>
              </a:ext>
            </a:extLst>
          </p:cNvPr>
          <p:cNvSpPr txBox="1"/>
          <p:nvPr/>
        </p:nvSpPr>
        <p:spPr>
          <a:xfrm>
            <a:off x="2391799" y="1423134"/>
            <a:ext cx="204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Diagnostic Rule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F998479-4E68-4B5C-89BB-95C648B09738}"/>
              </a:ext>
            </a:extLst>
          </p:cNvPr>
          <p:cNvSpPr/>
          <p:nvPr/>
        </p:nvSpPr>
        <p:spPr>
          <a:xfrm>
            <a:off x="305742" y="2069535"/>
            <a:ext cx="1017055" cy="44422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View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(Plant-Unit-Equipment)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5D75DA-E9A9-4515-B66A-4F585B36AC93}"/>
              </a:ext>
            </a:extLst>
          </p:cNvPr>
          <p:cNvSpPr txBox="1"/>
          <p:nvPr/>
        </p:nvSpPr>
        <p:spPr>
          <a:xfrm>
            <a:off x="5621057" y="6266314"/>
            <a:ext cx="204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Pagination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D6B4E5-63E6-4E6F-8C44-5DDFB0A4F999}"/>
              </a:ext>
            </a:extLst>
          </p:cNvPr>
          <p:cNvSpPr txBox="1"/>
          <p:nvPr/>
        </p:nvSpPr>
        <p:spPr>
          <a:xfrm>
            <a:off x="4439580" y="1423134"/>
            <a:ext cx="204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Autoencoder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D06864-6466-444E-AFF9-DAB2525F7880}"/>
              </a:ext>
            </a:extLst>
          </p:cNvPr>
          <p:cNvSpPr txBox="1"/>
          <p:nvPr/>
        </p:nvSpPr>
        <p:spPr>
          <a:xfrm>
            <a:off x="6487361" y="1423134"/>
            <a:ext cx="228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Cost Benefit Analysis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7CB4CB-8EE1-481E-A62B-8F2B6C9AC6A1}"/>
              </a:ext>
            </a:extLst>
          </p:cNvPr>
          <p:cNvSpPr txBox="1"/>
          <p:nvPr/>
        </p:nvSpPr>
        <p:spPr>
          <a:xfrm>
            <a:off x="1442108" y="2069535"/>
            <a:ext cx="204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Unit - Equipment</a:t>
            </a:r>
          </a:p>
        </p:txBody>
      </p:sp>
    </p:spTree>
    <p:extLst>
      <p:ext uri="{BB962C8B-B14F-4D97-AF65-F5344CB8AC3E}">
        <p14:creationId xmlns:p14="http://schemas.microsoft.com/office/powerpoint/2010/main" val="388436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C61F916-985A-4FA4-A6C2-5A71AF32BDD4}"/>
              </a:ext>
            </a:extLst>
          </p:cNvPr>
          <p:cNvSpPr/>
          <p:nvPr/>
        </p:nvSpPr>
        <p:spPr>
          <a:xfrm>
            <a:off x="186431" y="346229"/>
            <a:ext cx="11780667" cy="6279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EBD585-5AA7-464D-A24B-4A531192F9B5}"/>
              </a:ext>
            </a:extLst>
          </p:cNvPr>
          <p:cNvSpPr txBox="1"/>
          <p:nvPr/>
        </p:nvSpPr>
        <p:spPr>
          <a:xfrm>
            <a:off x="4373732" y="684647"/>
            <a:ext cx="344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Cost Benefit Analysis Settings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C1EA8-801D-47DA-8CA7-4D5BA3317AD2}"/>
              </a:ext>
            </a:extLst>
          </p:cNvPr>
          <p:cNvSpPr txBox="1"/>
          <p:nvPr/>
        </p:nvSpPr>
        <p:spPr>
          <a:xfrm>
            <a:off x="344018" y="1423134"/>
            <a:ext cx="204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Alarm Threshold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6EA9161-0FD6-4E18-8E69-5120BEBA3496}"/>
              </a:ext>
            </a:extLst>
          </p:cNvPr>
          <p:cNvGraphicFramePr>
            <a:graphicFrameLocks noGrp="1"/>
          </p:cNvGraphicFramePr>
          <p:nvPr/>
        </p:nvGraphicFramePr>
        <p:xfrm>
          <a:off x="1442108" y="2263804"/>
          <a:ext cx="10444148" cy="3992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468">
                  <a:extLst>
                    <a:ext uri="{9D8B030D-6E8A-4147-A177-3AD203B41FA5}">
                      <a16:colId xmlns:a16="http://schemas.microsoft.com/office/drawing/2014/main" val="738724816"/>
                    </a:ext>
                  </a:extLst>
                </a:gridCol>
                <a:gridCol w="949468">
                  <a:extLst>
                    <a:ext uri="{9D8B030D-6E8A-4147-A177-3AD203B41FA5}">
                      <a16:colId xmlns:a16="http://schemas.microsoft.com/office/drawing/2014/main" val="3891038404"/>
                    </a:ext>
                  </a:extLst>
                </a:gridCol>
                <a:gridCol w="949468">
                  <a:extLst>
                    <a:ext uri="{9D8B030D-6E8A-4147-A177-3AD203B41FA5}">
                      <a16:colId xmlns:a16="http://schemas.microsoft.com/office/drawing/2014/main" val="1485951943"/>
                    </a:ext>
                  </a:extLst>
                </a:gridCol>
                <a:gridCol w="949468">
                  <a:extLst>
                    <a:ext uri="{9D8B030D-6E8A-4147-A177-3AD203B41FA5}">
                      <a16:colId xmlns:a16="http://schemas.microsoft.com/office/drawing/2014/main" val="4025186995"/>
                    </a:ext>
                  </a:extLst>
                </a:gridCol>
                <a:gridCol w="949468">
                  <a:extLst>
                    <a:ext uri="{9D8B030D-6E8A-4147-A177-3AD203B41FA5}">
                      <a16:colId xmlns:a16="http://schemas.microsoft.com/office/drawing/2014/main" val="3833692523"/>
                    </a:ext>
                  </a:extLst>
                </a:gridCol>
                <a:gridCol w="949468">
                  <a:extLst>
                    <a:ext uri="{9D8B030D-6E8A-4147-A177-3AD203B41FA5}">
                      <a16:colId xmlns:a16="http://schemas.microsoft.com/office/drawing/2014/main" val="2501970686"/>
                    </a:ext>
                  </a:extLst>
                </a:gridCol>
                <a:gridCol w="949468">
                  <a:extLst>
                    <a:ext uri="{9D8B030D-6E8A-4147-A177-3AD203B41FA5}">
                      <a16:colId xmlns:a16="http://schemas.microsoft.com/office/drawing/2014/main" val="2720854246"/>
                    </a:ext>
                  </a:extLst>
                </a:gridCol>
                <a:gridCol w="949468">
                  <a:extLst>
                    <a:ext uri="{9D8B030D-6E8A-4147-A177-3AD203B41FA5}">
                      <a16:colId xmlns:a16="http://schemas.microsoft.com/office/drawing/2014/main" val="4153440055"/>
                    </a:ext>
                  </a:extLst>
                </a:gridCol>
                <a:gridCol w="949468">
                  <a:extLst>
                    <a:ext uri="{9D8B030D-6E8A-4147-A177-3AD203B41FA5}">
                      <a16:colId xmlns:a16="http://schemas.microsoft.com/office/drawing/2014/main" val="3464502864"/>
                    </a:ext>
                  </a:extLst>
                </a:gridCol>
                <a:gridCol w="949468">
                  <a:extLst>
                    <a:ext uri="{9D8B030D-6E8A-4147-A177-3AD203B41FA5}">
                      <a16:colId xmlns:a16="http://schemas.microsoft.com/office/drawing/2014/main" val="441545273"/>
                    </a:ext>
                  </a:extLst>
                </a:gridCol>
                <a:gridCol w="949468">
                  <a:extLst>
                    <a:ext uri="{9D8B030D-6E8A-4147-A177-3AD203B41FA5}">
                      <a16:colId xmlns:a16="http://schemas.microsoft.com/office/drawing/2014/main" val="572617901"/>
                    </a:ext>
                  </a:extLst>
                </a:gridCol>
              </a:tblGrid>
              <a:tr h="14132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Recommendation</a:t>
                      </a:r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Prod Loss During Failure</a:t>
                      </a:r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Time To Repair</a:t>
                      </a:r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Waiting Material</a:t>
                      </a:r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Max Load During Repair</a:t>
                      </a:r>
                      <a:endParaRPr lang="en-ID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Prod Loss During Repair</a:t>
                      </a:r>
                      <a:endParaRPr lang="en-ID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Installation Time</a:t>
                      </a:r>
                      <a:endParaRPr lang="en-ID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Equipment Price</a:t>
                      </a:r>
                      <a:endParaRPr lang="en-ID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Max Load During Installation</a:t>
                      </a:r>
                      <a:endParaRPr lang="en-ID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Prod Loss During Installation</a:t>
                      </a:r>
                      <a:endParaRPr lang="en-ID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Action</a:t>
                      </a:r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066359"/>
                  </a:ext>
                </a:extLst>
              </a:tr>
              <a:tr h="1057665"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ysClr val="windowText" lastClr="000000"/>
                          </a:solidFill>
                        </a:rPr>
                        <a:t>Configure</a:t>
                      </a:r>
                      <a:endParaRPr lang="en-ID" sz="140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383733"/>
                  </a:ext>
                </a:extLst>
              </a:tr>
              <a:tr h="760989"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Configure</a:t>
                      </a:r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714170"/>
                  </a:ext>
                </a:extLst>
              </a:tr>
              <a:tr h="760989"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Configure</a:t>
                      </a:r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78062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B628614-C01B-4C07-BF18-BAA814FE74F1}"/>
              </a:ext>
            </a:extLst>
          </p:cNvPr>
          <p:cNvSpPr txBox="1"/>
          <p:nvPr/>
        </p:nvSpPr>
        <p:spPr>
          <a:xfrm>
            <a:off x="2391799" y="1423134"/>
            <a:ext cx="204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Diagnostic Rule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F998479-4E68-4B5C-89BB-95C648B09738}"/>
              </a:ext>
            </a:extLst>
          </p:cNvPr>
          <p:cNvSpPr/>
          <p:nvPr/>
        </p:nvSpPr>
        <p:spPr>
          <a:xfrm>
            <a:off x="305742" y="2069535"/>
            <a:ext cx="1017055" cy="44422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View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(Plant-Unit-Equipment)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5D75DA-E9A9-4515-B66A-4F585B36AC93}"/>
              </a:ext>
            </a:extLst>
          </p:cNvPr>
          <p:cNvSpPr txBox="1"/>
          <p:nvPr/>
        </p:nvSpPr>
        <p:spPr>
          <a:xfrm>
            <a:off x="5621057" y="6266314"/>
            <a:ext cx="204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Pagination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D6B4E5-63E6-4E6F-8C44-5DDFB0A4F999}"/>
              </a:ext>
            </a:extLst>
          </p:cNvPr>
          <p:cNvSpPr txBox="1"/>
          <p:nvPr/>
        </p:nvSpPr>
        <p:spPr>
          <a:xfrm>
            <a:off x="4439580" y="1423134"/>
            <a:ext cx="204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Autoencoder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D06864-6466-444E-AFF9-DAB2525F7880}"/>
              </a:ext>
            </a:extLst>
          </p:cNvPr>
          <p:cNvSpPr txBox="1"/>
          <p:nvPr/>
        </p:nvSpPr>
        <p:spPr>
          <a:xfrm>
            <a:off x="6487361" y="1423134"/>
            <a:ext cx="228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Cost Benefit Analysis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7CB4CB-8EE1-481E-A62B-8F2B6C9AC6A1}"/>
              </a:ext>
            </a:extLst>
          </p:cNvPr>
          <p:cNvSpPr txBox="1"/>
          <p:nvPr/>
        </p:nvSpPr>
        <p:spPr>
          <a:xfrm>
            <a:off x="1442108" y="2069535"/>
            <a:ext cx="204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Unit - Equipment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7F3900-471B-458B-A0FA-57C0A7FAF48E}"/>
              </a:ext>
            </a:extLst>
          </p:cNvPr>
          <p:cNvGrpSpPr/>
          <p:nvPr/>
        </p:nvGrpSpPr>
        <p:grpSpPr>
          <a:xfrm>
            <a:off x="1517073" y="2518863"/>
            <a:ext cx="10369183" cy="3992907"/>
            <a:chOff x="1517073" y="2518863"/>
            <a:chExt cx="10369183" cy="3992907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F3993C4-7D6A-47D8-9F81-1674B7B62D42}"/>
                </a:ext>
              </a:extLst>
            </p:cNvPr>
            <p:cNvSpPr/>
            <p:nvPr/>
          </p:nvSpPr>
          <p:spPr>
            <a:xfrm>
              <a:off x="1517073" y="2518863"/>
              <a:ext cx="10369183" cy="399290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Unit – Equipment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Recommendation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ID" dirty="0">
                  <a:solidFill>
                    <a:schemeClr val="tx1"/>
                  </a:solidFill>
                </a:rPr>
                <a:t>Prod Loss During Failure : </a:t>
              </a:r>
            </a:p>
            <a:p>
              <a:pPr algn="ctr"/>
              <a:r>
                <a:rPr lang="en-ID" dirty="0">
                  <a:solidFill>
                    <a:schemeClr val="tx1"/>
                  </a:solidFill>
                </a:rPr>
                <a:t>Time To Repair : </a:t>
              </a:r>
            </a:p>
            <a:p>
              <a:pPr algn="ctr"/>
              <a:r>
                <a:rPr lang="en-ID" dirty="0">
                  <a:solidFill>
                    <a:schemeClr val="tx1"/>
                  </a:solidFill>
                </a:rPr>
                <a:t>Waiting Material : </a:t>
              </a:r>
            </a:p>
            <a:p>
              <a:pPr algn="ctr"/>
              <a:r>
                <a:rPr lang="en-ID" dirty="0">
                  <a:solidFill>
                    <a:schemeClr val="tx1"/>
                  </a:solidFill>
                </a:rPr>
                <a:t>Max Load During Repair : </a:t>
              </a:r>
            </a:p>
            <a:p>
              <a:pPr algn="ctr"/>
              <a:r>
                <a:rPr lang="en-ID" dirty="0">
                  <a:solidFill>
                    <a:schemeClr val="tx1"/>
                  </a:solidFill>
                </a:rPr>
                <a:t>Prod Loss During Repair : </a:t>
              </a:r>
            </a:p>
            <a:p>
              <a:pPr algn="ctr"/>
              <a:r>
                <a:rPr lang="en-ID" dirty="0">
                  <a:solidFill>
                    <a:schemeClr val="tx1"/>
                  </a:solidFill>
                </a:rPr>
                <a:t>Installation Time : </a:t>
              </a:r>
            </a:p>
            <a:p>
              <a:pPr algn="ctr"/>
              <a:r>
                <a:rPr lang="en-ID" dirty="0">
                  <a:solidFill>
                    <a:schemeClr val="tx1"/>
                  </a:solidFill>
                </a:rPr>
                <a:t>Equipment Price : </a:t>
              </a:r>
            </a:p>
            <a:p>
              <a:pPr algn="ctr"/>
              <a:r>
                <a:rPr lang="en-ID" dirty="0">
                  <a:solidFill>
                    <a:schemeClr val="tx1"/>
                  </a:solidFill>
                </a:rPr>
                <a:t>Max Load During Installation : </a:t>
              </a:r>
            </a:p>
            <a:p>
              <a:pPr algn="ctr"/>
              <a:r>
                <a:rPr lang="en-ID" dirty="0">
                  <a:solidFill>
                    <a:schemeClr val="tx1"/>
                  </a:solidFill>
                </a:rPr>
                <a:t>Prod Loss During Installation : </a:t>
              </a:r>
            </a:p>
            <a:p>
              <a:pPr algn="ctr"/>
              <a:endParaRPr lang="en-ID" dirty="0">
                <a:solidFill>
                  <a:schemeClr val="tx1"/>
                </a:solidFill>
              </a:endParaRPr>
            </a:p>
            <a:p>
              <a:pPr algn="ctr"/>
              <a:endParaRPr lang="en-ID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B6B9AE-11E2-478E-A89B-98B9A02EF53E}"/>
                </a:ext>
              </a:extLst>
            </p:cNvPr>
            <p:cNvSpPr txBox="1"/>
            <p:nvPr/>
          </p:nvSpPr>
          <p:spPr>
            <a:xfrm>
              <a:off x="4293194" y="6081648"/>
              <a:ext cx="1440669" cy="36933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D75EA1-A5FD-4A91-A728-C0DBD3757C92}"/>
                </a:ext>
              </a:extLst>
            </p:cNvPr>
            <p:cNvSpPr txBox="1"/>
            <p:nvPr/>
          </p:nvSpPr>
          <p:spPr>
            <a:xfrm>
              <a:off x="7475367" y="6081648"/>
              <a:ext cx="1440669" cy="36933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Cancel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5235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0B7D-7E5A-4AE7-99F3-389ACB59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CMMS Assets Setting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BCA37-FAFE-4D0B-B143-87BA465283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2445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C61F916-985A-4FA4-A6C2-5A71AF32BDD4}"/>
              </a:ext>
            </a:extLst>
          </p:cNvPr>
          <p:cNvSpPr/>
          <p:nvPr/>
        </p:nvSpPr>
        <p:spPr>
          <a:xfrm>
            <a:off x="186431" y="346229"/>
            <a:ext cx="11780667" cy="6279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EBD585-5AA7-464D-A24B-4A531192F9B5}"/>
              </a:ext>
            </a:extLst>
          </p:cNvPr>
          <p:cNvSpPr txBox="1"/>
          <p:nvPr/>
        </p:nvSpPr>
        <p:spPr>
          <a:xfrm>
            <a:off x="4373732" y="684647"/>
            <a:ext cx="344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Cost Benefit Analysis Settings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C1EA8-801D-47DA-8CA7-4D5BA3317AD2}"/>
              </a:ext>
            </a:extLst>
          </p:cNvPr>
          <p:cNvSpPr txBox="1"/>
          <p:nvPr/>
        </p:nvSpPr>
        <p:spPr>
          <a:xfrm>
            <a:off x="344018" y="1423134"/>
            <a:ext cx="204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Alarm Threshold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6EA9161-0FD6-4E18-8E69-5120BEBA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553793"/>
              </p:ext>
            </p:extLst>
          </p:nvPr>
        </p:nvGraphicFramePr>
        <p:xfrm>
          <a:off x="1442108" y="2263804"/>
          <a:ext cx="10444152" cy="3978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038">
                  <a:extLst>
                    <a:ext uri="{9D8B030D-6E8A-4147-A177-3AD203B41FA5}">
                      <a16:colId xmlns:a16="http://schemas.microsoft.com/office/drawing/2014/main" val="738724816"/>
                    </a:ext>
                  </a:extLst>
                </a:gridCol>
                <a:gridCol w="2611038">
                  <a:extLst>
                    <a:ext uri="{9D8B030D-6E8A-4147-A177-3AD203B41FA5}">
                      <a16:colId xmlns:a16="http://schemas.microsoft.com/office/drawing/2014/main" val="3891038404"/>
                    </a:ext>
                  </a:extLst>
                </a:gridCol>
                <a:gridCol w="2611038">
                  <a:extLst>
                    <a:ext uri="{9D8B030D-6E8A-4147-A177-3AD203B41FA5}">
                      <a16:colId xmlns:a16="http://schemas.microsoft.com/office/drawing/2014/main" val="1485951943"/>
                    </a:ext>
                  </a:extLst>
                </a:gridCol>
                <a:gridCol w="2611038">
                  <a:extLst>
                    <a:ext uri="{9D8B030D-6E8A-4147-A177-3AD203B41FA5}">
                      <a16:colId xmlns:a16="http://schemas.microsoft.com/office/drawing/2014/main" val="572617901"/>
                    </a:ext>
                  </a:extLst>
                </a:gridCol>
              </a:tblGrid>
              <a:tr h="10922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Equipment</a:t>
                      </a:r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Asset Number</a:t>
                      </a:r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Asset Description</a:t>
                      </a:r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Action</a:t>
                      </a:r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066359"/>
                  </a:ext>
                </a:extLst>
              </a:tr>
              <a:tr h="817403"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ysClr val="windowText" lastClr="000000"/>
                          </a:solidFill>
                        </a:rPr>
                        <a:t>Configure</a:t>
                      </a:r>
                      <a:endParaRPr lang="en-ID" sz="140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383733"/>
                  </a:ext>
                </a:extLst>
              </a:tr>
              <a:tr h="588121"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Configure</a:t>
                      </a:r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714170"/>
                  </a:ext>
                </a:extLst>
              </a:tr>
              <a:tr h="588121"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Configure</a:t>
                      </a:r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780625"/>
                  </a:ext>
                </a:extLst>
              </a:tr>
              <a:tr h="588121"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Configure</a:t>
                      </a:r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6841780"/>
                  </a:ext>
                </a:extLst>
              </a:tr>
              <a:tr h="235561"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Configure</a:t>
                      </a:r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30210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B628614-C01B-4C07-BF18-BAA814FE74F1}"/>
              </a:ext>
            </a:extLst>
          </p:cNvPr>
          <p:cNvSpPr txBox="1"/>
          <p:nvPr/>
        </p:nvSpPr>
        <p:spPr>
          <a:xfrm>
            <a:off x="2391799" y="1423134"/>
            <a:ext cx="204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Diagnostic Rule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F998479-4E68-4B5C-89BB-95C648B09738}"/>
              </a:ext>
            </a:extLst>
          </p:cNvPr>
          <p:cNvSpPr/>
          <p:nvPr/>
        </p:nvSpPr>
        <p:spPr>
          <a:xfrm>
            <a:off x="305742" y="2069535"/>
            <a:ext cx="1017055" cy="44422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View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(Plant-Unit)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5D75DA-E9A9-4515-B66A-4F585B36AC93}"/>
              </a:ext>
            </a:extLst>
          </p:cNvPr>
          <p:cNvSpPr txBox="1"/>
          <p:nvPr/>
        </p:nvSpPr>
        <p:spPr>
          <a:xfrm>
            <a:off x="5621057" y="6266314"/>
            <a:ext cx="204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Pagination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D6B4E5-63E6-4E6F-8C44-5DDFB0A4F999}"/>
              </a:ext>
            </a:extLst>
          </p:cNvPr>
          <p:cNvSpPr txBox="1"/>
          <p:nvPr/>
        </p:nvSpPr>
        <p:spPr>
          <a:xfrm>
            <a:off x="4439580" y="1423134"/>
            <a:ext cx="204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Autoencoder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D06864-6466-444E-AFF9-DAB2525F7880}"/>
              </a:ext>
            </a:extLst>
          </p:cNvPr>
          <p:cNvSpPr txBox="1"/>
          <p:nvPr/>
        </p:nvSpPr>
        <p:spPr>
          <a:xfrm>
            <a:off x="6487361" y="1423134"/>
            <a:ext cx="228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Cost Benefit Analysis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7CB4CB-8EE1-481E-A62B-8F2B6C9AC6A1}"/>
              </a:ext>
            </a:extLst>
          </p:cNvPr>
          <p:cNvSpPr txBox="1"/>
          <p:nvPr/>
        </p:nvSpPr>
        <p:spPr>
          <a:xfrm>
            <a:off x="1442108" y="2069535"/>
            <a:ext cx="204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30FADB-A752-464D-8456-F341728BA435}"/>
              </a:ext>
            </a:extLst>
          </p:cNvPr>
          <p:cNvSpPr txBox="1"/>
          <p:nvPr/>
        </p:nvSpPr>
        <p:spPr>
          <a:xfrm>
            <a:off x="8774884" y="1423134"/>
            <a:ext cx="228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CMMS Assets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7FCB74-94A0-4E95-9E4B-2EBE40F0D4C0}"/>
              </a:ext>
            </a:extLst>
          </p:cNvPr>
          <p:cNvSpPr txBox="1"/>
          <p:nvPr/>
        </p:nvSpPr>
        <p:spPr>
          <a:xfrm>
            <a:off x="9320168" y="2069535"/>
            <a:ext cx="228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Add New Asset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1EA2F9B-EDA5-4365-A6A9-D8F5EFDA4B7D}"/>
              </a:ext>
            </a:extLst>
          </p:cNvPr>
          <p:cNvGrpSpPr/>
          <p:nvPr/>
        </p:nvGrpSpPr>
        <p:grpSpPr>
          <a:xfrm>
            <a:off x="1399626" y="3248705"/>
            <a:ext cx="4338443" cy="2631977"/>
            <a:chOff x="1575795" y="3248705"/>
            <a:chExt cx="4338443" cy="263197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A9ECC99-5E49-45B1-9A06-62C197CE87DE}"/>
                </a:ext>
              </a:extLst>
            </p:cNvPr>
            <p:cNvSpPr/>
            <p:nvPr/>
          </p:nvSpPr>
          <p:spPr>
            <a:xfrm>
              <a:off x="1575795" y="3248705"/>
              <a:ext cx="4338443" cy="263197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Add New Asset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Unit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ID" dirty="0">
                  <a:solidFill>
                    <a:schemeClr val="tx1"/>
                  </a:solidFill>
                </a:rPr>
                <a:t>Equipment : Dropdown (List Equipment)</a:t>
              </a:r>
            </a:p>
            <a:p>
              <a:pPr algn="ctr"/>
              <a:r>
                <a:rPr lang="en-ID" dirty="0">
                  <a:solidFill>
                    <a:schemeClr val="tx1"/>
                  </a:solidFill>
                </a:rPr>
                <a:t>Asset Number : (</a:t>
              </a:r>
              <a:r>
                <a:rPr lang="en-ID" dirty="0" err="1">
                  <a:solidFill>
                    <a:schemeClr val="tx1"/>
                  </a:solidFill>
                </a:rPr>
                <a:t>Isian</a:t>
              </a:r>
              <a:r>
                <a:rPr lang="en-ID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ID" dirty="0">
                  <a:solidFill>
                    <a:schemeClr val="tx1"/>
                  </a:solidFill>
                </a:rPr>
                <a:t>Asset Description : (</a:t>
              </a:r>
              <a:r>
                <a:rPr lang="en-ID" dirty="0" err="1">
                  <a:solidFill>
                    <a:schemeClr val="tx1"/>
                  </a:solidFill>
                </a:rPr>
                <a:t>Isian</a:t>
              </a:r>
              <a:r>
                <a:rPr lang="en-ID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endParaRPr lang="en-ID" dirty="0">
                <a:solidFill>
                  <a:schemeClr val="tx1"/>
                </a:solidFill>
              </a:endParaRPr>
            </a:p>
            <a:p>
              <a:pPr algn="ctr"/>
              <a:endParaRPr lang="en-ID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6BF10B-CD41-4CB9-BF0A-6E5A5A905D4E}"/>
                </a:ext>
              </a:extLst>
            </p:cNvPr>
            <p:cNvSpPr txBox="1"/>
            <p:nvPr/>
          </p:nvSpPr>
          <p:spPr>
            <a:xfrm>
              <a:off x="1804385" y="5430878"/>
              <a:ext cx="1440669" cy="36933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603F536-0ED2-40E7-B4BA-22C411033F1A}"/>
                </a:ext>
              </a:extLst>
            </p:cNvPr>
            <p:cNvSpPr txBox="1"/>
            <p:nvPr/>
          </p:nvSpPr>
          <p:spPr>
            <a:xfrm>
              <a:off x="4239110" y="5436755"/>
              <a:ext cx="1440669" cy="36933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Cancel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57BFCFA-BEAE-49CF-8820-0EBF92E9B707}"/>
              </a:ext>
            </a:extLst>
          </p:cNvPr>
          <p:cNvGrpSpPr/>
          <p:nvPr/>
        </p:nvGrpSpPr>
        <p:grpSpPr>
          <a:xfrm>
            <a:off x="5857380" y="3248705"/>
            <a:ext cx="4338443" cy="2631977"/>
            <a:chOff x="1575795" y="3248705"/>
            <a:chExt cx="4338443" cy="2631977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B242323-259F-4866-82FD-5620D82A85B8}"/>
                </a:ext>
              </a:extLst>
            </p:cNvPr>
            <p:cNvSpPr/>
            <p:nvPr/>
          </p:nvSpPr>
          <p:spPr>
            <a:xfrm>
              <a:off x="1575795" y="3248705"/>
              <a:ext cx="4338443" cy="263197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Configure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ID" dirty="0">
                  <a:solidFill>
                    <a:schemeClr val="tx1"/>
                  </a:solidFill>
                </a:rPr>
                <a:t>Equipment : Equipment A</a:t>
              </a:r>
            </a:p>
            <a:p>
              <a:pPr algn="ctr"/>
              <a:r>
                <a:rPr lang="en-ID" dirty="0">
                  <a:solidFill>
                    <a:schemeClr val="tx1"/>
                  </a:solidFill>
                </a:rPr>
                <a:t>Asset Number : (</a:t>
              </a:r>
              <a:r>
                <a:rPr lang="en-ID" dirty="0" err="1">
                  <a:solidFill>
                    <a:schemeClr val="tx1"/>
                  </a:solidFill>
                </a:rPr>
                <a:t>Isian</a:t>
              </a:r>
              <a:r>
                <a:rPr lang="en-ID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ID" dirty="0">
                  <a:solidFill>
                    <a:schemeClr val="tx1"/>
                  </a:solidFill>
                </a:rPr>
                <a:t>Asset Description : (</a:t>
              </a:r>
              <a:r>
                <a:rPr lang="en-ID" dirty="0" err="1">
                  <a:solidFill>
                    <a:schemeClr val="tx1"/>
                  </a:solidFill>
                </a:rPr>
                <a:t>Isian</a:t>
              </a:r>
              <a:r>
                <a:rPr lang="en-ID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endParaRPr lang="en-ID" dirty="0">
                <a:solidFill>
                  <a:schemeClr val="tx1"/>
                </a:solidFill>
              </a:endParaRPr>
            </a:p>
            <a:p>
              <a:pPr algn="ctr"/>
              <a:endParaRPr lang="en-ID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FD3E6A-2D19-4023-89F8-B304352F5DE6}"/>
                </a:ext>
              </a:extLst>
            </p:cNvPr>
            <p:cNvSpPr txBox="1"/>
            <p:nvPr/>
          </p:nvSpPr>
          <p:spPr>
            <a:xfrm>
              <a:off x="1804385" y="5430878"/>
              <a:ext cx="1440669" cy="36933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64E8CD4-F888-4AEC-A68E-57AA12A71D33}"/>
                </a:ext>
              </a:extLst>
            </p:cNvPr>
            <p:cNvSpPr txBox="1"/>
            <p:nvPr/>
          </p:nvSpPr>
          <p:spPr>
            <a:xfrm>
              <a:off x="4239110" y="5436755"/>
              <a:ext cx="1440669" cy="36933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Cancel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6404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0B7D-7E5A-4AE7-99F3-389ACB59A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Efficiency Settings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F4192-BCB5-4DD1-940C-47B6210C04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6799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0B7D-7E5A-4AE7-99F3-389ACB59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Reference Setting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72863-3256-4F11-9A3E-DA1C19C11A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1693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DBA7B-7BE1-4AF7-8640-A821065A3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5103BA-1EDE-4789-A65E-B397CD762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8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0B7D-7E5A-4AE7-99F3-389ACB59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Alarm Threshold Setting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90405-F839-4016-BD8D-575A9DD87B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4321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FA8CB9-60DE-48FE-B33A-CFC28D063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02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0B7D-7E5A-4AE7-99F3-389ACB59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Start-Up Standard Setting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72863-3256-4F11-9A3E-DA1C19C11A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2815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DBA7B-7BE1-4AF7-8640-A821065A3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D79626-5F6D-441D-A300-049828497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63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90DFAB-2496-4887-9DE3-CB885E6D5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0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0B7D-7E5A-4AE7-99F3-389ACB59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Auxiliary Reference Setting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07AC0-2FCA-4887-8268-49D24ED994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28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DBA7B-7BE1-4AF7-8640-A821065A3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457FAA-508F-43FA-9C06-0E3852CDF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58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BD8C05-F93F-43CE-B64A-1D0DBD323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62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0B7D-7E5A-4AE7-99F3-389ACB59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Reference Setting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72863-3256-4F11-9A3E-DA1C19C11A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516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DBA7B-7BE1-4AF7-8640-A821065A3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DBCA7D-E108-4B2D-996C-CC2FC8ACB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48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D3F621-3804-45D8-9AC5-E436D0086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8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B41F32-1DCE-4CCE-86C3-200C12083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901" y="214938"/>
            <a:ext cx="11146226" cy="626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91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0B7D-7E5A-4AE7-99F3-389ACB59A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Settings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F4192-BCB5-4DD1-940C-47B6210C04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09528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C61F916-985A-4FA4-A6C2-5A71AF32BDD4}"/>
              </a:ext>
            </a:extLst>
          </p:cNvPr>
          <p:cNvSpPr/>
          <p:nvPr/>
        </p:nvSpPr>
        <p:spPr>
          <a:xfrm>
            <a:off x="186431" y="346229"/>
            <a:ext cx="11780667" cy="6279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EBD585-5AA7-464D-A24B-4A531192F9B5}"/>
              </a:ext>
            </a:extLst>
          </p:cNvPr>
          <p:cNvSpPr txBox="1"/>
          <p:nvPr/>
        </p:nvSpPr>
        <p:spPr>
          <a:xfrm>
            <a:off x="4373732" y="684647"/>
            <a:ext cx="344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Unit Settings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6EA9161-0FD6-4E18-8E69-5120BEBA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815152"/>
              </p:ext>
            </p:extLst>
          </p:nvPr>
        </p:nvGraphicFramePr>
        <p:xfrm>
          <a:off x="224902" y="1392399"/>
          <a:ext cx="11721016" cy="4677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127">
                  <a:extLst>
                    <a:ext uri="{9D8B030D-6E8A-4147-A177-3AD203B41FA5}">
                      <a16:colId xmlns:a16="http://schemas.microsoft.com/office/drawing/2014/main" val="738724816"/>
                    </a:ext>
                  </a:extLst>
                </a:gridCol>
                <a:gridCol w="1465127">
                  <a:extLst>
                    <a:ext uri="{9D8B030D-6E8A-4147-A177-3AD203B41FA5}">
                      <a16:colId xmlns:a16="http://schemas.microsoft.com/office/drawing/2014/main" val="3464502864"/>
                    </a:ext>
                  </a:extLst>
                </a:gridCol>
                <a:gridCol w="1465127">
                  <a:extLst>
                    <a:ext uri="{9D8B030D-6E8A-4147-A177-3AD203B41FA5}">
                      <a16:colId xmlns:a16="http://schemas.microsoft.com/office/drawing/2014/main" val="441545273"/>
                    </a:ext>
                  </a:extLst>
                </a:gridCol>
                <a:gridCol w="1465127">
                  <a:extLst>
                    <a:ext uri="{9D8B030D-6E8A-4147-A177-3AD203B41FA5}">
                      <a16:colId xmlns:a16="http://schemas.microsoft.com/office/drawing/2014/main" val="2828048547"/>
                    </a:ext>
                  </a:extLst>
                </a:gridCol>
                <a:gridCol w="1465127">
                  <a:extLst>
                    <a:ext uri="{9D8B030D-6E8A-4147-A177-3AD203B41FA5}">
                      <a16:colId xmlns:a16="http://schemas.microsoft.com/office/drawing/2014/main" val="847656403"/>
                    </a:ext>
                  </a:extLst>
                </a:gridCol>
                <a:gridCol w="1465127">
                  <a:extLst>
                    <a:ext uri="{9D8B030D-6E8A-4147-A177-3AD203B41FA5}">
                      <a16:colId xmlns:a16="http://schemas.microsoft.com/office/drawing/2014/main" val="1875400543"/>
                    </a:ext>
                  </a:extLst>
                </a:gridCol>
                <a:gridCol w="1465127">
                  <a:extLst>
                    <a:ext uri="{9D8B030D-6E8A-4147-A177-3AD203B41FA5}">
                      <a16:colId xmlns:a16="http://schemas.microsoft.com/office/drawing/2014/main" val="1483263501"/>
                    </a:ext>
                  </a:extLst>
                </a:gridCol>
                <a:gridCol w="1465127">
                  <a:extLst>
                    <a:ext uri="{9D8B030D-6E8A-4147-A177-3AD203B41FA5}">
                      <a16:colId xmlns:a16="http://schemas.microsoft.com/office/drawing/2014/main" val="572617901"/>
                    </a:ext>
                  </a:extLst>
                </a:gridCol>
              </a:tblGrid>
              <a:tr h="11987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Unit</a:t>
                      </a:r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Capacity</a:t>
                      </a:r>
                      <a:endParaRPr lang="en-ID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Start-Up Cost</a:t>
                      </a:r>
                      <a:endParaRPr lang="en-ID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Production Cost</a:t>
                      </a:r>
                      <a:endParaRPr lang="en-ID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Unit Active</a:t>
                      </a:r>
                      <a:endParaRPr lang="en-ID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SOK Active</a:t>
                      </a:r>
                      <a:endParaRPr lang="en-ID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SOE Active</a:t>
                      </a:r>
                      <a:endParaRPr lang="en-ID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Action</a:t>
                      </a:r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066359"/>
                  </a:ext>
                </a:extLst>
              </a:tr>
              <a:tr h="897138"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dirty="0">
                          <a:solidFill>
                            <a:sysClr val="windowText" lastClr="000000"/>
                          </a:solidFill>
                        </a:rPr>
                        <a:t>Configure</a:t>
                      </a:r>
                      <a:endParaRPr lang="en-ID" sz="160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383733"/>
                  </a:ext>
                </a:extLst>
              </a:tr>
              <a:tr h="645490"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Configure</a:t>
                      </a:r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714170"/>
                  </a:ext>
                </a:extLst>
              </a:tr>
              <a:tr h="645490"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Configure</a:t>
                      </a:r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780625"/>
                  </a:ext>
                </a:extLst>
              </a:tr>
              <a:tr h="645490"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Configure</a:t>
                      </a:r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126053"/>
                  </a:ext>
                </a:extLst>
              </a:tr>
              <a:tr h="645490"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Configure</a:t>
                      </a:r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882188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35D75DA-E9A9-4515-B66A-4F585B36AC93}"/>
              </a:ext>
            </a:extLst>
          </p:cNvPr>
          <p:cNvSpPr txBox="1"/>
          <p:nvPr/>
        </p:nvSpPr>
        <p:spPr>
          <a:xfrm>
            <a:off x="5072109" y="6163488"/>
            <a:ext cx="204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Pagination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425DB8-8CC5-4D82-B448-F651A6490453}"/>
              </a:ext>
            </a:extLst>
          </p:cNvPr>
          <p:cNvGrpSpPr/>
          <p:nvPr/>
        </p:nvGrpSpPr>
        <p:grpSpPr>
          <a:xfrm>
            <a:off x="1913313" y="2465740"/>
            <a:ext cx="7332843" cy="3604524"/>
            <a:chOff x="1953953" y="2804160"/>
            <a:chExt cx="7332843" cy="360452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F0166D1-47E4-4535-8922-5E678529AF88}"/>
                </a:ext>
              </a:extLst>
            </p:cNvPr>
            <p:cNvSpPr/>
            <p:nvPr/>
          </p:nvSpPr>
          <p:spPr>
            <a:xfrm>
              <a:off x="1953953" y="2804160"/>
              <a:ext cx="7332843" cy="3604524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Unit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ID" dirty="0">
                  <a:solidFill>
                    <a:schemeClr val="tx1"/>
                  </a:solidFill>
                </a:rPr>
                <a:t>Unit Name : (</a:t>
              </a:r>
              <a:r>
                <a:rPr lang="en-ID" dirty="0" err="1">
                  <a:solidFill>
                    <a:schemeClr val="tx1"/>
                  </a:solidFill>
                </a:rPr>
                <a:t>Isian</a:t>
              </a:r>
              <a:r>
                <a:rPr lang="en-ID" dirty="0">
                  <a:solidFill>
                    <a:schemeClr val="tx1"/>
                  </a:solidFill>
                </a:rPr>
                <a:t>) </a:t>
              </a:r>
            </a:p>
            <a:p>
              <a:pPr algn="ctr"/>
              <a:r>
                <a:rPr lang="en-ID" dirty="0">
                  <a:solidFill>
                    <a:schemeClr val="tx1"/>
                  </a:solidFill>
                </a:rPr>
                <a:t>Capacity : (</a:t>
              </a:r>
              <a:r>
                <a:rPr lang="en-ID" dirty="0" err="1">
                  <a:solidFill>
                    <a:schemeClr val="tx1"/>
                  </a:solidFill>
                </a:rPr>
                <a:t>Isian</a:t>
              </a:r>
              <a:r>
                <a:rPr lang="en-ID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ID" dirty="0">
                  <a:solidFill>
                    <a:schemeClr val="tx1"/>
                  </a:solidFill>
                </a:rPr>
                <a:t>Start-Up Cost : (</a:t>
              </a:r>
              <a:r>
                <a:rPr lang="en-ID" dirty="0" err="1">
                  <a:solidFill>
                    <a:schemeClr val="tx1"/>
                  </a:solidFill>
                </a:rPr>
                <a:t>Isian</a:t>
              </a:r>
              <a:r>
                <a:rPr lang="en-ID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ID" dirty="0">
                  <a:solidFill>
                    <a:schemeClr val="tx1"/>
                  </a:solidFill>
                </a:rPr>
                <a:t>Production Cost : (</a:t>
              </a:r>
              <a:r>
                <a:rPr lang="en-ID" dirty="0" err="1">
                  <a:solidFill>
                    <a:schemeClr val="tx1"/>
                  </a:solidFill>
                </a:rPr>
                <a:t>Isian</a:t>
              </a:r>
              <a:r>
                <a:rPr lang="en-ID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ID" dirty="0">
                  <a:solidFill>
                    <a:schemeClr val="tx1"/>
                  </a:solidFill>
                </a:rPr>
                <a:t>Unit Active : (Dropdown)</a:t>
              </a:r>
            </a:p>
            <a:p>
              <a:pPr algn="ctr"/>
              <a:r>
                <a:rPr lang="en-ID" dirty="0">
                  <a:solidFill>
                    <a:schemeClr val="tx1"/>
                  </a:solidFill>
                </a:rPr>
                <a:t>SOK Active : (Dropdown)</a:t>
              </a:r>
            </a:p>
            <a:p>
              <a:pPr algn="ctr"/>
              <a:r>
                <a:rPr lang="en-ID" dirty="0">
                  <a:solidFill>
                    <a:schemeClr val="tx1"/>
                  </a:solidFill>
                </a:rPr>
                <a:t>SOE Active : (Dropdown)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127A4A-63A3-4AFC-BDDA-1E73D7F0A495}"/>
                </a:ext>
              </a:extLst>
            </p:cNvPr>
            <p:cNvSpPr txBox="1"/>
            <p:nvPr/>
          </p:nvSpPr>
          <p:spPr>
            <a:xfrm>
              <a:off x="3277194" y="5901298"/>
              <a:ext cx="1440669" cy="36933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26BB50-B15B-47C6-9173-A541282C2415}"/>
                </a:ext>
              </a:extLst>
            </p:cNvPr>
            <p:cNvSpPr txBox="1"/>
            <p:nvPr/>
          </p:nvSpPr>
          <p:spPr>
            <a:xfrm>
              <a:off x="6459367" y="5901298"/>
              <a:ext cx="1440669" cy="36933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Cancel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4405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0B7D-7E5A-4AE7-99F3-389ACB59A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Plant Settings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F4192-BCB5-4DD1-940C-47B6210C04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71624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C61F916-985A-4FA4-A6C2-5A71AF32BDD4}"/>
              </a:ext>
            </a:extLst>
          </p:cNvPr>
          <p:cNvSpPr/>
          <p:nvPr/>
        </p:nvSpPr>
        <p:spPr>
          <a:xfrm>
            <a:off x="186431" y="346229"/>
            <a:ext cx="11780667" cy="6279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EBD585-5AA7-464D-A24B-4A531192F9B5}"/>
              </a:ext>
            </a:extLst>
          </p:cNvPr>
          <p:cNvSpPr txBox="1"/>
          <p:nvPr/>
        </p:nvSpPr>
        <p:spPr>
          <a:xfrm>
            <a:off x="4373732" y="684647"/>
            <a:ext cx="344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Plant Settings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6EA9161-0FD6-4E18-8E69-5120BEBA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287973"/>
              </p:ext>
            </p:extLst>
          </p:nvPr>
        </p:nvGraphicFramePr>
        <p:xfrm>
          <a:off x="224902" y="1392399"/>
          <a:ext cx="11742192" cy="4677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688">
                  <a:extLst>
                    <a:ext uri="{9D8B030D-6E8A-4147-A177-3AD203B41FA5}">
                      <a16:colId xmlns:a16="http://schemas.microsoft.com/office/drawing/2014/main" val="738724816"/>
                    </a:ext>
                  </a:extLst>
                </a:gridCol>
                <a:gridCol w="1304688">
                  <a:extLst>
                    <a:ext uri="{9D8B030D-6E8A-4147-A177-3AD203B41FA5}">
                      <a16:colId xmlns:a16="http://schemas.microsoft.com/office/drawing/2014/main" val="3464502864"/>
                    </a:ext>
                  </a:extLst>
                </a:gridCol>
                <a:gridCol w="1304688">
                  <a:extLst>
                    <a:ext uri="{9D8B030D-6E8A-4147-A177-3AD203B41FA5}">
                      <a16:colId xmlns:a16="http://schemas.microsoft.com/office/drawing/2014/main" val="2828048547"/>
                    </a:ext>
                  </a:extLst>
                </a:gridCol>
                <a:gridCol w="1304688">
                  <a:extLst>
                    <a:ext uri="{9D8B030D-6E8A-4147-A177-3AD203B41FA5}">
                      <a16:colId xmlns:a16="http://schemas.microsoft.com/office/drawing/2014/main" val="960393920"/>
                    </a:ext>
                  </a:extLst>
                </a:gridCol>
                <a:gridCol w="1304688">
                  <a:extLst>
                    <a:ext uri="{9D8B030D-6E8A-4147-A177-3AD203B41FA5}">
                      <a16:colId xmlns:a16="http://schemas.microsoft.com/office/drawing/2014/main" val="3217420796"/>
                    </a:ext>
                  </a:extLst>
                </a:gridCol>
                <a:gridCol w="1304688">
                  <a:extLst>
                    <a:ext uri="{9D8B030D-6E8A-4147-A177-3AD203B41FA5}">
                      <a16:colId xmlns:a16="http://schemas.microsoft.com/office/drawing/2014/main" val="3483860122"/>
                    </a:ext>
                  </a:extLst>
                </a:gridCol>
                <a:gridCol w="1304688">
                  <a:extLst>
                    <a:ext uri="{9D8B030D-6E8A-4147-A177-3AD203B41FA5}">
                      <a16:colId xmlns:a16="http://schemas.microsoft.com/office/drawing/2014/main" val="3122231340"/>
                    </a:ext>
                  </a:extLst>
                </a:gridCol>
                <a:gridCol w="1304688">
                  <a:extLst>
                    <a:ext uri="{9D8B030D-6E8A-4147-A177-3AD203B41FA5}">
                      <a16:colId xmlns:a16="http://schemas.microsoft.com/office/drawing/2014/main" val="347097092"/>
                    </a:ext>
                  </a:extLst>
                </a:gridCol>
                <a:gridCol w="1304688">
                  <a:extLst>
                    <a:ext uri="{9D8B030D-6E8A-4147-A177-3AD203B41FA5}">
                      <a16:colId xmlns:a16="http://schemas.microsoft.com/office/drawing/2014/main" val="572617901"/>
                    </a:ext>
                  </a:extLst>
                </a:gridCol>
              </a:tblGrid>
              <a:tr h="11987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Plant</a:t>
                      </a:r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Regional</a:t>
                      </a:r>
                      <a:endParaRPr lang="en-ID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Longitude-Latitude</a:t>
                      </a:r>
                      <a:endParaRPr lang="en-ID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ID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URL Image</a:t>
                      </a:r>
                      <a:endParaRPr lang="en-ID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Plant Active</a:t>
                      </a:r>
                      <a:endParaRPr lang="en-ID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SOK Active</a:t>
                      </a:r>
                      <a:endParaRPr lang="en-ID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SOE Active</a:t>
                      </a:r>
                      <a:endParaRPr lang="en-ID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Action</a:t>
                      </a:r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066359"/>
                  </a:ext>
                </a:extLst>
              </a:tr>
              <a:tr h="897138"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dirty="0">
                          <a:solidFill>
                            <a:sysClr val="windowText" lastClr="000000"/>
                          </a:solidFill>
                        </a:rPr>
                        <a:t>Configure</a:t>
                      </a:r>
                      <a:endParaRPr lang="en-ID" sz="160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383733"/>
                  </a:ext>
                </a:extLst>
              </a:tr>
              <a:tr h="645490"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Configure</a:t>
                      </a:r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714170"/>
                  </a:ext>
                </a:extLst>
              </a:tr>
              <a:tr h="645490"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Configure</a:t>
                      </a:r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780625"/>
                  </a:ext>
                </a:extLst>
              </a:tr>
              <a:tr h="645490"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Configure</a:t>
                      </a:r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126053"/>
                  </a:ext>
                </a:extLst>
              </a:tr>
              <a:tr h="645490"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Configure</a:t>
                      </a:r>
                      <a:endParaRPr lang="en-ID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882188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35D75DA-E9A9-4515-B66A-4F585B36AC93}"/>
              </a:ext>
            </a:extLst>
          </p:cNvPr>
          <p:cNvSpPr txBox="1"/>
          <p:nvPr/>
        </p:nvSpPr>
        <p:spPr>
          <a:xfrm>
            <a:off x="5072109" y="6163488"/>
            <a:ext cx="204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Pagination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6E90576-DC9E-4375-BA12-DAF7EED52386}"/>
              </a:ext>
            </a:extLst>
          </p:cNvPr>
          <p:cNvGrpSpPr/>
          <p:nvPr/>
        </p:nvGrpSpPr>
        <p:grpSpPr>
          <a:xfrm>
            <a:off x="1953953" y="2407920"/>
            <a:ext cx="7332843" cy="3525520"/>
            <a:chOff x="1953953" y="2804160"/>
            <a:chExt cx="7332843" cy="352552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F0166D1-47E4-4535-8922-5E678529AF88}"/>
                </a:ext>
              </a:extLst>
            </p:cNvPr>
            <p:cNvSpPr/>
            <p:nvPr/>
          </p:nvSpPr>
          <p:spPr>
            <a:xfrm>
              <a:off x="1953953" y="2804160"/>
              <a:ext cx="7332843" cy="352552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Plant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ID" dirty="0">
                  <a:solidFill>
                    <a:schemeClr val="tx1"/>
                  </a:solidFill>
                </a:rPr>
                <a:t>Plant Name : (</a:t>
              </a:r>
              <a:r>
                <a:rPr lang="en-ID" dirty="0" err="1">
                  <a:solidFill>
                    <a:schemeClr val="tx1"/>
                  </a:solidFill>
                </a:rPr>
                <a:t>Isian</a:t>
              </a:r>
              <a:r>
                <a:rPr lang="en-ID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ID" dirty="0">
                  <a:solidFill>
                    <a:schemeClr val="tx1"/>
                  </a:solidFill>
                </a:rPr>
                <a:t>Regional : (Dropdown) </a:t>
              </a:r>
            </a:p>
            <a:p>
              <a:pPr algn="ctr"/>
              <a:r>
                <a:rPr lang="en-ID" dirty="0">
                  <a:solidFill>
                    <a:schemeClr val="tx1"/>
                  </a:solidFill>
                </a:rPr>
                <a:t>Longitude-Latitude : (</a:t>
              </a:r>
              <a:r>
                <a:rPr lang="en-ID" dirty="0" err="1">
                  <a:solidFill>
                    <a:schemeClr val="tx1"/>
                  </a:solidFill>
                </a:rPr>
                <a:t>Isian</a:t>
              </a:r>
              <a:r>
                <a:rPr lang="en-ID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ID" dirty="0">
                  <a:solidFill>
                    <a:schemeClr val="tx1"/>
                  </a:solidFill>
                </a:rPr>
                <a:t>Address : (</a:t>
              </a:r>
              <a:r>
                <a:rPr lang="en-ID" dirty="0" err="1">
                  <a:solidFill>
                    <a:schemeClr val="tx1"/>
                  </a:solidFill>
                </a:rPr>
                <a:t>Isian</a:t>
              </a:r>
              <a:r>
                <a:rPr lang="en-ID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ID" dirty="0">
                  <a:solidFill>
                    <a:schemeClr val="tx1"/>
                  </a:solidFill>
                </a:rPr>
                <a:t>URL Image : (Upload Gambar)</a:t>
              </a:r>
            </a:p>
            <a:p>
              <a:pPr algn="ctr"/>
              <a:r>
                <a:rPr lang="en-ID" dirty="0">
                  <a:solidFill>
                    <a:schemeClr val="tx1"/>
                  </a:solidFill>
                </a:rPr>
                <a:t>Plant Active : (Dropdown)</a:t>
              </a:r>
            </a:p>
            <a:p>
              <a:pPr algn="ctr"/>
              <a:r>
                <a:rPr lang="en-ID" dirty="0">
                  <a:solidFill>
                    <a:schemeClr val="tx1"/>
                  </a:solidFill>
                </a:rPr>
                <a:t>SOK Active : (Dropdown)</a:t>
              </a:r>
            </a:p>
            <a:p>
              <a:pPr algn="ctr"/>
              <a:r>
                <a:rPr lang="en-ID" dirty="0">
                  <a:solidFill>
                    <a:schemeClr val="tx1"/>
                  </a:solidFill>
                </a:rPr>
                <a:t>SOE Active : (Dropdown)</a:t>
              </a:r>
            </a:p>
            <a:p>
              <a:pPr algn="ctr"/>
              <a:endParaRPr lang="en-ID" dirty="0">
                <a:solidFill>
                  <a:schemeClr val="tx1"/>
                </a:solidFill>
              </a:endParaRPr>
            </a:p>
            <a:p>
              <a:pPr algn="ctr"/>
              <a:endParaRPr lang="en-ID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127A4A-63A3-4AFC-BDDA-1E73D7F0A495}"/>
                </a:ext>
              </a:extLst>
            </p:cNvPr>
            <p:cNvSpPr txBox="1"/>
            <p:nvPr/>
          </p:nvSpPr>
          <p:spPr>
            <a:xfrm>
              <a:off x="3277194" y="5794156"/>
              <a:ext cx="1440669" cy="36933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26BB50-B15B-47C6-9173-A541282C2415}"/>
                </a:ext>
              </a:extLst>
            </p:cNvPr>
            <p:cNvSpPr txBox="1"/>
            <p:nvPr/>
          </p:nvSpPr>
          <p:spPr>
            <a:xfrm>
              <a:off x="6459367" y="5794156"/>
              <a:ext cx="1440669" cy="36933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Cancel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267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A45FF3-8B14-46A1-A317-3E55989CA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02870"/>
            <a:ext cx="11826240" cy="665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44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C61F916-985A-4FA4-A6C2-5A71AF32BDD4}"/>
              </a:ext>
            </a:extLst>
          </p:cNvPr>
          <p:cNvSpPr/>
          <p:nvPr/>
        </p:nvSpPr>
        <p:spPr>
          <a:xfrm>
            <a:off x="186431" y="346229"/>
            <a:ext cx="11780667" cy="6279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EBD585-5AA7-464D-A24B-4A531192F9B5}"/>
              </a:ext>
            </a:extLst>
          </p:cNvPr>
          <p:cNvSpPr txBox="1"/>
          <p:nvPr/>
        </p:nvSpPr>
        <p:spPr>
          <a:xfrm>
            <a:off x="4373732" y="684647"/>
            <a:ext cx="344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Diagnostic Rule Overview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6EA9161-0FD6-4E18-8E69-5120BEBA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213999"/>
              </p:ext>
            </p:extLst>
          </p:nvPr>
        </p:nvGraphicFramePr>
        <p:xfrm>
          <a:off x="224902" y="2312777"/>
          <a:ext cx="11679076" cy="3953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538">
                  <a:extLst>
                    <a:ext uri="{9D8B030D-6E8A-4147-A177-3AD203B41FA5}">
                      <a16:colId xmlns:a16="http://schemas.microsoft.com/office/drawing/2014/main" val="738724816"/>
                    </a:ext>
                  </a:extLst>
                </a:gridCol>
                <a:gridCol w="5839538">
                  <a:extLst>
                    <a:ext uri="{9D8B030D-6E8A-4147-A177-3AD203B41FA5}">
                      <a16:colId xmlns:a16="http://schemas.microsoft.com/office/drawing/2014/main" val="3891038404"/>
                    </a:ext>
                  </a:extLst>
                </a:gridCol>
              </a:tblGrid>
              <a:tr h="95701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Symptom – Cause </a:t>
                      </a:r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066359"/>
                  </a:ext>
                </a:extLst>
              </a:tr>
              <a:tr h="716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ysClr val="windowText" lastClr="000000"/>
                          </a:solidFill>
                        </a:rPr>
                        <a:t>Symptom : </a:t>
                      </a:r>
                      <a:r>
                        <a:rPr lang="en-US" sz="1400" u="none" dirty="0" err="1">
                          <a:solidFill>
                            <a:sysClr val="windowText" lastClr="000000"/>
                          </a:solidFill>
                        </a:rPr>
                        <a:t>Blablablabla</a:t>
                      </a:r>
                      <a:endParaRPr lang="en-ID" sz="140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383733"/>
                  </a:ext>
                </a:extLst>
              </a:tr>
              <a:tr h="5153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Symptom : </a:t>
                      </a:r>
                      <a:r>
                        <a:rPr lang="en-US" sz="1400" dirty="0" err="1">
                          <a:solidFill>
                            <a:sysClr val="windowText" lastClr="000000"/>
                          </a:solidFill>
                        </a:rPr>
                        <a:t>Blablablabla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Cause : </a:t>
                      </a:r>
                      <a:r>
                        <a:rPr lang="en-US" sz="1400" dirty="0" err="1">
                          <a:solidFill>
                            <a:sysClr val="windowText" lastClr="000000"/>
                          </a:solidFill>
                        </a:rPr>
                        <a:t>Blablabla</a:t>
                      </a:r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714170"/>
                  </a:ext>
                </a:extLst>
              </a:tr>
              <a:tr h="5153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ysClr val="windowText" lastClr="000000"/>
                          </a:solidFill>
                        </a:rPr>
                        <a:t>Symptom : </a:t>
                      </a:r>
                      <a:r>
                        <a:rPr lang="en-US" sz="1400" u="none" dirty="0" err="1">
                          <a:solidFill>
                            <a:sysClr val="windowText" lastClr="000000"/>
                          </a:solidFill>
                        </a:rPr>
                        <a:t>Blablablabla</a:t>
                      </a:r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780625"/>
                  </a:ext>
                </a:extLst>
              </a:tr>
              <a:tr h="5153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solidFill>
                            <a:sysClr val="windowText" lastClr="000000"/>
                          </a:solidFill>
                        </a:rPr>
                        <a:t>Symptom : </a:t>
                      </a:r>
                      <a:r>
                        <a:rPr lang="en-US" sz="1400" u="none" dirty="0" err="1">
                          <a:solidFill>
                            <a:sysClr val="windowText" lastClr="000000"/>
                          </a:solidFill>
                        </a:rPr>
                        <a:t>Blablablabla</a:t>
                      </a:r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524741"/>
                  </a:ext>
                </a:extLst>
              </a:tr>
              <a:tr h="5153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Symptom : </a:t>
                      </a:r>
                      <a:r>
                        <a:rPr lang="en-US" sz="1400" dirty="0" err="1">
                          <a:solidFill>
                            <a:sysClr val="windowText" lastClr="000000"/>
                          </a:solidFill>
                        </a:rPr>
                        <a:t>Blablablabla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Cause : </a:t>
                      </a:r>
                      <a:r>
                        <a:rPr lang="en-US" sz="1400" dirty="0" err="1">
                          <a:solidFill>
                            <a:sysClr val="windowText" lastClr="000000"/>
                          </a:solidFill>
                        </a:rPr>
                        <a:t>Blablabla</a:t>
                      </a:r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endParaRPr lang="en-ID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964555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35D75DA-E9A9-4515-B66A-4F585B36AC93}"/>
              </a:ext>
            </a:extLst>
          </p:cNvPr>
          <p:cNvSpPr txBox="1"/>
          <p:nvPr/>
        </p:nvSpPr>
        <p:spPr>
          <a:xfrm>
            <a:off x="5040549" y="6266314"/>
            <a:ext cx="204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Pagination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7CB4CB-8EE1-481E-A62B-8F2B6C9AC6A1}"/>
              </a:ext>
            </a:extLst>
          </p:cNvPr>
          <p:cNvSpPr txBox="1"/>
          <p:nvPr/>
        </p:nvSpPr>
        <p:spPr>
          <a:xfrm>
            <a:off x="111456" y="1561757"/>
            <a:ext cx="454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Unit – Equipment : Tag KKS (Tag Description)</a:t>
            </a:r>
          </a:p>
        </p:txBody>
      </p:sp>
    </p:spTree>
    <p:extLst>
      <p:ext uri="{BB962C8B-B14F-4D97-AF65-F5344CB8AC3E}">
        <p14:creationId xmlns:p14="http://schemas.microsoft.com/office/powerpoint/2010/main" val="191827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0B7D-7E5A-4AE7-99F3-389ACB59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Health Setting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3BC31-E1BD-42CD-91A3-368AB74C73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2278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E30623-AA91-41AA-A763-14D82546C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" y="162877"/>
            <a:ext cx="11612880" cy="653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84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BE16F0-B705-4FF7-AB39-ED465A287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84" y="111760"/>
            <a:ext cx="11794631" cy="66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0B7D-7E5A-4AE7-99F3-389ACB59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 Setting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BCA37-FAFE-4D0B-B143-87BA465283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767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450</Words>
  <Application>Microsoft Office PowerPoint</Application>
  <PresentationFormat>Widescreen</PresentationFormat>
  <Paragraphs>177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Reliability Settings</vt:lpstr>
      <vt:lpstr>Alarm Threshold Setting</vt:lpstr>
      <vt:lpstr>PowerPoint Presentation</vt:lpstr>
      <vt:lpstr>PowerPoint Presentation</vt:lpstr>
      <vt:lpstr>PowerPoint Presentation</vt:lpstr>
      <vt:lpstr>Asset Health Setting</vt:lpstr>
      <vt:lpstr>PowerPoint Presentation</vt:lpstr>
      <vt:lpstr>PowerPoint Presentation</vt:lpstr>
      <vt:lpstr>Autoencoder Setting</vt:lpstr>
      <vt:lpstr>PowerPoint Presentation</vt:lpstr>
      <vt:lpstr>PowerPoint Presentation</vt:lpstr>
      <vt:lpstr>Cost Benefit Analysis Setting</vt:lpstr>
      <vt:lpstr>PowerPoint Presentation</vt:lpstr>
      <vt:lpstr>PowerPoint Presentation</vt:lpstr>
      <vt:lpstr>CMMS Assets Setting</vt:lpstr>
      <vt:lpstr>PowerPoint Presentation</vt:lpstr>
      <vt:lpstr>Efficiency Settings</vt:lpstr>
      <vt:lpstr>Efficiency Reference Setting</vt:lpstr>
      <vt:lpstr>PowerPoint Presentation</vt:lpstr>
      <vt:lpstr>PowerPoint Presentation</vt:lpstr>
      <vt:lpstr>Start-Up Standard Setting</vt:lpstr>
      <vt:lpstr>PowerPoint Presentation</vt:lpstr>
      <vt:lpstr>PowerPoint Presentation</vt:lpstr>
      <vt:lpstr>Auxiliary Reference Setting</vt:lpstr>
      <vt:lpstr>PowerPoint Presentation</vt:lpstr>
      <vt:lpstr>PowerPoint Presentation</vt:lpstr>
      <vt:lpstr>Energy Reference Setting</vt:lpstr>
      <vt:lpstr>PowerPoint Presentation</vt:lpstr>
      <vt:lpstr>PowerPoint Presentation</vt:lpstr>
      <vt:lpstr>Unit Settings</vt:lpstr>
      <vt:lpstr>PowerPoint Presentation</vt:lpstr>
      <vt:lpstr>Plant Settings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Alarm Threshold Setting</dc:title>
  <dc:creator>Muhamad Albab</dc:creator>
  <cp:lastModifiedBy>Muhamad Albab</cp:lastModifiedBy>
  <cp:revision>28</cp:revision>
  <dcterms:created xsi:type="dcterms:W3CDTF">2021-02-11T09:29:48Z</dcterms:created>
  <dcterms:modified xsi:type="dcterms:W3CDTF">2021-04-15T07:36:02Z</dcterms:modified>
</cp:coreProperties>
</file>