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305" r:id="rId8"/>
    <p:sldId id="306" r:id="rId9"/>
    <p:sldId id="262" r:id="rId10"/>
    <p:sldId id="294" r:id="rId11"/>
    <p:sldId id="297" r:id="rId12"/>
    <p:sldId id="295" r:id="rId13"/>
    <p:sldId id="298" r:id="rId14"/>
    <p:sldId id="263" r:id="rId15"/>
    <p:sldId id="265" r:id="rId16"/>
    <p:sldId id="300" r:id="rId17"/>
    <p:sldId id="266" r:id="rId18"/>
    <p:sldId id="301" r:id="rId19"/>
    <p:sldId id="268" r:id="rId20"/>
    <p:sldId id="269" r:id="rId21"/>
    <p:sldId id="292" r:id="rId22"/>
    <p:sldId id="271" r:id="rId23"/>
    <p:sldId id="267" r:id="rId24"/>
    <p:sldId id="273" r:id="rId25"/>
    <p:sldId id="302" r:id="rId26"/>
    <p:sldId id="303" r:id="rId27"/>
    <p:sldId id="304" r:id="rId28"/>
    <p:sldId id="275" r:id="rId29"/>
    <p:sldId id="293" r:id="rId30"/>
    <p:sldId id="276" r:id="rId31"/>
    <p:sldId id="277" r:id="rId32"/>
    <p:sldId id="278" r:id="rId33"/>
    <p:sldId id="288" r:id="rId34"/>
    <p:sldId id="279" r:id="rId35"/>
    <p:sldId id="280" r:id="rId36"/>
    <p:sldId id="281" r:id="rId37"/>
    <p:sldId id="289" r:id="rId38"/>
    <p:sldId id="283" r:id="rId39"/>
    <p:sldId id="284" r:id="rId40"/>
    <p:sldId id="286" r:id="rId41"/>
    <p:sldId id="287" r:id="rId42"/>
    <p:sldId id="290" r:id="rId43"/>
    <p:sldId id="29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213A"/>
    <a:srgbClr val="FCD147"/>
    <a:srgbClr val="262C49"/>
    <a:srgbClr val="10163A"/>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30" d="100"/>
          <a:sy n="30" d="100"/>
        </p:scale>
        <p:origin x="2702" y="1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0"/>
    <c:plotArea>
      <c:layout/>
      <c:barChart>
        <c:barDir val="col"/>
        <c:grouping val="clustered"/>
        <c:varyColors val="0"/>
        <c:ser>
          <c:idx val="0"/>
          <c:order val="0"/>
          <c:tx>
            <c:strRef>
              <c:f>Sheet1!$A$2:$B$2</c:f>
              <c:strCache>
                <c:ptCount val="2"/>
                <c:pt idx="0">
                  <c:v>English 400-100</c:v>
                </c:pt>
                <c:pt idx="1">
                  <c:v>ROUGE-1</c:v>
                </c:pt>
              </c:strCache>
            </c:strRef>
          </c:tx>
          <c:spPr>
            <a:solidFill>
              <a:schemeClr val="accent4">
                <a:shade val="40000"/>
              </a:schemeClr>
            </a:solidFill>
            <a:ln>
              <a:noFill/>
            </a:ln>
            <a:effectLst/>
          </c:spPr>
          <c:invertIfNegative val="0"/>
          <c:cat>
            <c:strRef>
              <c:f>Sheet1!$C$1:$E$1</c:f>
              <c:strCache>
                <c:ptCount val="3"/>
                <c:pt idx="0">
                  <c:v>recall</c:v>
                </c:pt>
                <c:pt idx="1">
                  <c:v>precision</c:v>
                </c:pt>
                <c:pt idx="2">
                  <c:v>f-score</c:v>
                </c:pt>
              </c:strCache>
            </c:strRef>
          </c:cat>
          <c:val>
            <c:numRef>
              <c:f>Sheet1!$C$2:$E$2</c:f>
              <c:numCache>
                <c:formatCode>General</c:formatCode>
                <c:ptCount val="3"/>
                <c:pt idx="0">
                  <c:v>0.40217050900000001</c:v>
                </c:pt>
                <c:pt idx="1">
                  <c:v>0.37910102400000001</c:v>
                </c:pt>
                <c:pt idx="2">
                  <c:v>0.37772075599999999</c:v>
                </c:pt>
              </c:numCache>
            </c:numRef>
          </c:val>
          <c:extLst>
            <c:ext xmlns:c16="http://schemas.microsoft.com/office/drawing/2014/chart" uri="{C3380CC4-5D6E-409C-BE32-E72D297353CC}">
              <c16:uniqueId val="{00000000-089C-4E09-A786-3DA6E3EFABDF}"/>
            </c:ext>
          </c:extLst>
        </c:ser>
        <c:ser>
          <c:idx val="5"/>
          <c:order val="5"/>
          <c:tx>
            <c:strRef>
              <c:f>Sheet1!$A$7:$B$7</c:f>
              <c:strCache>
                <c:ptCount val="2"/>
                <c:pt idx="0">
                  <c:v>Arabic 55-22</c:v>
                </c:pt>
                <c:pt idx="1">
                  <c:v>ROUGE-1</c:v>
                </c:pt>
              </c:strCache>
            </c:strRef>
          </c:tx>
          <c:spPr>
            <a:solidFill>
              <a:schemeClr val="accent4">
                <a:shade val="90000"/>
              </a:schemeClr>
            </a:solidFill>
            <a:ln>
              <a:noFill/>
            </a:ln>
            <a:effectLst/>
          </c:spPr>
          <c:invertIfNegative val="0"/>
          <c:cat>
            <c:strRef>
              <c:f>Sheet1!$C$1:$E$1</c:f>
              <c:strCache>
                <c:ptCount val="3"/>
                <c:pt idx="0">
                  <c:v>recall</c:v>
                </c:pt>
                <c:pt idx="1">
                  <c:v>precision</c:v>
                </c:pt>
                <c:pt idx="2">
                  <c:v>f-score</c:v>
                </c:pt>
              </c:strCache>
            </c:strRef>
          </c:cat>
          <c:val>
            <c:numRef>
              <c:f>Sheet1!$C$7:$E$7</c:f>
              <c:numCache>
                <c:formatCode>General</c:formatCode>
                <c:ptCount val="3"/>
                <c:pt idx="0">
                  <c:v>0.159942</c:v>
                </c:pt>
                <c:pt idx="1">
                  <c:v>0.34962028299999998</c:v>
                </c:pt>
                <c:pt idx="2">
                  <c:v>0.21248494800000001</c:v>
                </c:pt>
              </c:numCache>
            </c:numRef>
          </c:val>
          <c:extLst>
            <c:ext xmlns:c16="http://schemas.microsoft.com/office/drawing/2014/chart" uri="{C3380CC4-5D6E-409C-BE32-E72D297353CC}">
              <c16:uniqueId val="{00000001-089C-4E09-A786-3DA6E3EFABDF}"/>
            </c:ext>
          </c:extLst>
        </c:ser>
        <c:ser>
          <c:idx val="10"/>
          <c:order val="10"/>
          <c:tx>
            <c:strRef>
              <c:f>Sheet1!$A$12:$B$12</c:f>
              <c:strCache>
                <c:ptCount val="2"/>
                <c:pt idx="0">
                  <c:v>Arabic 200-50</c:v>
                </c:pt>
                <c:pt idx="1">
                  <c:v>ROUGE-1</c:v>
                </c:pt>
              </c:strCache>
            </c:strRef>
          </c:tx>
          <c:spPr>
            <a:solidFill>
              <a:schemeClr val="accent4">
                <a:tint val="60000"/>
              </a:schemeClr>
            </a:solidFill>
            <a:ln>
              <a:noFill/>
            </a:ln>
            <a:effectLst/>
          </c:spPr>
          <c:invertIfNegative val="0"/>
          <c:cat>
            <c:strRef>
              <c:f>Sheet1!$C$1:$E$1</c:f>
              <c:strCache>
                <c:ptCount val="3"/>
                <c:pt idx="0">
                  <c:v>recall</c:v>
                </c:pt>
                <c:pt idx="1">
                  <c:v>precision</c:v>
                </c:pt>
                <c:pt idx="2">
                  <c:v>f-score</c:v>
                </c:pt>
              </c:strCache>
            </c:strRef>
          </c:cat>
          <c:val>
            <c:numRef>
              <c:f>Sheet1!$C$12:$E$12</c:f>
              <c:numCache>
                <c:formatCode>General</c:formatCode>
                <c:ptCount val="3"/>
                <c:pt idx="0">
                  <c:v>0.24927199999999999</c:v>
                </c:pt>
                <c:pt idx="1">
                  <c:v>0.28994999999999999</c:v>
                </c:pt>
                <c:pt idx="2">
                  <c:v>0.25809300000000002</c:v>
                </c:pt>
              </c:numCache>
            </c:numRef>
          </c:val>
          <c:extLst>
            <c:ext xmlns:c16="http://schemas.microsoft.com/office/drawing/2014/chart" uri="{C3380CC4-5D6E-409C-BE32-E72D297353CC}">
              <c16:uniqueId val="{00000002-089C-4E09-A786-3DA6E3EFABDF}"/>
            </c:ext>
          </c:extLst>
        </c:ser>
        <c:dLbls>
          <c:showLegendKey val="0"/>
          <c:showVal val="0"/>
          <c:showCatName val="0"/>
          <c:showSerName val="0"/>
          <c:showPercent val="0"/>
          <c:showBubbleSize val="0"/>
        </c:dLbls>
        <c:gapWidth val="219"/>
        <c:overlap val="-27"/>
        <c:axId val="1135323119"/>
        <c:axId val="1135323535"/>
        <c:extLst>
          <c:ext xmlns:c15="http://schemas.microsoft.com/office/drawing/2012/chart" uri="{02D57815-91ED-43cb-92C2-25804820EDAC}">
            <c15:filteredBarSeries>
              <c15:ser>
                <c:idx val="1"/>
                <c:order val="1"/>
                <c:tx>
                  <c:strRef>
                    <c:extLst>
                      <c:ext uri="{02D57815-91ED-43cb-92C2-25804820EDAC}">
                        <c15:formulaRef>
                          <c15:sqref>Sheet1!$A$3:$B$3</c15:sqref>
                        </c15:formulaRef>
                      </c:ext>
                    </c:extLst>
                    <c:strCache>
                      <c:ptCount val="2"/>
                      <c:pt idx="0">
                        <c:v>English 400-100</c:v>
                      </c:pt>
                      <c:pt idx="1">
                        <c:v>ROUGE-2</c:v>
                      </c:pt>
                    </c:strCache>
                  </c:strRef>
                </c:tx>
                <c:spPr>
                  <a:solidFill>
                    <a:schemeClr val="accent4">
                      <a:shade val="50000"/>
                    </a:schemeClr>
                  </a:solidFill>
                  <a:ln>
                    <a:noFill/>
                  </a:ln>
                  <a:effectLst/>
                </c:spPr>
                <c:invertIfNegative val="0"/>
                <c:cat>
                  <c:strRef>
                    <c:extLst>
                      <c:ext uri="{02D57815-91ED-43cb-92C2-25804820EDAC}">
                        <c15:formulaRef>
                          <c15:sqref>Sheet1!$C$1:$E$1</c15:sqref>
                        </c15:formulaRef>
                      </c:ext>
                    </c:extLst>
                    <c:strCache>
                      <c:ptCount val="3"/>
                      <c:pt idx="0">
                        <c:v>recall</c:v>
                      </c:pt>
                      <c:pt idx="1">
                        <c:v>precision</c:v>
                      </c:pt>
                      <c:pt idx="2">
                        <c:v>f-score</c:v>
                      </c:pt>
                    </c:strCache>
                  </c:strRef>
                </c:cat>
                <c:val>
                  <c:numRef>
                    <c:extLst>
                      <c:ext uri="{02D57815-91ED-43cb-92C2-25804820EDAC}">
                        <c15:formulaRef>
                          <c15:sqref>Sheet1!$C$3:$E$3</c15:sqref>
                        </c15:formulaRef>
                      </c:ext>
                    </c:extLst>
                    <c:numCache>
                      <c:formatCode>General</c:formatCode>
                      <c:ptCount val="3"/>
                      <c:pt idx="0">
                        <c:v>0.191139</c:v>
                      </c:pt>
                      <c:pt idx="1">
                        <c:v>0.17748900000000001</c:v>
                      </c:pt>
                      <c:pt idx="2">
                        <c:v>0.17782600000000001</c:v>
                      </c:pt>
                    </c:numCache>
                  </c:numRef>
                </c:val>
                <c:extLst>
                  <c:ext xmlns:c16="http://schemas.microsoft.com/office/drawing/2014/chart" uri="{C3380CC4-5D6E-409C-BE32-E72D297353CC}">
                    <c16:uniqueId val="{00000003-089C-4E09-A786-3DA6E3EFABDF}"/>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Sheet1!$A$4:$B$4</c15:sqref>
                        </c15:formulaRef>
                      </c:ext>
                    </c:extLst>
                    <c:strCache>
                      <c:ptCount val="2"/>
                      <c:pt idx="0">
                        <c:v>English 400-100</c:v>
                      </c:pt>
                      <c:pt idx="1">
                        <c:v>ROUGE-L</c:v>
                      </c:pt>
                    </c:strCache>
                  </c:strRef>
                </c:tx>
                <c:spPr>
                  <a:solidFill>
                    <a:schemeClr val="accent4">
                      <a:shade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Sheet1!$C$4:$E$4</c15:sqref>
                        </c15:formulaRef>
                      </c:ext>
                    </c:extLst>
                    <c:numCache>
                      <c:formatCode>General</c:formatCode>
                      <c:ptCount val="3"/>
                      <c:pt idx="0">
                        <c:v>0.37518499999999999</c:v>
                      </c:pt>
                      <c:pt idx="1">
                        <c:v>0.370338</c:v>
                      </c:pt>
                      <c:pt idx="2">
                        <c:v>0.36313699999999999</c:v>
                      </c:pt>
                    </c:numCache>
                  </c:numRef>
                </c:val>
                <c:extLst>
                  <c:ext xmlns:c16="http://schemas.microsoft.com/office/drawing/2014/chart" uri="{C3380CC4-5D6E-409C-BE32-E72D297353CC}">
                    <c16:uniqueId val="{00000004-089C-4E09-A786-3DA6E3EFABDF}"/>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Sheet1!$A$5:$B$5</c15:sqref>
                        </c15:formulaRef>
                      </c:ext>
                    </c:extLst>
                    <c:strCache>
                      <c:ptCount val="2"/>
                      <c:pt idx="0">
                        <c:v>English 400-100</c:v>
                      </c:pt>
                      <c:pt idx="1">
                        <c:v>ROUGE-L</c:v>
                      </c:pt>
                    </c:strCache>
                  </c:strRef>
                </c:tx>
                <c:spPr>
                  <a:solidFill>
                    <a:schemeClr val="accent4">
                      <a:shade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Sheet1!$C$5:$E$5</c15:sqref>
                        </c15:formulaRef>
                      </c:ext>
                    </c:extLst>
                    <c:numCache>
                      <c:formatCode>General</c:formatCode>
                      <c:ptCount val="3"/>
                    </c:numCache>
                  </c:numRef>
                </c:val>
                <c:extLst>
                  <c:ext xmlns:c16="http://schemas.microsoft.com/office/drawing/2014/chart" uri="{C3380CC4-5D6E-409C-BE32-E72D297353CC}">
                    <c16:uniqueId val="{00000005-089C-4E09-A786-3DA6E3EFABDF}"/>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Sheet1!$A$6:$B$6</c15:sqref>
                        </c15:formulaRef>
                      </c:ext>
                    </c:extLst>
                    <c:strCache>
                      <c:ptCount val="2"/>
                      <c:pt idx="0">
                        <c:v>English 400-100</c:v>
                      </c:pt>
                      <c:pt idx="1">
                        <c:v>ROUGE-L</c:v>
                      </c:pt>
                    </c:strCache>
                  </c:strRef>
                </c:tx>
                <c:spPr>
                  <a:solidFill>
                    <a:schemeClr val="accent4">
                      <a:shade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Sheet1!$C$6:$E$6</c15:sqref>
                        </c15:formulaRef>
                      </c:ext>
                    </c:extLst>
                    <c:numCache>
                      <c:formatCode>General</c:formatCode>
                      <c:ptCount val="3"/>
                      <c:pt idx="0">
                        <c:v>0</c:v>
                      </c:pt>
                      <c:pt idx="1">
                        <c:v>0</c:v>
                      </c:pt>
                      <c:pt idx="2">
                        <c:v>0</c:v>
                      </c:pt>
                    </c:numCache>
                  </c:numRef>
                </c:val>
                <c:extLst>
                  <c:ext xmlns:c16="http://schemas.microsoft.com/office/drawing/2014/chart" uri="{C3380CC4-5D6E-409C-BE32-E72D297353CC}">
                    <c16:uniqueId val="{00000006-089C-4E09-A786-3DA6E3EFABDF}"/>
                  </c:ext>
                </c:extLst>
              </c15:ser>
            </c15:filteredBarSeries>
            <c15:filteredBarSeries>
              <c15:ser>
                <c:idx val="6"/>
                <c:order val="6"/>
                <c:tx>
                  <c:strRef>
                    <c:extLst xmlns:c15="http://schemas.microsoft.com/office/drawing/2012/chart">
                      <c:ext xmlns:c15="http://schemas.microsoft.com/office/drawing/2012/chart" uri="{02D57815-91ED-43cb-92C2-25804820EDAC}">
                        <c15:formulaRef>
                          <c15:sqref>Sheet1!$A$8:$B$8</c15:sqref>
                        </c15:formulaRef>
                      </c:ext>
                    </c:extLst>
                    <c:strCache>
                      <c:ptCount val="2"/>
                      <c:pt idx="0">
                        <c:v>Arabic 55-22</c:v>
                      </c:pt>
                      <c:pt idx="1">
                        <c:v>ROUGE-2</c:v>
                      </c:pt>
                    </c:strCache>
                  </c:strRef>
                </c:tx>
                <c:spPr>
                  <a:solidFill>
                    <a:schemeClr val="accent4"/>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Sheet1!$C$8:$E$8</c15:sqref>
                        </c15:formulaRef>
                      </c:ext>
                    </c:extLst>
                    <c:numCache>
                      <c:formatCode>General</c:formatCode>
                      <c:ptCount val="3"/>
                      <c:pt idx="0">
                        <c:v>8.6326E-2</c:v>
                      </c:pt>
                      <c:pt idx="1">
                        <c:v>0.19156899999999999</c:v>
                      </c:pt>
                      <c:pt idx="2">
                        <c:v>0.11509</c:v>
                      </c:pt>
                    </c:numCache>
                  </c:numRef>
                </c:val>
                <c:extLst>
                  <c:ext xmlns:c16="http://schemas.microsoft.com/office/drawing/2014/chart" uri="{C3380CC4-5D6E-409C-BE32-E72D297353CC}">
                    <c16:uniqueId val="{00000007-089C-4E09-A786-3DA6E3EFABDF}"/>
                  </c:ext>
                </c:extLst>
              </c15:ser>
            </c15:filteredBarSeries>
            <c15:filteredBarSeries>
              <c15:ser>
                <c:idx val="7"/>
                <c:order val="7"/>
                <c:tx>
                  <c:strRef>
                    <c:extLst xmlns:c15="http://schemas.microsoft.com/office/drawing/2012/chart">
                      <c:ext xmlns:c15="http://schemas.microsoft.com/office/drawing/2012/chart" uri="{02D57815-91ED-43cb-92C2-25804820EDAC}">
                        <c15:formulaRef>
                          <c15:sqref>Sheet1!$A$9:$B$9</c15:sqref>
                        </c15:formulaRef>
                      </c:ext>
                    </c:extLst>
                    <c:strCache>
                      <c:ptCount val="2"/>
                      <c:pt idx="0">
                        <c:v>Arabic 55-22</c:v>
                      </c:pt>
                      <c:pt idx="1">
                        <c:v>ROUGE-L</c:v>
                      </c:pt>
                    </c:strCache>
                  </c:strRef>
                </c:tx>
                <c:spPr>
                  <a:solidFill>
                    <a:schemeClr val="accent4">
                      <a:tint val="9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Sheet1!$C$9:$E$9</c15:sqref>
                        </c15:formulaRef>
                      </c:ext>
                    </c:extLst>
                    <c:numCache>
                      <c:formatCode>General</c:formatCode>
                      <c:ptCount val="3"/>
                      <c:pt idx="0">
                        <c:v>0.15245400000000001</c:v>
                      </c:pt>
                      <c:pt idx="1">
                        <c:v>0.35579899999999998</c:v>
                      </c:pt>
                      <c:pt idx="2">
                        <c:v>0.20646900000000001</c:v>
                      </c:pt>
                    </c:numCache>
                  </c:numRef>
                </c:val>
                <c:extLst>
                  <c:ext xmlns:c16="http://schemas.microsoft.com/office/drawing/2014/chart" uri="{C3380CC4-5D6E-409C-BE32-E72D297353CC}">
                    <c16:uniqueId val="{00000008-089C-4E09-A786-3DA6E3EFABDF}"/>
                  </c:ext>
                </c:extLst>
              </c15:ser>
            </c15:filteredBarSeries>
            <c15:filteredBarSeries>
              <c15:ser>
                <c:idx val="8"/>
                <c:order val="8"/>
                <c:tx>
                  <c:strRef>
                    <c:extLst xmlns:c15="http://schemas.microsoft.com/office/drawing/2012/chart">
                      <c:ext xmlns:c15="http://schemas.microsoft.com/office/drawing/2012/chart" uri="{02D57815-91ED-43cb-92C2-25804820EDAC}">
                        <c15:formulaRef>
                          <c15:sqref>Sheet1!$A$10:$B$10</c15:sqref>
                        </c15:formulaRef>
                      </c:ext>
                    </c:extLst>
                    <c:strCache>
                      <c:ptCount val="2"/>
                      <c:pt idx="0">
                        <c:v>Arabic 55-22</c:v>
                      </c:pt>
                      <c:pt idx="1">
                        <c:v>ROUGE-L</c:v>
                      </c:pt>
                    </c:strCache>
                  </c:strRef>
                </c:tx>
                <c:spPr>
                  <a:solidFill>
                    <a:schemeClr val="accent4">
                      <a:tint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Sheet1!$C$10:$E$10</c15:sqref>
                        </c15:formulaRef>
                      </c:ext>
                    </c:extLst>
                    <c:numCache>
                      <c:formatCode>General</c:formatCode>
                      <c:ptCount val="3"/>
                    </c:numCache>
                  </c:numRef>
                </c:val>
                <c:extLst>
                  <c:ext xmlns:c16="http://schemas.microsoft.com/office/drawing/2014/chart" uri="{C3380CC4-5D6E-409C-BE32-E72D297353CC}">
                    <c16:uniqueId val="{00000009-089C-4E09-A786-3DA6E3EFABDF}"/>
                  </c:ext>
                </c:extLst>
              </c15:ser>
            </c15:filteredBarSeries>
            <c15:filteredBarSeries>
              <c15:ser>
                <c:idx val="9"/>
                <c:order val="9"/>
                <c:tx>
                  <c:strRef>
                    <c:extLst xmlns:c15="http://schemas.microsoft.com/office/drawing/2012/chart">
                      <c:ext xmlns:c15="http://schemas.microsoft.com/office/drawing/2012/chart" uri="{02D57815-91ED-43cb-92C2-25804820EDAC}">
                        <c15:formulaRef>
                          <c15:sqref>Sheet1!$A$11:$B$11</c15:sqref>
                        </c15:formulaRef>
                      </c:ext>
                    </c:extLst>
                    <c:strCache>
                      <c:ptCount val="2"/>
                      <c:pt idx="0">
                        <c:v>Arabic 200-50</c:v>
                      </c:pt>
                    </c:strCache>
                  </c:strRef>
                </c:tx>
                <c:spPr>
                  <a:solidFill>
                    <a:schemeClr val="accent4">
                      <a:tint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Sheet1!$C$11:$E$11</c15:sqref>
                        </c15:formulaRef>
                      </c:ext>
                    </c:extLst>
                    <c:numCache>
                      <c:formatCode>General</c:formatCode>
                      <c:ptCount val="3"/>
                      <c:pt idx="0">
                        <c:v>0</c:v>
                      </c:pt>
                      <c:pt idx="1">
                        <c:v>0</c:v>
                      </c:pt>
                      <c:pt idx="2">
                        <c:v>0</c:v>
                      </c:pt>
                    </c:numCache>
                  </c:numRef>
                </c:val>
                <c:extLst>
                  <c:ext xmlns:c16="http://schemas.microsoft.com/office/drawing/2014/chart" uri="{C3380CC4-5D6E-409C-BE32-E72D297353CC}">
                    <c16:uniqueId val="{0000000A-089C-4E09-A786-3DA6E3EFABDF}"/>
                  </c:ext>
                </c:extLst>
              </c15:ser>
            </c15:filteredBarSeries>
            <c15:filteredBarSeries>
              <c15:ser>
                <c:idx val="11"/>
                <c:order val="11"/>
                <c:tx>
                  <c:strRef>
                    <c:extLst xmlns:c15="http://schemas.microsoft.com/office/drawing/2012/chart">
                      <c:ext xmlns:c15="http://schemas.microsoft.com/office/drawing/2012/chart" uri="{02D57815-91ED-43cb-92C2-25804820EDAC}">
                        <c15:formulaRef>
                          <c15:sqref>Sheet1!$A$13:$B$13</c15:sqref>
                        </c15:formulaRef>
                      </c:ext>
                    </c:extLst>
                    <c:strCache>
                      <c:ptCount val="2"/>
                      <c:pt idx="0">
                        <c:v>Arabic 200-50</c:v>
                      </c:pt>
                      <c:pt idx="1">
                        <c:v>ROUGE-2</c:v>
                      </c:pt>
                    </c:strCache>
                  </c:strRef>
                </c:tx>
                <c:spPr>
                  <a:solidFill>
                    <a:schemeClr val="accent4">
                      <a:tint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Sheet1!$C$13:$E$13</c15:sqref>
                        </c15:formulaRef>
                      </c:ext>
                    </c:extLst>
                    <c:numCache>
                      <c:formatCode>General</c:formatCode>
                      <c:ptCount val="3"/>
                      <c:pt idx="0">
                        <c:v>0.12895699999999999</c:v>
                      </c:pt>
                      <c:pt idx="1">
                        <c:v>0.14971599999999999</c:v>
                      </c:pt>
                      <c:pt idx="2">
                        <c:v>0.133219</c:v>
                      </c:pt>
                    </c:numCache>
                  </c:numRef>
                </c:val>
                <c:extLst>
                  <c:ext xmlns:c16="http://schemas.microsoft.com/office/drawing/2014/chart" uri="{C3380CC4-5D6E-409C-BE32-E72D297353CC}">
                    <c16:uniqueId val="{0000000B-089C-4E09-A786-3DA6E3EFABDF}"/>
                  </c:ext>
                </c:extLst>
              </c15:ser>
            </c15:filteredBarSeries>
            <c15:filteredBarSeries>
              <c15:ser>
                <c:idx val="12"/>
                <c:order val="12"/>
                <c:tx>
                  <c:strRef>
                    <c:extLst xmlns:c15="http://schemas.microsoft.com/office/drawing/2012/chart">
                      <c:ext xmlns:c15="http://schemas.microsoft.com/office/drawing/2012/chart" uri="{02D57815-91ED-43cb-92C2-25804820EDAC}">
                        <c15:formulaRef>
                          <c15:sqref>Sheet1!$A$14:$B$14</c15:sqref>
                        </c15:formulaRef>
                      </c:ext>
                    </c:extLst>
                    <c:strCache>
                      <c:ptCount val="2"/>
                      <c:pt idx="0">
                        <c:v>Arabic 200-50</c:v>
                      </c:pt>
                      <c:pt idx="1">
                        <c:v>ROUGE-L</c:v>
                      </c:pt>
                    </c:strCache>
                  </c:strRef>
                </c:tx>
                <c:spPr>
                  <a:solidFill>
                    <a:schemeClr val="accent4">
                      <a:tint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Sheet1!$C$14:$E$14</c15:sqref>
                        </c15:formulaRef>
                      </c:ext>
                    </c:extLst>
                    <c:numCache>
                      <c:formatCode>General</c:formatCode>
                      <c:ptCount val="3"/>
                      <c:pt idx="0">
                        <c:v>0.2253</c:v>
                      </c:pt>
                      <c:pt idx="1">
                        <c:v>0.32044299999999998</c:v>
                      </c:pt>
                      <c:pt idx="2">
                        <c:v>0.25278699999999998</c:v>
                      </c:pt>
                    </c:numCache>
                  </c:numRef>
                </c:val>
                <c:extLst>
                  <c:ext xmlns:c16="http://schemas.microsoft.com/office/drawing/2014/chart" uri="{C3380CC4-5D6E-409C-BE32-E72D297353CC}">
                    <c16:uniqueId val="{0000000C-089C-4E09-A786-3DA6E3EFABDF}"/>
                  </c:ext>
                </c:extLst>
              </c15:ser>
            </c15:filteredBarSeries>
          </c:ext>
        </c:extLst>
      </c:barChart>
      <c:catAx>
        <c:axId val="11353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1135323535"/>
        <c:crosses val="autoZero"/>
        <c:auto val="1"/>
        <c:lblAlgn val="ctr"/>
        <c:lblOffset val="100"/>
        <c:noMultiLvlLbl val="0"/>
      </c:catAx>
      <c:valAx>
        <c:axId val="11353235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113532311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legend>
    <c:plotVisOnly val="1"/>
    <c:dispBlanksAs val="gap"/>
    <c:showDLblsOverMax val="0"/>
  </c:chart>
  <c:spPr>
    <a:noFill/>
    <a:ln>
      <a:noFill/>
    </a:ln>
    <a:effectLst/>
  </c:spPr>
  <c:txPr>
    <a:bodyPr/>
    <a:lstStyle/>
    <a:p>
      <a:pPr>
        <a:defRPr/>
      </a:pPr>
      <a:endParaRPr lang="ar-SA"/>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0"/>
    <c:plotArea>
      <c:layout/>
      <c:barChart>
        <c:barDir val="col"/>
        <c:grouping val="clustered"/>
        <c:varyColors val="0"/>
        <c:ser>
          <c:idx val="1"/>
          <c:order val="1"/>
          <c:tx>
            <c:strRef>
              <c:f>Sheet1!$A$3:$B$3</c:f>
              <c:strCache>
                <c:ptCount val="2"/>
                <c:pt idx="0">
                  <c:v>English 400-100</c:v>
                </c:pt>
                <c:pt idx="1">
                  <c:v>ROUGE-2</c:v>
                </c:pt>
              </c:strCache>
              <c:extLst xmlns:c15="http://schemas.microsoft.com/office/drawing/2012/chart"/>
            </c:strRef>
          </c:tx>
          <c:spPr>
            <a:solidFill>
              <a:schemeClr val="accent4">
                <a:shade val="50000"/>
              </a:schemeClr>
            </a:solidFill>
            <a:ln>
              <a:noFill/>
            </a:ln>
            <a:effectLst/>
          </c:spPr>
          <c:invertIfNegative val="0"/>
          <c:cat>
            <c:strRef>
              <c:f>Sheet1!$C$1:$E$1</c:f>
              <c:strCache>
                <c:ptCount val="3"/>
                <c:pt idx="0">
                  <c:v>recall</c:v>
                </c:pt>
                <c:pt idx="1">
                  <c:v>precision</c:v>
                </c:pt>
                <c:pt idx="2">
                  <c:v>f-score</c:v>
                </c:pt>
              </c:strCache>
              <c:extLst xmlns:c15="http://schemas.microsoft.com/office/drawing/2012/chart"/>
            </c:strRef>
          </c:cat>
          <c:val>
            <c:numRef>
              <c:f>Sheet1!$C$3:$E$3</c:f>
              <c:numCache>
                <c:formatCode>General</c:formatCode>
                <c:ptCount val="3"/>
                <c:pt idx="0">
                  <c:v>0.191139</c:v>
                </c:pt>
                <c:pt idx="1">
                  <c:v>0.17748900000000001</c:v>
                </c:pt>
                <c:pt idx="2">
                  <c:v>0.17782600000000001</c:v>
                </c:pt>
              </c:numCache>
              <c:extLst xmlns:c15="http://schemas.microsoft.com/office/drawing/2012/chart"/>
            </c:numRef>
          </c:val>
          <c:extLst>
            <c:ext xmlns:c16="http://schemas.microsoft.com/office/drawing/2014/chart" uri="{C3380CC4-5D6E-409C-BE32-E72D297353CC}">
              <c16:uniqueId val="{00000000-3A4C-40CA-90CC-24685BD4CAC7}"/>
            </c:ext>
          </c:extLst>
        </c:ser>
        <c:ser>
          <c:idx val="6"/>
          <c:order val="6"/>
          <c:tx>
            <c:strRef>
              <c:f>Sheet1!$A$8:$B$8</c:f>
              <c:strCache>
                <c:ptCount val="2"/>
                <c:pt idx="0">
                  <c:v>Arabic 55-22</c:v>
                </c:pt>
                <c:pt idx="1">
                  <c:v>ROUGE-2</c:v>
                </c:pt>
              </c:strCache>
              <c:extLst xmlns:c15="http://schemas.microsoft.com/office/drawing/2012/chart"/>
            </c:strRef>
          </c:tx>
          <c:spPr>
            <a:solidFill>
              <a:schemeClr val="accent4"/>
            </a:solidFill>
            <a:ln>
              <a:noFill/>
            </a:ln>
            <a:effectLst/>
          </c:spPr>
          <c:invertIfNegative val="0"/>
          <c:cat>
            <c:strRef>
              <c:f>Sheet1!$C$1:$E$1</c:f>
              <c:strCache>
                <c:ptCount val="3"/>
                <c:pt idx="0">
                  <c:v>recall</c:v>
                </c:pt>
                <c:pt idx="1">
                  <c:v>precision</c:v>
                </c:pt>
                <c:pt idx="2">
                  <c:v>f-score</c:v>
                </c:pt>
              </c:strCache>
              <c:extLst xmlns:c15="http://schemas.microsoft.com/office/drawing/2012/chart"/>
            </c:strRef>
          </c:cat>
          <c:val>
            <c:numRef>
              <c:f>Sheet1!$C$8:$E$8</c:f>
              <c:numCache>
                <c:formatCode>General</c:formatCode>
                <c:ptCount val="3"/>
                <c:pt idx="0">
                  <c:v>8.6326E-2</c:v>
                </c:pt>
                <c:pt idx="1">
                  <c:v>0.19156899999999999</c:v>
                </c:pt>
                <c:pt idx="2">
                  <c:v>0.11509</c:v>
                </c:pt>
              </c:numCache>
              <c:extLst xmlns:c15="http://schemas.microsoft.com/office/drawing/2012/chart"/>
            </c:numRef>
          </c:val>
          <c:extLst>
            <c:ext xmlns:c16="http://schemas.microsoft.com/office/drawing/2014/chart" uri="{C3380CC4-5D6E-409C-BE32-E72D297353CC}">
              <c16:uniqueId val="{00000001-3A4C-40CA-90CC-24685BD4CAC7}"/>
            </c:ext>
          </c:extLst>
        </c:ser>
        <c:ser>
          <c:idx val="11"/>
          <c:order val="11"/>
          <c:tx>
            <c:strRef>
              <c:f>Sheet1!$A$13:$B$13</c:f>
              <c:strCache>
                <c:ptCount val="2"/>
                <c:pt idx="0">
                  <c:v>Arabic 200-50</c:v>
                </c:pt>
                <c:pt idx="1">
                  <c:v>ROUGE-2</c:v>
                </c:pt>
              </c:strCache>
              <c:extLst xmlns:c15="http://schemas.microsoft.com/office/drawing/2012/chart"/>
            </c:strRef>
          </c:tx>
          <c:spPr>
            <a:solidFill>
              <a:schemeClr val="accent4">
                <a:tint val="50000"/>
              </a:schemeClr>
            </a:solidFill>
            <a:ln>
              <a:noFill/>
            </a:ln>
            <a:effectLst/>
          </c:spPr>
          <c:invertIfNegative val="0"/>
          <c:cat>
            <c:strRef>
              <c:f>Sheet1!$C$1:$E$1</c:f>
              <c:strCache>
                <c:ptCount val="3"/>
                <c:pt idx="0">
                  <c:v>recall</c:v>
                </c:pt>
                <c:pt idx="1">
                  <c:v>precision</c:v>
                </c:pt>
                <c:pt idx="2">
                  <c:v>f-score</c:v>
                </c:pt>
              </c:strCache>
              <c:extLst xmlns:c15="http://schemas.microsoft.com/office/drawing/2012/chart"/>
            </c:strRef>
          </c:cat>
          <c:val>
            <c:numRef>
              <c:f>Sheet1!$C$13:$E$13</c:f>
              <c:numCache>
                <c:formatCode>General</c:formatCode>
                <c:ptCount val="3"/>
                <c:pt idx="0">
                  <c:v>0.12895699999999999</c:v>
                </c:pt>
                <c:pt idx="1">
                  <c:v>0.14971599999999999</c:v>
                </c:pt>
                <c:pt idx="2">
                  <c:v>0.133219</c:v>
                </c:pt>
              </c:numCache>
              <c:extLst xmlns:c15="http://schemas.microsoft.com/office/drawing/2012/chart"/>
            </c:numRef>
          </c:val>
          <c:extLst>
            <c:ext xmlns:c16="http://schemas.microsoft.com/office/drawing/2014/chart" uri="{C3380CC4-5D6E-409C-BE32-E72D297353CC}">
              <c16:uniqueId val="{00000002-3A4C-40CA-90CC-24685BD4CAC7}"/>
            </c:ext>
          </c:extLst>
        </c:ser>
        <c:dLbls>
          <c:showLegendKey val="0"/>
          <c:showVal val="0"/>
          <c:showCatName val="0"/>
          <c:showSerName val="0"/>
          <c:showPercent val="0"/>
          <c:showBubbleSize val="0"/>
        </c:dLbls>
        <c:gapWidth val="219"/>
        <c:overlap val="-27"/>
        <c:axId val="1135323119"/>
        <c:axId val="1135323535"/>
        <c:extLst>
          <c:ext xmlns:c15="http://schemas.microsoft.com/office/drawing/2012/chart" uri="{02D57815-91ED-43cb-92C2-25804820EDAC}">
            <c15:filteredBarSeries>
              <c15:ser>
                <c:idx val="0"/>
                <c:order val="0"/>
                <c:tx>
                  <c:strRef>
                    <c:extLst>
                      <c:ext uri="{02D57815-91ED-43cb-92C2-25804820EDAC}">
                        <c15:formulaRef>
                          <c15:sqref>Sheet1!$A$2:$B$2</c15:sqref>
                        </c15:formulaRef>
                      </c:ext>
                    </c:extLst>
                    <c:strCache>
                      <c:ptCount val="2"/>
                      <c:pt idx="0">
                        <c:v>English 400-100</c:v>
                      </c:pt>
                      <c:pt idx="1">
                        <c:v>ROUGE-1</c:v>
                      </c:pt>
                    </c:strCache>
                  </c:strRef>
                </c:tx>
                <c:spPr>
                  <a:solidFill>
                    <a:schemeClr val="accent4">
                      <a:shade val="40000"/>
                    </a:schemeClr>
                  </a:solidFill>
                  <a:ln>
                    <a:noFill/>
                  </a:ln>
                  <a:effectLst/>
                </c:spPr>
                <c:invertIfNegative val="0"/>
                <c:cat>
                  <c:strRef>
                    <c:extLst>
                      <c:ext uri="{02D57815-91ED-43cb-92C2-25804820EDAC}">
                        <c15:formulaRef>
                          <c15:sqref>Sheet1!$C$1:$E$1</c15:sqref>
                        </c15:formulaRef>
                      </c:ext>
                    </c:extLst>
                    <c:strCache>
                      <c:ptCount val="3"/>
                      <c:pt idx="0">
                        <c:v>recall</c:v>
                      </c:pt>
                      <c:pt idx="1">
                        <c:v>precision</c:v>
                      </c:pt>
                      <c:pt idx="2">
                        <c:v>f-score</c:v>
                      </c:pt>
                    </c:strCache>
                  </c:strRef>
                </c:cat>
                <c:val>
                  <c:numRef>
                    <c:extLst>
                      <c:ext uri="{02D57815-91ED-43cb-92C2-25804820EDAC}">
                        <c15:formulaRef>
                          <c15:sqref>Sheet1!$C$2:$E$2</c15:sqref>
                        </c15:formulaRef>
                      </c:ext>
                    </c:extLst>
                    <c:numCache>
                      <c:formatCode>General</c:formatCode>
                      <c:ptCount val="3"/>
                      <c:pt idx="0">
                        <c:v>0.40217050900000001</c:v>
                      </c:pt>
                      <c:pt idx="1">
                        <c:v>0.37910102400000001</c:v>
                      </c:pt>
                      <c:pt idx="2">
                        <c:v>0.37772075599999999</c:v>
                      </c:pt>
                    </c:numCache>
                  </c:numRef>
                </c:val>
                <c:extLst>
                  <c:ext xmlns:c16="http://schemas.microsoft.com/office/drawing/2014/chart" uri="{C3380CC4-5D6E-409C-BE32-E72D297353CC}">
                    <c16:uniqueId val="{00000003-3A4C-40CA-90CC-24685BD4CAC7}"/>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Sheet1!$A$4:$B$4</c15:sqref>
                        </c15:formulaRef>
                      </c:ext>
                    </c:extLst>
                    <c:strCache>
                      <c:ptCount val="2"/>
                      <c:pt idx="0">
                        <c:v>English 400-100</c:v>
                      </c:pt>
                      <c:pt idx="1">
                        <c:v>ROUGE-L</c:v>
                      </c:pt>
                    </c:strCache>
                  </c:strRef>
                </c:tx>
                <c:spPr>
                  <a:solidFill>
                    <a:schemeClr val="accent4">
                      <a:shade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Sheet1!$C$4:$E$4</c15:sqref>
                        </c15:formulaRef>
                      </c:ext>
                    </c:extLst>
                    <c:numCache>
                      <c:formatCode>General</c:formatCode>
                      <c:ptCount val="3"/>
                      <c:pt idx="0">
                        <c:v>0.37518499999999999</c:v>
                      </c:pt>
                      <c:pt idx="1">
                        <c:v>0.370338</c:v>
                      </c:pt>
                      <c:pt idx="2">
                        <c:v>0.36313699999999999</c:v>
                      </c:pt>
                    </c:numCache>
                  </c:numRef>
                </c:val>
                <c:extLst>
                  <c:ext xmlns:c16="http://schemas.microsoft.com/office/drawing/2014/chart" uri="{C3380CC4-5D6E-409C-BE32-E72D297353CC}">
                    <c16:uniqueId val="{00000004-3A4C-40CA-90CC-24685BD4CAC7}"/>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Sheet1!$A$5:$B$5</c15:sqref>
                        </c15:formulaRef>
                      </c:ext>
                    </c:extLst>
                    <c:strCache>
                      <c:ptCount val="2"/>
                      <c:pt idx="0">
                        <c:v>English 400-100</c:v>
                      </c:pt>
                      <c:pt idx="1">
                        <c:v>ROUGE-L</c:v>
                      </c:pt>
                    </c:strCache>
                  </c:strRef>
                </c:tx>
                <c:spPr>
                  <a:solidFill>
                    <a:schemeClr val="accent4">
                      <a:shade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Sheet1!$C$5:$E$5</c15:sqref>
                        </c15:formulaRef>
                      </c:ext>
                    </c:extLst>
                    <c:numCache>
                      <c:formatCode>General</c:formatCode>
                      <c:ptCount val="3"/>
                    </c:numCache>
                  </c:numRef>
                </c:val>
                <c:extLst>
                  <c:ext xmlns:c16="http://schemas.microsoft.com/office/drawing/2014/chart" uri="{C3380CC4-5D6E-409C-BE32-E72D297353CC}">
                    <c16:uniqueId val="{00000005-3A4C-40CA-90CC-24685BD4CAC7}"/>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Sheet1!$A$6:$B$6</c15:sqref>
                        </c15:formulaRef>
                      </c:ext>
                    </c:extLst>
                    <c:strCache>
                      <c:ptCount val="2"/>
                      <c:pt idx="0">
                        <c:v>English 400-100</c:v>
                      </c:pt>
                      <c:pt idx="1">
                        <c:v>ROUGE-L</c:v>
                      </c:pt>
                    </c:strCache>
                  </c:strRef>
                </c:tx>
                <c:spPr>
                  <a:solidFill>
                    <a:schemeClr val="accent4">
                      <a:shade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Sheet1!$C$6:$E$6</c15:sqref>
                        </c15:formulaRef>
                      </c:ext>
                    </c:extLst>
                    <c:numCache>
                      <c:formatCode>General</c:formatCode>
                      <c:ptCount val="3"/>
                      <c:pt idx="0">
                        <c:v>0</c:v>
                      </c:pt>
                      <c:pt idx="1">
                        <c:v>0</c:v>
                      </c:pt>
                      <c:pt idx="2">
                        <c:v>0</c:v>
                      </c:pt>
                    </c:numCache>
                  </c:numRef>
                </c:val>
                <c:extLst>
                  <c:ext xmlns:c16="http://schemas.microsoft.com/office/drawing/2014/chart" uri="{C3380CC4-5D6E-409C-BE32-E72D297353CC}">
                    <c16:uniqueId val="{00000006-3A4C-40CA-90CC-24685BD4CAC7}"/>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Sheet1!$A$7:$B$7</c15:sqref>
                        </c15:formulaRef>
                      </c:ext>
                    </c:extLst>
                    <c:strCache>
                      <c:ptCount val="2"/>
                      <c:pt idx="0">
                        <c:v>Arabic 55-22</c:v>
                      </c:pt>
                      <c:pt idx="1">
                        <c:v>ROUGE-1</c:v>
                      </c:pt>
                    </c:strCache>
                  </c:strRef>
                </c:tx>
                <c:spPr>
                  <a:solidFill>
                    <a:schemeClr val="accent4">
                      <a:shade val="9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Sheet1!$C$7:$E$7</c15:sqref>
                        </c15:formulaRef>
                      </c:ext>
                    </c:extLst>
                    <c:numCache>
                      <c:formatCode>General</c:formatCode>
                      <c:ptCount val="3"/>
                      <c:pt idx="0">
                        <c:v>0.159942</c:v>
                      </c:pt>
                      <c:pt idx="1">
                        <c:v>0.34962028299999998</c:v>
                      </c:pt>
                      <c:pt idx="2">
                        <c:v>0.21248494800000001</c:v>
                      </c:pt>
                    </c:numCache>
                  </c:numRef>
                </c:val>
                <c:extLst>
                  <c:ext xmlns:c16="http://schemas.microsoft.com/office/drawing/2014/chart" uri="{C3380CC4-5D6E-409C-BE32-E72D297353CC}">
                    <c16:uniqueId val="{00000007-3A4C-40CA-90CC-24685BD4CAC7}"/>
                  </c:ext>
                </c:extLst>
              </c15:ser>
            </c15:filteredBarSeries>
            <c15:filteredBarSeries>
              <c15:ser>
                <c:idx val="7"/>
                <c:order val="7"/>
                <c:tx>
                  <c:strRef>
                    <c:extLst xmlns:c15="http://schemas.microsoft.com/office/drawing/2012/chart">
                      <c:ext xmlns:c15="http://schemas.microsoft.com/office/drawing/2012/chart" uri="{02D57815-91ED-43cb-92C2-25804820EDAC}">
                        <c15:formulaRef>
                          <c15:sqref>Sheet1!$A$9:$B$9</c15:sqref>
                        </c15:formulaRef>
                      </c:ext>
                    </c:extLst>
                    <c:strCache>
                      <c:ptCount val="2"/>
                      <c:pt idx="0">
                        <c:v>Arabic 55-22</c:v>
                      </c:pt>
                      <c:pt idx="1">
                        <c:v>ROUGE-L</c:v>
                      </c:pt>
                    </c:strCache>
                  </c:strRef>
                </c:tx>
                <c:spPr>
                  <a:solidFill>
                    <a:schemeClr val="accent4">
                      <a:tint val="9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Sheet1!$C$9:$E$9</c15:sqref>
                        </c15:formulaRef>
                      </c:ext>
                    </c:extLst>
                    <c:numCache>
                      <c:formatCode>General</c:formatCode>
                      <c:ptCount val="3"/>
                      <c:pt idx="0">
                        <c:v>0.15245400000000001</c:v>
                      </c:pt>
                      <c:pt idx="1">
                        <c:v>0.35579899999999998</c:v>
                      </c:pt>
                      <c:pt idx="2">
                        <c:v>0.20646900000000001</c:v>
                      </c:pt>
                    </c:numCache>
                  </c:numRef>
                </c:val>
                <c:extLst>
                  <c:ext xmlns:c16="http://schemas.microsoft.com/office/drawing/2014/chart" uri="{C3380CC4-5D6E-409C-BE32-E72D297353CC}">
                    <c16:uniqueId val="{00000008-3A4C-40CA-90CC-24685BD4CAC7}"/>
                  </c:ext>
                </c:extLst>
              </c15:ser>
            </c15:filteredBarSeries>
            <c15:filteredBarSeries>
              <c15:ser>
                <c:idx val="8"/>
                <c:order val="8"/>
                <c:tx>
                  <c:strRef>
                    <c:extLst xmlns:c15="http://schemas.microsoft.com/office/drawing/2012/chart">
                      <c:ext xmlns:c15="http://schemas.microsoft.com/office/drawing/2012/chart" uri="{02D57815-91ED-43cb-92C2-25804820EDAC}">
                        <c15:formulaRef>
                          <c15:sqref>Sheet1!$A$10:$B$10</c15:sqref>
                        </c15:formulaRef>
                      </c:ext>
                    </c:extLst>
                    <c:strCache>
                      <c:ptCount val="2"/>
                      <c:pt idx="0">
                        <c:v>Arabic 55-22</c:v>
                      </c:pt>
                      <c:pt idx="1">
                        <c:v>ROUGE-L</c:v>
                      </c:pt>
                    </c:strCache>
                  </c:strRef>
                </c:tx>
                <c:spPr>
                  <a:solidFill>
                    <a:schemeClr val="accent4">
                      <a:tint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Sheet1!$C$10:$E$10</c15:sqref>
                        </c15:formulaRef>
                      </c:ext>
                    </c:extLst>
                    <c:numCache>
                      <c:formatCode>General</c:formatCode>
                      <c:ptCount val="3"/>
                    </c:numCache>
                  </c:numRef>
                </c:val>
                <c:extLst>
                  <c:ext xmlns:c16="http://schemas.microsoft.com/office/drawing/2014/chart" uri="{C3380CC4-5D6E-409C-BE32-E72D297353CC}">
                    <c16:uniqueId val="{00000009-3A4C-40CA-90CC-24685BD4CAC7}"/>
                  </c:ext>
                </c:extLst>
              </c15:ser>
            </c15:filteredBarSeries>
            <c15:filteredBarSeries>
              <c15:ser>
                <c:idx val="9"/>
                <c:order val="9"/>
                <c:tx>
                  <c:strRef>
                    <c:extLst xmlns:c15="http://schemas.microsoft.com/office/drawing/2012/chart">
                      <c:ext xmlns:c15="http://schemas.microsoft.com/office/drawing/2012/chart" uri="{02D57815-91ED-43cb-92C2-25804820EDAC}">
                        <c15:formulaRef>
                          <c15:sqref>Sheet1!$A$11:$B$11</c15:sqref>
                        </c15:formulaRef>
                      </c:ext>
                    </c:extLst>
                    <c:strCache>
                      <c:ptCount val="2"/>
                      <c:pt idx="0">
                        <c:v>Arabic 200-50</c:v>
                      </c:pt>
                    </c:strCache>
                  </c:strRef>
                </c:tx>
                <c:spPr>
                  <a:solidFill>
                    <a:schemeClr val="accent4">
                      <a:tint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Sheet1!$C$11:$E$11</c15:sqref>
                        </c15:formulaRef>
                      </c:ext>
                    </c:extLst>
                    <c:numCache>
                      <c:formatCode>General</c:formatCode>
                      <c:ptCount val="3"/>
                      <c:pt idx="0">
                        <c:v>0</c:v>
                      </c:pt>
                      <c:pt idx="1">
                        <c:v>0</c:v>
                      </c:pt>
                      <c:pt idx="2">
                        <c:v>0</c:v>
                      </c:pt>
                    </c:numCache>
                  </c:numRef>
                </c:val>
                <c:extLst>
                  <c:ext xmlns:c16="http://schemas.microsoft.com/office/drawing/2014/chart" uri="{C3380CC4-5D6E-409C-BE32-E72D297353CC}">
                    <c16:uniqueId val="{0000000A-3A4C-40CA-90CC-24685BD4CAC7}"/>
                  </c:ext>
                </c:extLst>
              </c15:ser>
            </c15:filteredBarSeries>
            <c15:filteredBarSeries>
              <c15:ser>
                <c:idx val="10"/>
                <c:order val="10"/>
                <c:tx>
                  <c:strRef>
                    <c:extLst xmlns:c15="http://schemas.microsoft.com/office/drawing/2012/chart">
                      <c:ext xmlns:c15="http://schemas.microsoft.com/office/drawing/2012/chart" uri="{02D57815-91ED-43cb-92C2-25804820EDAC}">
                        <c15:formulaRef>
                          <c15:sqref>Sheet1!$A$12:$B$12</c15:sqref>
                        </c15:formulaRef>
                      </c:ext>
                    </c:extLst>
                    <c:strCache>
                      <c:ptCount val="2"/>
                      <c:pt idx="0">
                        <c:v>Arabic 200-50</c:v>
                      </c:pt>
                      <c:pt idx="1">
                        <c:v>ROUGE-1</c:v>
                      </c:pt>
                    </c:strCache>
                  </c:strRef>
                </c:tx>
                <c:spPr>
                  <a:solidFill>
                    <a:schemeClr val="accent4">
                      <a:tint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Sheet1!$C$12:$E$12</c15:sqref>
                        </c15:formulaRef>
                      </c:ext>
                    </c:extLst>
                    <c:numCache>
                      <c:formatCode>General</c:formatCode>
                      <c:ptCount val="3"/>
                      <c:pt idx="0">
                        <c:v>0.24927199999999999</c:v>
                      </c:pt>
                      <c:pt idx="1">
                        <c:v>0.28994999999999999</c:v>
                      </c:pt>
                      <c:pt idx="2">
                        <c:v>0.25809300000000002</c:v>
                      </c:pt>
                    </c:numCache>
                  </c:numRef>
                </c:val>
                <c:extLst>
                  <c:ext xmlns:c16="http://schemas.microsoft.com/office/drawing/2014/chart" uri="{C3380CC4-5D6E-409C-BE32-E72D297353CC}">
                    <c16:uniqueId val="{0000000B-3A4C-40CA-90CC-24685BD4CAC7}"/>
                  </c:ext>
                </c:extLst>
              </c15:ser>
            </c15:filteredBarSeries>
            <c15:filteredBarSeries>
              <c15:ser>
                <c:idx val="12"/>
                <c:order val="12"/>
                <c:tx>
                  <c:strRef>
                    <c:extLst xmlns:c15="http://schemas.microsoft.com/office/drawing/2012/chart">
                      <c:ext xmlns:c15="http://schemas.microsoft.com/office/drawing/2012/chart" uri="{02D57815-91ED-43cb-92C2-25804820EDAC}">
                        <c15:formulaRef>
                          <c15:sqref>Sheet1!$A$14:$B$14</c15:sqref>
                        </c15:formulaRef>
                      </c:ext>
                    </c:extLst>
                    <c:strCache>
                      <c:ptCount val="2"/>
                      <c:pt idx="0">
                        <c:v>Arabic 200-50</c:v>
                      </c:pt>
                      <c:pt idx="1">
                        <c:v>ROUGE-L</c:v>
                      </c:pt>
                    </c:strCache>
                  </c:strRef>
                </c:tx>
                <c:spPr>
                  <a:solidFill>
                    <a:schemeClr val="accent4">
                      <a:tint val="4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Sheet1!$C$14:$E$14</c15:sqref>
                        </c15:formulaRef>
                      </c:ext>
                    </c:extLst>
                    <c:numCache>
                      <c:formatCode>General</c:formatCode>
                      <c:ptCount val="3"/>
                      <c:pt idx="0">
                        <c:v>0.2253</c:v>
                      </c:pt>
                      <c:pt idx="1">
                        <c:v>0.32044299999999998</c:v>
                      </c:pt>
                      <c:pt idx="2">
                        <c:v>0.25278699999999998</c:v>
                      </c:pt>
                    </c:numCache>
                  </c:numRef>
                </c:val>
                <c:extLst>
                  <c:ext xmlns:c16="http://schemas.microsoft.com/office/drawing/2014/chart" uri="{C3380CC4-5D6E-409C-BE32-E72D297353CC}">
                    <c16:uniqueId val="{0000000C-3A4C-40CA-90CC-24685BD4CAC7}"/>
                  </c:ext>
                </c:extLst>
              </c15:ser>
            </c15:filteredBarSeries>
          </c:ext>
        </c:extLst>
      </c:barChart>
      <c:catAx>
        <c:axId val="11353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1135323535"/>
        <c:crosses val="autoZero"/>
        <c:auto val="1"/>
        <c:lblAlgn val="ctr"/>
        <c:lblOffset val="100"/>
        <c:noMultiLvlLbl val="0"/>
      </c:catAx>
      <c:valAx>
        <c:axId val="11353235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113532311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legend>
    <c:plotVisOnly val="1"/>
    <c:dispBlanksAs val="gap"/>
    <c:showDLblsOverMax val="0"/>
  </c:chart>
  <c:spPr>
    <a:noFill/>
    <a:ln>
      <a:noFill/>
    </a:ln>
    <a:effectLst/>
  </c:spPr>
  <c:txPr>
    <a:bodyPr/>
    <a:lstStyle/>
    <a:p>
      <a:pPr>
        <a:defRPr/>
      </a:pPr>
      <a:endParaRPr lang="ar-SA"/>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0"/>
    <c:plotArea>
      <c:layout/>
      <c:barChart>
        <c:barDir val="col"/>
        <c:grouping val="clustered"/>
        <c:varyColors val="0"/>
        <c:ser>
          <c:idx val="2"/>
          <c:order val="2"/>
          <c:tx>
            <c:strRef>
              <c:f>Sheet1!$A$4:$B$4</c:f>
              <c:strCache>
                <c:ptCount val="2"/>
                <c:pt idx="0">
                  <c:v>English 400-100</c:v>
                </c:pt>
                <c:pt idx="1">
                  <c:v>ROUGE-L</c:v>
                </c:pt>
              </c:strCache>
              <c:extLst xmlns:c15="http://schemas.microsoft.com/office/drawing/2012/chart"/>
            </c:strRef>
          </c:tx>
          <c:spPr>
            <a:solidFill>
              <a:schemeClr val="accent4">
                <a:tint val="60000"/>
              </a:schemeClr>
            </a:solidFill>
            <a:ln>
              <a:noFill/>
            </a:ln>
            <a:effectLst/>
          </c:spPr>
          <c:invertIfNegative val="0"/>
          <c:cat>
            <c:strRef>
              <c:f>Sheet1!$C$1:$E$1</c:f>
              <c:strCache>
                <c:ptCount val="3"/>
                <c:pt idx="0">
                  <c:v>recall</c:v>
                </c:pt>
                <c:pt idx="1">
                  <c:v>precision</c:v>
                </c:pt>
                <c:pt idx="2">
                  <c:v>f-score</c:v>
                </c:pt>
              </c:strCache>
              <c:extLst xmlns:c15="http://schemas.microsoft.com/office/drawing/2012/chart"/>
            </c:strRef>
          </c:cat>
          <c:val>
            <c:numRef>
              <c:f>Sheet1!$C$4:$E$4</c:f>
              <c:numCache>
                <c:formatCode>General</c:formatCode>
                <c:ptCount val="3"/>
                <c:pt idx="0">
                  <c:v>0.37518499999999999</c:v>
                </c:pt>
                <c:pt idx="1">
                  <c:v>0.370338</c:v>
                </c:pt>
                <c:pt idx="2">
                  <c:v>0.36313699999999999</c:v>
                </c:pt>
              </c:numCache>
              <c:extLst xmlns:c15="http://schemas.microsoft.com/office/drawing/2012/chart"/>
            </c:numRef>
          </c:val>
          <c:extLst>
            <c:ext xmlns:c16="http://schemas.microsoft.com/office/drawing/2014/chart" uri="{C3380CC4-5D6E-409C-BE32-E72D297353CC}">
              <c16:uniqueId val="{00000000-8225-4ADB-A3E1-271C085D732B}"/>
            </c:ext>
          </c:extLst>
        </c:ser>
        <c:ser>
          <c:idx val="7"/>
          <c:order val="7"/>
          <c:tx>
            <c:strRef>
              <c:f>Sheet1!$A$9:$B$9</c:f>
              <c:strCache>
                <c:ptCount val="2"/>
                <c:pt idx="0">
                  <c:v>Arabic 55-22</c:v>
                </c:pt>
                <c:pt idx="1">
                  <c:v>ROUGE-L</c:v>
                </c:pt>
              </c:strCache>
              <c:extLst xmlns:c15="http://schemas.microsoft.com/office/drawing/2012/chart"/>
            </c:strRef>
          </c:tx>
          <c:spPr>
            <a:solidFill>
              <a:schemeClr val="accent4">
                <a:shade val="90000"/>
              </a:schemeClr>
            </a:solidFill>
            <a:ln>
              <a:noFill/>
            </a:ln>
            <a:effectLst/>
          </c:spPr>
          <c:invertIfNegative val="0"/>
          <c:cat>
            <c:strRef>
              <c:f>Sheet1!$C$1:$E$1</c:f>
              <c:strCache>
                <c:ptCount val="3"/>
                <c:pt idx="0">
                  <c:v>recall</c:v>
                </c:pt>
                <c:pt idx="1">
                  <c:v>precision</c:v>
                </c:pt>
                <c:pt idx="2">
                  <c:v>f-score</c:v>
                </c:pt>
              </c:strCache>
              <c:extLst xmlns:c15="http://schemas.microsoft.com/office/drawing/2012/chart"/>
            </c:strRef>
          </c:cat>
          <c:val>
            <c:numRef>
              <c:f>Sheet1!$C$9:$E$9</c:f>
              <c:numCache>
                <c:formatCode>General</c:formatCode>
                <c:ptCount val="3"/>
                <c:pt idx="0">
                  <c:v>0.15245400000000001</c:v>
                </c:pt>
                <c:pt idx="1">
                  <c:v>0.35579899999999998</c:v>
                </c:pt>
                <c:pt idx="2">
                  <c:v>0.20646900000000001</c:v>
                </c:pt>
              </c:numCache>
              <c:extLst xmlns:c15="http://schemas.microsoft.com/office/drawing/2012/chart"/>
            </c:numRef>
          </c:val>
          <c:extLst>
            <c:ext xmlns:c16="http://schemas.microsoft.com/office/drawing/2014/chart" uri="{C3380CC4-5D6E-409C-BE32-E72D297353CC}">
              <c16:uniqueId val="{00000001-8225-4ADB-A3E1-271C085D732B}"/>
            </c:ext>
          </c:extLst>
        </c:ser>
        <c:ser>
          <c:idx val="12"/>
          <c:order val="12"/>
          <c:tx>
            <c:strRef>
              <c:f>Sheet1!$A$14:$B$14</c:f>
              <c:strCache>
                <c:ptCount val="2"/>
                <c:pt idx="0">
                  <c:v>Arabic 200-50</c:v>
                </c:pt>
                <c:pt idx="1">
                  <c:v>ROUGE-L</c:v>
                </c:pt>
              </c:strCache>
              <c:extLst xmlns:c15="http://schemas.microsoft.com/office/drawing/2012/chart"/>
            </c:strRef>
          </c:tx>
          <c:spPr>
            <a:solidFill>
              <a:schemeClr val="accent4">
                <a:shade val="40000"/>
              </a:schemeClr>
            </a:solidFill>
            <a:ln>
              <a:noFill/>
            </a:ln>
            <a:effectLst/>
          </c:spPr>
          <c:invertIfNegative val="0"/>
          <c:cat>
            <c:strRef>
              <c:f>Sheet1!$C$1:$E$1</c:f>
              <c:strCache>
                <c:ptCount val="3"/>
                <c:pt idx="0">
                  <c:v>recall</c:v>
                </c:pt>
                <c:pt idx="1">
                  <c:v>precision</c:v>
                </c:pt>
                <c:pt idx="2">
                  <c:v>f-score</c:v>
                </c:pt>
              </c:strCache>
              <c:extLst xmlns:c15="http://schemas.microsoft.com/office/drawing/2012/chart"/>
            </c:strRef>
          </c:cat>
          <c:val>
            <c:numRef>
              <c:f>Sheet1!$C$14:$E$14</c:f>
              <c:numCache>
                <c:formatCode>General</c:formatCode>
                <c:ptCount val="3"/>
                <c:pt idx="0">
                  <c:v>0.2253</c:v>
                </c:pt>
                <c:pt idx="1">
                  <c:v>0.32044299999999998</c:v>
                </c:pt>
                <c:pt idx="2">
                  <c:v>0.25278699999999998</c:v>
                </c:pt>
              </c:numCache>
              <c:extLst xmlns:c15="http://schemas.microsoft.com/office/drawing/2012/chart"/>
            </c:numRef>
          </c:val>
          <c:extLst>
            <c:ext xmlns:c16="http://schemas.microsoft.com/office/drawing/2014/chart" uri="{C3380CC4-5D6E-409C-BE32-E72D297353CC}">
              <c16:uniqueId val="{00000002-8225-4ADB-A3E1-271C085D732B}"/>
            </c:ext>
          </c:extLst>
        </c:ser>
        <c:dLbls>
          <c:showLegendKey val="0"/>
          <c:showVal val="0"/>
          <c:showCatName val="0"/>
          <c:showSerName val="0"/>
          <c:showPercent val="0"/>
          <c:showBubbleSize val="0"/>
        </c:dLbls>
        <c:gapWidth val="219"/>
        <c:overlap val="-27"/>
        <c:axId val="1135323119"/>
        <c:axId val="1135323535"/>
        <c:extLst>
          <c:ext xmlns:c15="http://schemas.microsoft.com/office/drawing/2012/chart" uri="{02D57815-91ED-43cb-92C2-25804820EDAC}">
            <c15:filteredBarSeries>
              <c15:ser>
                <c:idx val="0"/>
                <c:order val="0"/>
                <c:tx>
                  <c:strRef>
                    <c:extLst>
                      <c:ext uri="{02D57815-91ED-43cb-92C2-25804820EDAC}">
                        <c15:formulaRef>
                          <c15:sqref>Sheet1!$A$2:$B$2</c15:sqref>
                        </c15:formulaRef>
                      </c:ext>
                    </c:extLst>
                    <c:strCache>
                      <c:ptCount val="2"/>
                      <c:pt idx="0">
                        <c:v>English 400-100</c:v>
                      </c:pt>
                      <c:pt idx="1">
                        <c:v>ROUGE-1</c:v>
                      </c:pt>
                    </c:strCache>
                  </c:strRef>
                </c:tx>
                <c:spPr>
                  <a:solidFill>
                    <a:schemeClr val="accent4">
                      <a:tint val="40000"/>
                    </a:schemeClr>
                  </a:solidFill>
                  <a:ln>
                    <a:noFill/>
                  </a:ln>
                  <a:effectLst/>
                </c:spPr>
                <c:invertIfNegative val="0"/>
                <c:cat>
                  <c:strRef>
                    <c:extLst>
                      <c:ext uri="{02D57815-91ED-43cb-92C2-25804820EDAC}">
                        <c15:formulaRef>
                          <c15:sqref>Sheet1!$C$1:$E$1</c15:sqref>
                        </c15:formulaRef>
                      </c:ext>
                    </c:extLst>
                    <c:strCache>
                      <c:ptCount val="3"/>
                      <c:pt idx="0">
                        <c:v>recall</c:v>
                      </c:pt>
                      <c:pt idx="1">
                        <c:v>precision</c:v>
                      </c:pt>
                      <c:pt idx="2">
                        <c:v>f-score</c:v>
                      </c:pt>
                    </c:strCache>
                  </c:strRef>
                </c:cat>
                <c:val>
                  <c:numRef>
                    <c:extLst>
                      <c:ext uri="{02D57815-91ED-43cb-92C2-25804820EDAC}">
                        <c15:formulaRef>
                          <c15:sqref>Sheet1!$C$2:$E$2</c15:sqref>
                        </c15:formulaRef>
                      </c:ext>
                    </c:extLst>
                    <c:numCache>
                      <c:formatCode>General</c:formatCode>
                      <c:ptCount val="3"/>
                      <c:pt idx="0">
                        <c:v>0.40217050900000001</c:v>
                      </c:pt>
                      <c:pt idx="1">
                        <c:v>0.37910102400000001</c:v>
                      </c:pt>
                      <c:pt idx="2">
                        <c:v>0.37772075599999999</c:v>
                      </c:pt>
                    </c:numCache>
                  </c:numRef>
                </c:val>
                <c:extLst>
                  <c:ext xmlns:c16="http://schemas.microsoft.com/office/drawing/2014/chart" uri="{C3380CC4-5D6E-409C-BE32-E72D297353CC}">
                    <c16:uniqueId val="{00000003-8225-4ADB-A3E1-271C085D732B}"/>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Sheet1!$A$3:$B$3</c15:sqref>
                        </c15:formulaRef>
                      </c:ext>
                    </c:extLst>
                    <c:strCache>
                      <c:ptCount val="2"/>
                      <c:pt idx="0">
                        <c:v>English 400-100</c:v>
                      </c:pt>
                      <c:pt idx="1">
                        <c:v>ROUGE-2</c:v>
                      </c:pt>
                    </c:strCache>
                  </c:strRef>
                </c:tx>
                <c:spPr>
                  <a:solidFill>
                    <a:schemeClr val="accent4">
                      <a:tint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Sheet1!$C$3:$E$3</c15:sqref>
                        </c15:formulaRef>
                      </c:ext>
                    </c:extLst>
                    <c:numCache>
                      <c:formatCode>General</c:formatCode>
                      <c:ptCount val="3"/>
                      <c:pt idx="0">
                        <c:v>0.191139</c:v>
                      </c:pt>
                      <c:pt idx="1">
                        <c:v>0.17748900000000001</c:v>
                      </c:pt>
                      <c:pt idx="2">
                        <c:v>0.17782600000000001</c:v>
                      </c:pt>
                    </c:numCache>
                  </c:numRef>
                </c:val>
                <c:extLst>
                  <c:ext xmlns:c16="http://schemas.microsoft.com/office/drawing/2014/chart" uri="{C3380CC4-5D6E-409C-BE32-E72D297353CC}">
                    <c16:uniqueId val="{00000004-8225-4ADB-A3E1-271C085D732B}"/>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Sheet1!$A$5:$B$5</c15:sqref>
                        </c15:formulaRef>
                      </c:ext>
                    </c:extLst>
                    <c:strCache>
                      <c:ptCount val="2"/>
                      <c:pt idx="0">
                        <c:v>English 400-100</c:v>
                      </c:pt>
                      <c:pt idx="1">
                        <c:v>ROUGE-L</c:v>
                      </c:pt>
                    </c:strCache>
                  </c:strRef>
                </c:tx>
                <c:spPr>
                  <a:solidFill>
                    <a:schemeClr val="accent4">
                      <a:tint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Sheet1!$C$5:$E$5</c15:sqref>
                        </c15:formulaRef>
                      </c:ext>
                    </c:extLst>
                    <c:numCache>
                      <c:formatCode>General</c:formatCode>
                      <c:ptCount val="3"/>
                    </c:numCache>
                  </c:numRef>
                </c:val>
                <c:extLst>
                  <c:ext xmlns:c16="http://schemas.microsoft.com/office/drawing/2014/chart" uri="{C3380CC4-5D6E-409C-BE32-E72D297353CC}">
                    <c16:uniqueId val="{00000005-8225-4ADB-A3E1-271C085D732B}"/>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Sheet1!$A$6:$B$6</c15:sqref>
                        </c15:formulaRef>
                      </c:ext>
                    </c:extLst>
                    <c:strCache>
                      <c:ptCount val="2"/>
                      <c:pt idx="0">
                        <c:v>English 400-100</c:v>
                      </c:pt>
                      <c:pt idx="1">
                        <c:v>ROUGE-L</c:v>
                      </c:pt>
                    </c:strCache>
                  </c:strRef>
                </c:tx>
                <c:spPr>
                  <a:solidFill>
                    <a:schemeClr val="accent4">
                      <a:tint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Sheet1!$C$6:$E$6</c15:sqref>
                        </c15:formulaRef>
                      </c:ext>
                    </c:extLst>
                    <c:numCache>
                      <c:formatCode>General</c:formatCode>
                      <c:ptCount val="3"/>
                      <c:pt idx="0">
                        <c:v>0</c:v>
                      </c:pt>
                      <c:pt idx="1">
                        <c:v>0</c:v>
                      </c:pt>
                      <c:pt idx="2">
                        <c:v>0</c:v>
                      </c:pt>
                    </c:numCache>
                  </c:numRef>
                </c:val>
                <c:extLst>
                  <c:ext xmlns:c16="http://schemas.microsoft.com/office/drawing/2014/chart" uri="{C3380CC4-5D6E-409C-BE32-E72D297353CC}">
                    <c16:uniqueId val="{00000006-8225-4ADB-A3E1-271C085D732B}"/>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Sheet1!$A$7:$B$7</c15:sqref>
                        </c15:formulaRef>
                      </c:ext>
                    </c:extLst>
                    <c:strCache>
                      <c:ptCount val="2"/>
                      <c:pt idx="0">
                        <c:v>Arabic 55-22</c:v>
                      </c:pt>
                      <c:pt idx="1">
                        <c:v>ROUGE-1</c:v>
                      </c:pt>
                    </c:strCache>
                  </c:strRef>
                </c:tx>
                <c:spPr>
                  <a:solidFill>
                    <a:schemeClr val="accent4">
                      <a:tint val="9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Sheet1!$C$7:$E$7</c15:sqref>
                        </c15:formulaRef>
                      </c:ext>
                    </c:extLst>
                    <c:numCache>
                      <c:formatCode>General</c:formatCode>
                      <c:ptCount val="3"/>
                      <c:pt idx="0">
                        <c:v>0.159942</c:v>
                      </c:pt>
                      <c:pt idx="1">
                        <c:v>0.34962028299999998</c:v>
                      </c:pt>
                      <c:pt idx="2">
                        <c:v>0.21248494800000001</c:v>
                      </c:pt>
                    </c:numCache>
                  </c:numRef>
                </c:val>
                <c:extLst>
                  <c:ext xmlns:c16="http://schemas.microsoft.com/office/drawing/2014/chart" uri="{C3380CC4-5D6E-409C-BE32-E72D297353CC}">
                    <c16:uniqueId val="{00000007-8225-4ADB-A3E1-271C085D732B}"/>
                  </c:ext>
                </c:extLst>
              </c15:ser>
            </c15:filteredBarSeries>
            <c15:filteredBarSeries>
              <c15:ser>
                <c:idx val="6"/>
                <c:order val="6"/>
                <c:tx>
                  <c:strRef>
                    <c:extLst xmlns:c15="http://schemas.microsoft.com/office/drawing/2012/chart">
                      <c:ext xmlns:c15="http://schemas.microsoft.com/office/drawing/2012/chart" uri="{02D57815-91ED-43cb-92C2-25804820EDAC}">
                        <c15:formulaRef>
                          <c15:sqref>Sheet1!$A$8:$B$8</c15:sqref>
                        </c15:formulaRef>
                      </c:ext>
                    </c:extLst>
                    <c:strCache>
                      <c:ptCount val="2"/>
                      <c:pt idx="0">
                        <c:v>Arabic 55-22</c:v>
                      </c:pt>
                      <c:pt idx="1">
                        <c:v>ROUGE-2</c:v>
                      </c:pt>
                    </c:strCache>
                  </c:strRef>
                </c:tx>
                <c:spPr>
                  <a:solidFill>
                    <a:schemeClr val="accent4"/>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Sheet1!$C$8:$E$8</c15:sqref>
                        </c15:formulaRef>
                      </c:ext>
                    </c:extLst>
                    <c:numCache>
                      <c:formatCode>General</c:formatCode>
                      <c:ptCount val="3"/>
                      <c:pt idx="0">
                        <c:v>8.6326E-2</c:v>
                      </c:pt>
                      <c:pt idx="1">
                        <c:v>0.19156899999999999</c:v>
                      </c:pt>
                      <c:pt idx="2">
                        <c:v>0.11509</c:v>
                      </c:pt>
                    </c:numCache>
                  </c:numRef>
                </c:val>
                <c:extLst>
                  <c:ext xmlns:c16="http://schemas.microsoft.com/office/drawing/2014/chart" uri="{C3380CC4-5D6E-409C-BE32-E72D297353CC}">
                    <c16:uniqueId val="{00000008-8225-4ADB-A3E1-271C085D732B}"/>
                  </c:ext>
                </c:extLst>
              </c15:ser>
            </c15:filteredBarSeries>
            <c15:filteredBarSeries>
              <c15:ser>
                <c:idx val="8"/>
                <c:order val="8"/>
                <c:tx>
                  <c:strRef>
                    <c:extLst xmlns:c15="http://schemas.microsoft.com/office/drawing/2012/chart">
                      <c:ext xmlns:c15="http://schemas.microsoft.com/office/drawing/2012/chart" uri="{02D57815-91ED-43cb-92C2-25804820EDAC}">
                        <c15:formulaRef>
                          <c15:sqref>Sheet1!$A$10:$B$10</c15:sqref>
                        </c15:formulaRef>
                      </c:ext>
                    </c:extLst>
                    <c:strCache>
                      <c:ptCount val="2"/>
                      <c:pt idx="0">
                        <c:v>Arabic 55-22</c:v>
                      </c:pt>
                      <c:pt idx="1">
                        <c:v>ROUGE-L</c:v>
                      </c:pt>
                    </c:strCache>
                  </c:strRef>
                </c:tx>
                <c:spPr>
                  <a:solidFill>
                    <a:schemeClr val="accent4">
                      <a:shade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Sheet1!$C$10:$E$10</c15:sqref>
                        </c15:formulaRef>
                      </c:ext>
                    </c:extLst>
                    <c:numCache>
                      <c:formatCode>General</c:formatCode>
                      <c:ptCount val="3"/>
                    </c:numCache>
                  </c:numRef>
                </c:val>
                <c:extLst>
                  <c:ext xmlns:c16="http://schemas.microsoft.com/office/drawing/2014/chart" uri="{C3380CC4-5D6E-409C-BE32-E72D297353CC}">
                    <c16:uniqueId val="{00000009-8225-4ADB-A3E1-271C085D732B}"/>
                  </c:ext>
                </c:extLst>
              </c15:ser>
            </c15:filteredBarSeries>
            <c15:filteredBarSeries>
              <c15:ser>
                <c:idx val="9"/>
                <c:order val="9"/>
                <c:tx>
                  <c:strRef>
                    <c:extLst xmlns:c15="http://schemas.microsoft.com/office/drawing/2012/chart">
                      <c:ext xmlns:c15="http://schemas.microsoft.com/office/drawing/2012/chart" uri="{02D57815-91ED-43cb-92C2-25804820EDAC}">
                        <c15:formulaRef>
                          <c15:sqref>Sheet1!$A$11:$B$11</c15:sqref>
                        </c15:formulaRef>
                      </c:ext>
                    </c:extLst>
                    <c:strCache>
                      <c:ptCount val="2"/>
                      <c:pt idx="0">
                        <c:v>Arabic 200-50</c:v>
                      </c:pt>
                    </c:strCache>
                  </c:strRef>
                </c:tx>
                <c:spPr>
                  <a:solidFill>
                    <a:schemeClr val="accent4">
                      <a:shade val="7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Sheet1!$C$11:$E$11</c15:sqref>
                        </c15:formulaRef>
                      </c:ext>
                    </c:extLst>
                    <c:numCache>
                      <c:formatCode>General</c:formatCode>
                      <c:ptCount val="3"/>
                      <c:pt idx="0">
                        <c:v>0</c:v>
                      </c:pt>
                      <c:pt idx="1">
                        <c:v>0</c:v>
                      </c:pt>
                      <c:pt idx="2">
                        <c:v>0</c:v>
                      </c:pt>
                    </c:numCache>
                  </c:numRef>
                </c:val>
                <c:extLst>
                  <c:ext xmlns:c16="http://schemas.microsoft.com/office/drawing/2014/chart" uri="{C3380CC4-5D6E-409C-BE32-E72D297353CC}">
                    <c16:uniqueId val="{0000000A-8225-4ADB-A3E1-271C085D732B}"/>
                  </c:ext>
                </c:extLst>
              </c15:ser>
            </c15:filteredBarSeries>
            <c15:filteredBarSeries>
              <c15:ser>
                <c:idx val="10"/>
                <c:order val="10"/>
                <c:tx>
                  <c:strRef>
                    <c:extLst xmlns:c15="http://schemas.microsoft.com/office/drawing/2012/chart">
                      <c:ext xmlns:c15="http://schemas.microsoft.com/office/drawing/2012/chart" uri="{02D57815-91ED-43cb-92C2-25804820EDAC}">
                        <c15:formulaRef>
                          <c15:sqref>Sheet1!$A$12:$B$12</c15:sqref>
                        </c15:formulaRef>
                      </c:ext>
                    </c:extLst>
                    <c:strCache>
                      <c:ptCount val="2"/>
                      <c:pt idx="0">
                        <c:v>Arabic 200-50</c:v>
                      </c:pt>
                      <c:pt idx="1">
                        <c:v>ROUGE-1</c:v>
                      </c:pt>
                    </c:strCache>
                  </c:strRef>
                </c:tx>
                <c:spPr>
                  <a:solidFill>
                    <a:schemeClr val="accent4">
                      <a:shade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Sheet1!$C$12:$E$12</c15:sqref>
                        </c15:formulaRef>
                      </c:ext>
                    </c:extLst>
                    <c:numCache>
                      <c:formatCode>General</c:formatCode>
                      <c:ptCount val="3"/>
                      <c:pt idx="0">
                        <c:v>0.24927199999999999</c:v>
                      </c:pt>
                      <c:pt idx="1">
                        <c:v>0.28994999999999999</c:v>
                      </c:pt>
                      <c:pt idx="2">
                        <c:v>0.25809300000000002</c:v>
                      </c:pt>
                    </c:numCache>
                  </c:numRef>
                </c:val>
                <c:extLst>
                  <c:ext xmlns:c16="http://schemas.microsoft.com/office/drawing/2014/chart" uri="{C3380CC4-5D6E-409C-BE32-E72D297353CC}">
                    <c16:uniqueId val="{0000000B-8225-4ADB-A3E1-271C085D732B}"/>
                  </c:ext>
                </c:extLst>
              </c15:ser>
            </c15:filteredBarSeries>
            <c15:filteredBarSeries>
              <c15:ser>
                <c:idx val="11"/>
                <c:order val="11"/>
                <c:tx>
                  <c:strRef>
                    <c:extLst xmlns:c15="http://schemas.microsoft.com/office/drawing/2012/chart">
                      <c:ext xmlns:c15="http://schemas.microsoft.com/office/drawing/2012/chart" uri="{02D57815-91ED-43cb-92C2-25804820EDAC}">
                        <c15:formulaRef>
                          <c15:sqref>Sheet1!$A$13:$B$13</c15:sqref>
                        </c15:formulaRef>
                      </c:ext>
                    </c:extLst>
                    <c:strCache>
                      <c:ptCount val="2"/>
                      <c:pt idx="0">
                        <c:v>Arabic 200-50</c:v>
                      </c:pt>
                      <c:pt idx="1">
                        <c:v>ROUGE-2</c:v>
                      </c:pt>
                    </c:strCache>
                  </c:strRef>
                </c:tx>
                <c:spPr>
                  <a:solidFill>
                    <a:schemeClr val="accent4">
                      <a:shade val="5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Sheet1!$C$1:$E$1</c15:sqref>
                        </c15:formulaRef>
                      </c:ext>
                    </c:extLst>
                    <c:strCache>
                      <c:ptCount val="3"/>
                      <c:pt idx="0">
                        <c:v>recall</c:v>
                      </c:pt>
                      <c:pt idx="1">
                        <c:v>precision</c:v>
                      </c:pt>
                      <c:pt idx="2">
                        <c:v>f-score</c:v>
                      </c:pt>
                    </c:strCache>
                  </c:strRef>
                </c:cat>
                <c:val>
                  <c:numRef>
                    <c:extLst xmlns:c15="http://schemas.microsoft.com/office/drawing/2012/chart">
                      <c:ext xmlns:c15="http://schemas.microsoft.com/office/drawing/2012/chart" uri="{02D57815-91ED-43cb-92C2-25804820EDAC}">
                        <c15:formulaRef>
                          <c15:sqref>Sheet1!$C$13:$E$13</c15:sqref>
                        </c15:formulaRef>
                      </c:ext>
                    </c:extLst>
                    <c:numCache>
                      <c:formatCode>General</c:formatCode>
                      <c:ptCount val="3"/>
                      <c:pt idx="0">
                        <c:v>0.12895699999999999</c:v>
                      </c:pt>
                      <c:pt idx="1">
                        <c:v>0.14971599999999999</c:v>
                      </c:pt>
                      <c:pt idx="2">
                        <c:v>0.133219</c:v>
                      </c:pt>
                    </c:numCache>
                  </c:numRef>
                </c:val>
                <c:extLst>
                  <c:ext xmlns:c16="http://schemas.microsoft.com/office/drawing/2014/chart" uri="{C3380CC4-5D6E-409C-BE32-E72D297353CC}">
                    <c16:uniqueId val="{0000000C-8225-4ADB-A3E1-271C085D732B}"/>
                  </c:ext>
                </c:extLst>
              </c15:ser>
            </c15:filteredBarSeries>
          </c:ext>
        </c:extLst>
      </c:barChart>
      <c:catAx>
        <c:axId val="11353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1135323535"/>
        <c:crosses val="autoZero"/>
        <c:auto val="1"/>
        <c:lblAlgn val="ctr"/>
        <c:lblOffset val="100"/>
        <c:noMultiLvlLbl val="0"/>
      </c:catAx>
      <c:valAx>
        <c:axId val="11353235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113532311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legend>
    <c:plotVisOnly val="1"/>
    <c:dispBlanksAs val="gap"/>
    <c:showDLblsOverMax val="0"/>
  </c:chart>
  <c:spPr>
    <a:noFill/>
    <a:ln>
      <a:noFill/>
    </a:ln>
    <a:effectLst/>
  </c:spPr>
  <c:txPr>
    <a:bodyPr/>
    <a:lstStyle/>
    <a:p>
      <a:pPr>
        <a:defRPr/>
      </a:pPr>
      <a:endParaRPr lang="ar-SA"/>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withinLinearReversed" id="24">
  <a:schemeClr val="accent4"/>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CF57D9-A7BF-4EAE-88EE-0858F82A9D0A}"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58810-CBB7-4977-99CF-622AC8A922EC}" type="slidenum">
              <a:rPr lang="en-US" smtClean="0"/>
              <a:t>‹#›</a:t>
            </a:fld>
            <a:endParaRPr lang="en-US"/>
          </a:p>
        </p:txBody>
      </p:sp>
    </p:spTree>
    <p:extLst>
      <p:ext uri="{BB962C8B-B14F-4D97-AF65-F5344CB8AC3E}">
        <p14:creationId xmlns:p14="http://schemas.microsoft.com/office/powerpoint/2010/main" val="3295582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CF57D9-A7BF-4EAE-88EE-0858F82A9D0A}"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58810-CBB7-4977-99CF-622AC8A922EC}" type="slidenum">
              <a:rPr lang="en-US" smtClean="0"/>
              <a:t>‹#›</a:t>
            </a:fld>
            <a:endParaRPr lang="en-US"/>
          </a:p>
        </p:txBody>
      </p:sp>
    </p:spTree>
    <p:extLst>
      <p:ext uri="{BB962C8B-B14F-4D97-AF65-F5344CB8AC3E}">
        <p14:creationId xmlns:p14="http://schemas.microsoft.com/office/powerpoint/2010/main" val="333483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CF57D9-A7BF-4EAE-88EE-0858F82A9D0A}"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58810-CBB7-4977-99CF-622AC8A922EC}" type="slidenum">
              <a:rPr lang="en-US" smtClean="0"/>
              <a:t>‹#›</a:t>
            </a:fld>
            <a:endParaRPr lang="en-US"/>
          </a:p>
        </p:txBody>
      </p:sp>
    </p:spTree>
    <p:extLst>
      <p:ext uri="{BB962C8B-B14F-4D97-AF65-F5344CB8AC3E}">
        <p14:creationId xmlns:p14="http://schemas.microsoft.com/office/powerpoint/2010/main" val="1623053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CF57D9-A7BF-4EAE-88EE-0858F82A9D0A}"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58810-CBB7-4977-99CF-622AC8A922EC}" type="slidenum">
              <a:rPr lang="en-US" smtClean="0"/>
              <a:t>‹#›</a:t>
            </a:fld>
            <a:endParaRPr lang="en-US"/>
          </a:p>
        </p:txBody>
      </p:sp>
    </p:spTree>
    <p:extLst>
      <p:ext uri="{BB962C8B-B14F-4D97-AF65-F5344CB8AC3E}">
        <p14:creationId xmlns:p14="http://schemas.microsoft.com/office/powerpoint/2010/main" val="320292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CF57D9-A7BF-4EAE-88EE-0858F82A9D0A}"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58810-CBB7-4977-99CF-622AC8A922EC}" type="slidenum">
              <a:rPr lang="en-US" smtClean="0"/>
              <a:t>‹#›</a:t>
            </a:fld>
            <a:endParaRPr lang="en-US"/>
          </a:p>
        </p:txBody>
      </p:sp>
    </p:spTree>
    <p:extLst>
      <p:ext uri="{BB962C8B-B14F-4D97-AF65-F5344CB8AC3E}">
        <p14:creationId xmlns:p14="http://schemas.microsoft.com/office/powerpoint/2010/main" val="562657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CF57D9-A7BF-4EAE-88EE-0858F82A9D0A}"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58810-CBB7-4977-99CF-622AC8A922EC}" type="slidenum">
              <a:rPr lang="en-US" smtClean="0"/>
              <a:t>‹#›</a:t>
            </a:fld>
            <a:endParaRPr lang="en-US"/>
          </a:p>
        </p:txBody>
      </p:sp>
    </p:spTree>
    <p:extLst>
      <p:ext uri="{BB962C8B-B14F-4D97-AF65-F5344CB8AC3E}">
        <p14:creationId xmlns:p14="http://schemas.microsoft.com/office/powerpoint/2010/main" val="4006086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CF57D9-A7BF-4EAE-88EE-0858F82A9D0A}"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658810-CBB7-4977-99CF-622AC8A922EC}" type="slidenum">
              <a:rPr lang="en-US" smtClean="0"/>
              <a:t>‹#›</a:t>
            </a:fld>
            <a:endParaRPr lang="en-US"/>
          </a:p>
        </p:txBody>
      </p:sp>
    </p:spTree>
    <p:extLst>
      <p:ext uri="{BB962C8B-B14F-4D97-AF65-F5344CB8AC3E}">
        <p14:creationId xmlns:p14="http://schemas.microsoft.com/office/powerpoint/2010/main" val="658958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CF57D9-A7BF-4EAE-88EE-0858F82A9D0A}"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658810-CBB7-4977-99CF-622AC8A922EC}" type="slidenum">
              <a:rPr lang="en-US" smtClean="0"/>
              <a:t>‹#›</a:t>
            </a:fld>
            <a:endParaRPr lang="en-US"/>
          </a:p>
        </p:txBody>
      </p:sp>
    </p:spTree>
    <p:extLst>
      <p:ext uri="{BB962C8B-B14F-4D97-AF65-F5344CB8AC3E}">
        <p14:creationId xmlns:p14="http://schemas.microsoft.com/office/powerpoint/2010/main" val="357388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F57D9-A7BF-4EAE-88EE-0858F82A9D0A}"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658810-CBB7-4977-99CF-622AC8A922EC}" type="slidenum">
              <a:rPr lang="en-US" smtClean="0"/>
              <a:t>‹#›</a:t>
            </a:fld>
            <a:endParaRPr lang="en-US"/>
          </a:p>
        </p:txBody>
      </p:sp>
    </p:spTree>
    <p:extLst>
      <p:ext uri="{BB962C8B-B14F-4D97-AF65-F5344CB8AC3E}">
        <p14:creationId xmlns:p14="http://schemas.microsoft.com/office/powerpoint/2010/main" val="249727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CF57D9-A7BF-4EAE-88EE-0858F82A9D0A}"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58810-CBB7-4977-99CF-622AC8A922EC}" type="slidenum">
              <a:rPr lang="en-US" smtClean="0"/>
              <a:t>‹#›</a:t>
            </a:fld>
            <a:endParaRPr lang="en-US"/>
          </a:p>
        </p:txBody>
      </p:sp>
    </p:spTree>
    <p:extLst>
      <p:ext uri="{BB962C8B-B14F-4D97-AF65-F5344CB8AC3E}">
        <p14:creationId xmlns:p14="http://schemas.microsoft.com/office/powerpoint/2010/main" val="759441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CF57D9-A7BF-4EAE-88EE-0858F82A9D0A}"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58810-CBB7-4977-99CF-622AC8A922EC}" type="slidenum">
              <a:rPr lang="en-US" smtClean="0"/>
              <a:t>‹#›</a:t>
            </a:fld>
            <a:endParaRPr lang="en-US"/>
          </a:p>
        </p:txBody>
      </p:sp>
    </p:spTree>
    <p:extLst>
      <p:ext uri="{BB962C8B-B14F-4D97-AF65-F5344CB8AC3E}">
        <p14:creationId xmlns:p14="http://schemas.microsoft.com/office/powerpoint/2010/main" val="2730346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000">
              <a:schemeClr val="bg1">
                <a:tint val="93000"/>
                <a:satMod val="150000"/>
                <a:shade val="98000"/>
                <a:lumMod val="102000"/>
              </a:schemeClr>
            </a:gs>
            <a:gs pos="23000">
              <a:schemeClr val="bg1">
                <a:tint val="98000"/>
                <a:satMod val="130000"/>
                <a:shade val="90000"/>
                <a:lumMod val="103000"/>
              </a:schemeClr>
            </a:gs>
            <a:gs pos="100000">
              <a:srgbClr val="E5E5E5"/>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F57D9-A7BF-4EAE-88EE-0858F82A9D0A}" type="datetimeFigureOut">
              <a:rPr lang="en-US" smtClean="0"/>
              <a:t>5/31/2020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58810-CBB7-4977-99CF-622AC8A922EC}" type="slidenum">
              <a:rPr lang="en-US" smtClean="0"/>
              <a:t>‹#›</a:t>
            </a:fld>
            <a:endParaRPr lang="en-US"/>
          </a:p>
        </p:txBody>
      </p:sp>
    </p:spTree>
    <p:extLst>
      <p:ext uri="{BB962C8B-B14F-4D97-AF65-F5344CB8AC3E}">
        <p14:creationId xmlns:p14="http://schemas.microsoft.com/office/powerpoint/2010/main" val="25064537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8" Type="http://schemas.openxmlformats.org/officeDocument/2006/relationships/image" Target="../media/image17.png"/><Relationship Id="rId13" Type="http://schemas.openxmlformats.org/officeDocument/2006/relationships/image" Target="../media/image53.svg"/><Relationship Id="rId21" Type="http://schemas.openxmlformats.org/officeDocument/2006/relationships/image" Target="../media/image1246.svg"/><Relationship Id="rId17" Type="http://schemas.openxmlformats.org/officeDocument/2006/relationships/image" Target="../media/image854.svg"/><Relationship Id="rId2" Type="http://schemas.openxmlformats.org/officeDocument/2006/relationships/image" Target="../media/image16.png"/><Relationship Id="rId20" Type="http://schemas.openxmlformats.org/officeDocument/2006/relationships/image" Target="../media/image19.png"/><Relationship Id="rId16" Type="http://schemas.openxmlformats.org/officeDocument/2006/relationships/image" Target="../media/image1174.svg"/><Relationship Id="rId1" Type="http://schemas.openxmlformats.org/officeDocument/2006/relationships/slideLayout" Target="../slideLayouts/slideLayout2.xml"/><Relationship Id="rId24" Type="http://schemas.openxmlformats.org/officeDocument/2006/relationships/image" Target="../media/image22.png"/><Relationship Id="rId23" Type="http://schemas.openxmlformats.org/officeDocument/2006/relationships/image" Target="../media/image21.png"/><Relationship Id="rId19" Type="http://schemas.openxmlformats.org/officeDocument/2006/relationships/image" Target="../media/image18.png"/><Relationship Id="rId10" Type="http://schemas.openxmlformats.org/officeDocument/2006/relationships/image" Target="../media/image1456.svg"/><Relationship Id="rId9" Type="http://schemas.openxmlformats.org/officeDocument/2006/relationships/image" Target="../media/image558.svg"/><Relationship Id="rId22"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676" y="1256124"/>
            <a:ext cx="2929878" cy="414996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2934" y="1411451"/>
            <a:ext cx="2730420" cy="3867450"/>
          </a:xfrm>
          <a:prstGeom prst="rect">
            <a:avLst/>
          </a:prstGeom>
        </p:spPr>
      </p:pic>
      <p:sp>
        <p:nvSpPr>
          <p:cNvPr id="7" name="TextBox 6"/>
          <p:cNvSpPr txBox="1"/>
          <p:nvPr/>
        </p:nvSpPr>
        <p:spPr>
          <a:xfrm>
            <a:off x="3910819" y="5598942"/>
            <a:ext cx="4820550" cy="954107"/>
          </a:xfrm>
          <a:prstGeom prst="rect">
            <a:avLst/>
          </a:prstGeom>
          <a:noFill/>
        </p:spPr>
        <p:txBody>
          <a:bodyPr wrap="none" rtlCol="0">
            <a:spAutoFit/>
          </a:bodyPr>
          <a:lstStyle/>
          <a:p>
            <a:pPr algn="ctr"/>
            <a:r>
              <a:rPr lang="en-US" sz="2800" dirty="0" smtClean="0">
                <a:solidFill>
                  <a:srgbClr val="10213A"/>
                </a:solidFill>
                <a:latin typeface="Cairo-light" panose="00000400000000000000" pitchFamily="2" charset="-78"/>
                <a:cs typeface="Cairo-light" panose="00000400000000000000" pitchFamily="2" charset="-78"/>
              </a:rPr>
              <a:t>Omar </a:t>
            </a:r>
            <a:r>
              <a:rPr lang="en-US" sz="2800" dirty="0" err="1" smtClean="0">
                <a:solidFill>
                  <a:srgbClr val="10213A"/>
                </a:solidFill>
                <a:latin typeface="Cairo-light" panose="00000400000000000000" pitchFamily="2" charset="-78"/>
                <a:cs typeface="Cairo-light" panose="00000400000000000000" pitchFamily="2" charset="-78"/>
              </a:rPr>
              <a:t>Bishtawi</a:t>
            </a:r>
            <a:r>
              <a:rPr lang="en-US" sz="2800" dirty="0" smtClean="0">
                <a:solidFill>
                  <a:srgbClr val="10213A"/>
                </a:solidFill>
                <a:latin typeface="Cairo-light" panose="00000400000000000000" pitchFamily="2" charset="-78"/>
                <a:cs typeface="Cairo-light" panose="00000400000000000000" pitchFamily="2" charset="-78"/>
              </a:rPr>
              <a:t> &amp; </a:t>
            </a:r>
            <a:r>
              <a:rPr lang="en-US" sz="2800" dirty="0" err="1" smtClean="0">
                <a:solidFill>
                  <a:srgbClr val="10213A"/>
                </a:solidFill>
                <a:latin typeface="Cairo-light" panose="00000400000000000000" pitchFamily="2" charset="-78"/>
                <a:cs typeface="Cairo-light" panose="00000400000000000000" pitchFamily="2" charset="-78"/>
              </a:rPr>
              <a:t>Badawi</a:t>
            </a:r>
            <a:r>
              <a:rPr lang="en-US" sz="2800" dirty="0" smtClean="0">
                <a:solidFill>
                  <a:srgbClr val="10213A"/>
                </a:solidFill>
                <a:latin typeface="Cairo-light" panose="00000400000000000000" pitchFamily="2" charset="-78"/>
                <a:cs typeface="Cairo-light" panose="00000400000000000000" pitchFamily="2" charset="-78"/>
              </a:rPr>
              <a:t> </a:t>
            </a:r>
            <a:r>
              <a:rPr lang="en-US" sz="2800" dirty="0" err="1" smtClean="0">
                <a:solidFill>
                  <a:srgbClr val="10213A"/>
                </a:solidFill>
                <a:latin typeface="Cairo-light" panose="00000400000000000000" pitchFamily="2" charset="-78"/>
                <a:cs typeface="Cairo-light" panose="00000400000000000000" pitchFamily="2" charset="-78"/>
              </a:rPr>
              <a:t>Wawi</a:t>
            </a:r>
            <a:endParaRPr lang="en-US" sz="2800" dirty="0" smtClean="0">
              <a:solidFill>
                <a:srgbClr val="10213A"/>
              </a:solidFill>
              <a:latin typeface="Cairo-light" panose="00000400000000000000" pitchFamily="2" charset="-78"/>
              <a:cs typeface="Cairo-light" panose="00000400000000000000" pitchFamily="2" charset="-78"/>
            </a:endParaRPr>
          </a:p>
          <a:p>
            <a:pPr algn="ctr"/>
            <a:r>
              <a:rPr lang="en-US" sz="2800" dirty="0" smtClean="0">
                <a:solidFill>
                  <a:srgbClr val="10213A"/>
                </a:solidFill>
                <a:latin typeface="Cairo-light" panose="00000400000000000000" pitchFamily="2" charset="-78"/>
                <a:cs typeface="Cairo-light" panose="00000400000000000000" pitchFamily="2" charset="-78"/>
              </a:rPr>
              <a:t>Supervisor: </a:t>
            </a:r>
            <a:r>
              <a:rPr lang="en-US" sz="2800" dirty="0" err="1" smtClean="0">
                <a:solidFill>
                  <a:srgbClr val="10213A"/>
                </a:solidFill>
                <a:latin typeface="Cairo-light" panose="00000400000000000000" pitchFamily="2" charset="-78"/>
                <a:cs typeface="Cairo-light" panose="00000400000000000000" pitchFamily="2" charset="-78"/>
              </a:rPr>
              <a:t>Dr.Mona</a:t>
            </a:r>
            <a:r>
              <a:rPr lang="en-US" sz="2800" dirty="0" smtClean="0">
                <a:solidFill>
                  <a:srgbClr val="10213A"/>
                </a:solidFill>
                <a:latin typeface="Cairo-light" panose="00000400000000000000" pitchFamily="2" charset="-78"/>
                <a:cs typeface="Cairo-light" panose="00000400000000000000" pitchFamily="2" charset="-78"/>
              </a:rPr>
              <a:t> </a:t>
            </a:r>
            <a:r>
              <a:rPr lang="en-US" sz="2800" dirty="0" err="1" smtClean="0">
                <a:solidFill>
                  <a:srgbClr val="10213A"/>
                </a:solidFill>
                <a:latin typeface="Cairo-light" panose="00000400000000000000" pitchFamily="2" charset="-78"/>
                <a:cs typeface="Cairo-light" panose="00000400000000000000" pitchFamily="2" charset="-78"/>
              </a:rPr>
              <a:t>Demaidi</a:t>
            </a:r>
            <a:endParaRPr lang="en-US" sz="2800" dirty="0">
              <a:solidFill>
                <a:srgbClr val="10213A"/>
              </a:solidFill>
              <a:latin typeface="Cairo-light" panose="00000400000000000000" pitchFamily="2" charset="-78"/>
              <a:cs typeface="Cairo-light" panose="00000400000000000000" pitchFamily="2" charset="-78"/>
            </a:endParaRPr>
          </a:p>
        </p:txBody>
      </p:sp>
    </p:spTree>
    <p:extLst>
      <p:ext uri="{BB962C8B-B14F-4D97-AF65-F5344CB8AC3E}">
        <p14:creationId xmlns:p14="http://schemas.microsoft.com/office/powerpoint/2010/main" val="1584268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0456" y="1911532"/>
            <a:ext cx="9374777" cy="2812433"/>
          </a:xfrm>
          <a:prstGeom prst="rect">
            <a:avLst/>
          </a:prstGeom>
        </p:spPr>
      </p:pic>
    </p:spTree>
    <p:extLst>
      <p:ext uri="{BB962C8B-B14F-4D97-AF65-F5344CB8AC3E}">
        <p14:creationId xmlns:p14="http://schemas.microsoft.com/office/powerpoint/2010/main" val="351805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pic>
        <p:nvPicPr>
          <p:cNvPr id="3074" name="Picture 2" descr="Long short-term memory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4455" y="1046519"/>
            <a:ext cx="7037705" cy="4619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27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25967" y="2066731"/>
            <a:ext cx="7165145" cy="1323439"/>
          </a:xfrm>
          <a:prstGeom prst="rect">
            <a:avLst/>
          </a:prstGeom>
        </p:spPr>
        <p:txBody>
          <a:bodyPr wrap="square">
            <a:spAutoFit/>
          </a:bodyPr>
          <a:lstStyle/>
          <a:p>
            <a:pPr algn="ctr"/>
            <a:r>
              <a:rPr lang="en-US" sz="4000" dirty="0" smtClean="0">
                <a:latin typeface="Cairo-light" panose="00000400000000000000" pitchFamily="2" charset="-78"/>
                <a:cs typeface="Cairo-light" panose="00000400000000000000" pitchFamily="2" charset="-78"/>
              </a:rPr>
              <a:t>The first model :</a:t>
            </a:r>
          </a:p>
          <a:p>
            <a:pPr algn="ctr"/>
            <a:r>
              <a:rPr lang="en-US" sz="4000" dirty="0" smtClean="0">
                <a:latin typeface="Cairo-light" panose="00000400000000000000" pitchFamily="2" charset="-78"/>
                <a:cs typeface="Cairo-light" panose="00000400000000000000" pitchFamily="2" charset="-78"/>
              </a:rPr>
              <a:t>Seq2Seq with attention </a:t>
            </a:r>
            <a:endParaRPr lang="en-US" sz="4000" dirty="0"/>
          </a:p>
        </p:txBody>
      </p:sp>
      <p:sp>
        <p:nvSpPr>
          <p:cNvPr id="7" name="Rectangle 6"/>
          <p:cNvSpPr/>
          <p:nvPr/>
        </p:nvSpPr>
        <p:spPr>
          <a:xfrm>
            <a:off x="2921391" y="3562533"/>
            <a:ext cx="6096000" cy="1200329"/>
          </a:xfrm>
          <a:prstGeom prst="rect">
            <a:avLst/>
          </a:prstGeom>
        </p:spPr>
        <p:txBody>
          <a:bodyPr>
            <a:spAutoFit/>
          </a:bodyPr>
          <a:lstStyle/>
          <a:p>
            <a:pPr marL="285750" indent="-285750" algn="ctr">
              <a:buFontTx/>
              <a:buChar char="-"/>
            </a:pPr>
            <a:r>
              <a:rPr lang="en-US" dirty="0" smtClean="0">
                <a:latin typeface="Cairo-light" panose="00000400000000000000" pitchFamily="2" charset="-78"/>
                <a:cs typeface="Cairo-light" panose="00000400000000000000" pitchFamily="2" charset="-78"/>
              </a:rPr>
              <a:t>Where we can use it ?</a:t>
            </a:r>
          </a:p>
          <a:p>
            <a:pPr marL="285750" indent="-285750" algn="ctr">
              <a:buFontTx/>
              <a:buChar char="-"/>
            </a:pPr>
            <a:r>
              <a:rPr lang="en-US" b="1" dirty="0" smtClean="0">
                <a:latin typeface="Cairo-light" panose="00000400000000000000" pitchFamily="2" charset="-78"/>
                <a:cs typeface="Cairo-light" panose="00000400000000000000" pitchFamily="2" charset="-78"/>
              </a:rPr>
              <a:t>Why we need the extra attention layer ?</a:t>
            </a:r>
          </a:p>
          <a:p>
            <a:pPr marL="285750" indent="-285750" algn="ctr">
              <a:buFontTx/>
              <a:buChar char="-"/>
            </a:pPr>
            <a:r>
              <a:rPr lang="en-US" dirty="0" smtClean="0">
                <a:latin typeface="Cairo-light" panose="00000400000000000000" pitchFamily="2" charset="-78"/>
                <a:cs typeface="Cairo-light" panose="00000400000000000000" pitchFamily="2" charset="-78"/>
              </a:rPr>
              <a:t>Can this model really work for text summarization problem?</a:t>
            </a:r>
            <a:endParaRPr lang="en-US" dirty="0">
              <a:latin typeface="Cairo-light" panose="00000400000000000000" pitchFamily="2" charset="-78"/>
              <a:cs typeface="Cairo-light" panose="00000400000000000000" pitchFamily="2" charset="-78"/>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Tree>
    <p:extLst>
      <p:ext uri="{BB962C8B-B14F-4D97-AF65-F5344CB8AC3E}">
        <p14:creationId xmlns:p14="http://schemas.microsoft.com/office/powerpoint/2010/main" val="3449220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pic>
        <p:nvPicPr>
          <p:cNvPr id="4100" name="Picture 4" descr="https://cdn.analyticsvidhya.com/wp-content/uploads/2018/03/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691" y="2526892"/>
            <a:ext cx="10117006" cy="203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1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4963"/>
            <a:ext cx="10515600" cy="1325563"/>
          </a:xfrm>
        </p:spPr>
        <p:txBody>
          <a:bodyPr/>
          <a:lstStyle/>
          <a:p>
            <a:pPr algn="ctr"/>
            <a:r>
              <a:rPr lang="en-US" dirty="0" smtClean="0"/>
              <a:t>Example output for Seq2Seq with attention</a:t>
            </a:r>
            <a:r>
              <a:rPr lang="en-US" sz="1400" dirty="0" smtClean="0"/>
              <a:t>(1)</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92293394"/>
              </p:ext>
            </p:extLst>
          </p:nvPr>
        </p:nvGraphicFramePr>
        <p:xfrm>
          <a:off x="1868659" y="2168098"/>
          <a:ext cx="8454682" cy="2545080"/>
        </p:xfrm>
        <a:graphic>
          <a:graphicData uri="http://schemas.openxmlformats.org/drawingml/2006/table">
            <a:tbl>
              <a:tblPr/>
              <a:tblGrid>
                <a:gridCol w="4016528">
                  <a:extLst>
                    <a:ext uri="{9D8B030D-6E8A-4147-A177-3AD203B41FA5}">
                      <a16:colId xmlns:a16="http://schemas.microsoft.com/office/drawing/2014/main" val="20000"/>
                    </a:ext>
                  </a:extLst>
                </a:gridCol>
                <a:gridCol w="2219077">
                  <a:extLst>
                    <a:ext uri="{9D8B030D-6E8A-4147-A177-3AD203B41FA5}">
                      <a16:colId xmlns:a16="http://schemas.microsoft.com/office/drawing/2014/main" val="20001"/>
                    </a:ext>
                  </a:extLst>
                </a:gridCol>
                <a:gridCol w="2219077">
                  <a:extLst>
                    <a:ext uri="{9D8B030D-6E8A-4147-A177-3AD203B41FA5}">
                      <a16:colId xmlns:a16="http://schemas.microsoft.com/office/drawing/2014/main" val="20002"/>
                    </a:ext>
                  </a:extLst>
                </a:gridCol>
              </a:tblGrid>
              <a:tr h="200025">
                <a:tc>
                  <a:txBody>
                    <a:bodyPr/>
                    <a:lstStyle/>
                    <a:p>
                      <a:pPr algn="ctr" rtl="0" fontAlgn="ctr"/>
                      <a:r>
                        <a:rPr lang="en-US" b="1" dirty="0" smtClean="0">
                          <a:solidFill>
                            <a:srgbClr val="FFFFFF"/>
                          </a:solidFill>
                          <a:effectLst/>
                          <a:latin typeface="Cairo-light" panose="00000400000000000000" pitchFamily="2" charset="-78"/>
                          <a:cs typeface="Cairo-light" panose="00000400000000000000" pitchFamily="2" charset="-78"/>
                        </a:rPr>
                        <a:t>Text</a:t>
                      </a:r>
                      <a:endParaRPr lang="en-US" b="1" dirty="0">
                        <a:solidFill>
                          <a:srgbClr val="FFFFFF"/>
                        </a:solidFill>
                        <a:effectLst/>
                        <a:latin typeface="Cairo-light" panose="00000400000000000000" pitchFamily="2" charset="-78"/>
                        <a:cs typeface="Cairo-light" panose="00000400000000000000" pitchFamily="2" charset="-78"/>
                      </a:endParaRP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CD147"/>
                    </a:solidFill>
                  </a:tcPr>
                </a:tc>
                <a:tc>
                  <a:txBody>
                    <a:bodyPr/>
                    <a:lstStyle/>
                    <a:p>
                      <a:pPr algn="ctr" rtl="0" fontAlgn="ctr"/>
                      <a:r>
                        <a:rPr lang="en-US" b="1">
                          <a:solidFill>
                            <a:srgbClr val="FFFFFF"/>
                          </a:solidFill>
                          <a:effectLst/>
                          <a:latin typeface="Cairo-light" panose="00000400000000000000" pitchFamily="2" charset="-78"/>
                          <a:cs typeface="Cairo-light" panose="00000400000000000000" pitchFamily="2" charset="-78"/>
                        </a:rPr>
                        <a:t>Refrence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CD147"/>
                    </a:solidFill>
                  </a:tcPr>
                </a:tc>
                <a:tc>
                  <a:txBody>
                    <a:bodyPr/>
                    <a:lstStyle/>
                    <a:p>
                      <a:pPr algn="ctr" rtl="0" fontAlgn="ctr"/>
                      <a:r>
                        <a:rPr lang="en-US" b="1">
                          <a:solidFill>
                            <a:srgbClr val="FFFFFF"/>
                          </a:solidFill>
                          <a:effectLst/>
                          <a:latin typeface="Cairo-light" panose="00000400000000000000" pitchFamily="2" charset="-78"/>
                          <a:cs typeface="Cairo-light" panose="00000400000000000000" pitchFamily="2" charset="-78"/>
                        </a:rPr>
                        <a:t>System</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CD147"/>
                    </a:solidFill>
                  </a:tcPr>
                </a:tc>
                <a:extLst>
                  <a:ext uri="{0D108BD9-81ED-4DB2-BD59-A6C34878D82A}">
                    <a16:rowId xmlns:a16="http://schemas.microsoft.com/office/drawing/2014/main" val="10000"/>
                  </a:ext>
                </a:extLst>
              </a:tr>
              <a:tr h="200025">
                <a:tc>
                  <a:txBody>
                    <a:bodyPr/>
                    <a:lstStyle/>
                    <a:p>
                      <a:pPr algn="ctr" rtl="0" fontAlgn="ctr"/>
                      <a:r>
                        <a:rPr lang="en-US" dirty="0" err="1" smtClean="0">
                          <a:effectLst/>
                          <a:latin typeface="Cairo-light" panose="00000400000000000000" pitchFamily="2" charset="-78"/>
                          <a:cs typeface="Cairo-light" panose="00000400000000000000" pitchFamily="2" charset="-78"/>
                        </a:rPr>
                        <a:t>norway</a:t>
                      </a:r>
                      <a:r>
                        <a:rPr lang="en-US" dirty="0" smtClean="0">
                          <a:effectLst/>
                          <a:latin typeface="Cairo-light" panose="00000400000000000000" pitchFamily="2" charset="-78"/>
                          <a:cs typeface="Cairo-light" panose="00000400000000000000" pitchFamily="2" charset="-78"/>
                        </a:rPr>
                        <a:t> delivered a diplomatic protest to </a:t>
                      </a:r>
                      <a:r>
                        <a:rPr lang="en-US" dirty="0" err="1" smtClean="0">
                          <a:effectLst/>
                          <a:latin typeface="Cairo-light" panose="00000400000000000000" pitchFamily="2" charset="-78"/>
                          <a:cs typeface="Cairo-light" panose="00000400000000000000" pitchFamily="2" charset="-78"/>
                        </a:rPr>
                        <a:t>russia</a:t>
                      </a:r>
                      <a:r>
                        <a:rPr lang="en-US" dirty="0" smtClean="0">
                          <a:effectLst/>
                          <a:latin typeface="Cairo-light" panose="00000400000000000000" pitchFamily="2" charset="-78"/>
                          <a:cs typeface="Cairo-light" panose="00000400000000000000" pitchFamily="2" charset="-78"/>
                        </a:rPr>
                        <a:t> on </a:t>
                      </a:r>
                      <a:r>
                        <a:rPr lang="en-US" dirty="0" err="1" smtClean="0">
                          <a:effectLst/>
                          <a:latin typeface="Cairo-light" panose="00000400000000000000" pitchFamily="2" charset="-78"/>
                          <a:cs typeface="Cairo-light" panose="00000400000000000000" pitchFamily="2" charset="-78"/>
                        </a:rPr>
                        <a:t>monday</a:t>
                      </a:r>
                      <a:r>
                        <a:rPr lang="en-US" dirty="0" smtClean="0">
                          <a:effectLst/>
                          <a:latin typeface="Cairo-light" panose="00000400000000000000" pitchFamily="2" charset="-78"/>
                          <a:cs typeface="Cairo-light" panose="00000400000000000000" pitchFamily="2" charset="-78"/>
                        </a:rPr>
                        <a:t>  after  three  </a:t>
                      </a:r>
                      <a:r>
                        <a:rPr lang="en-US" dirty="0" err="1" smtClean="0">
                          <a:effectLst/>
                          <a:latin typeface="Cairo-light" panose="00000400000000000000" pitchFamily="2" charset="-78"/>
                          <a:cs typeface="Cairo-light" panose="00000400000000000000" pitchFamily="2" charset="-78"/>
                        </a:rPr>
                        <a:t>norwegian</a:t>
                      </a:r>
                      <a:r>
                        <a:rPr lang="en-US" dirty="0" smtClean="0">
                          <a:effectLst/>
                          <a:latin typeface="Cairo-light" panose="00000400000000000000" pitchFamily="2" charset="-78"/>
                          <a:cs typeface="Cairo-light" panose="00000400000000000000" pitchFamily="2" charset="-78"/>
                        </a:rPr>
                        <a:t>  fisheries  research  expeditions were barred from </a:t>
                      </a:r>
                      <a:r>
                        <a:rPr lang="en-US" dirty="0" err="1" smtClean="0">
                          <a:effectLst/>
                          <a:latin typeface="Cairo-light" panose="00000400000000000000" pitchFamily="2" charset="-78"/>
                          <a:cs typeface="Cairo-light" panose="00000400000000000000" pitchFamily="2" charset="-78"/>
                        </a:rPr>
                        <a:t>russian</a:t>
                      </a:r>
                      <a:r>
                        <a:rPr lang="en-US" dirty="0" smtClean="0">
                          <a:effectLst/>
                          <a:latin typeface="Cairo-light" panose="00000400000000000000" pitchFamily="2" charset="-78"/>
                          <a:cs typeface="Cairo-light" panose="00000400000000000000" pitchFamily="2" charset="-78"/>
                        </a:rPr>
                        <a:t> waters .  the </a:t>
                      </a:r>
                      <a:r>
                        <a:rPr lang="en-US" dirty="0" err="1" smtClean="0">
                          <a:effectLst/>
                          <a:latin typeface="Cairo-light" panose="00000400000000000000" pitchFamily="2" charset="-78"/>
                          <a:cs typeface="Cairo-light" panose="00000400000000000000" pitchFamily="2" charset="-78"/>
                        </a:rPr>
                        <a:t>norwegian</a:t>
                      </a:r>
                      <a:r>
                        <a:rPr lang="en-US" dirty="0" smtClean="0">
                          <a:effectLst/>
                          <a:latin typeface="Cairo-light" panose="00000400000000000000" pitchFamily="2" charset="-78"/>
                          <a:cs typeface="Cairo-light" panose="00000400000000000000" pitchFamily="2" charset="-78"/>
                        </a:rPr>
                        <a:t> research ships were to continue an annual program of charting fish resources shared by the two countries in the </a:t>
                      </a:r>
                      <a:r>
                        <a:rPr lang="en-US" dirty="0" err="1" smtClean="0">
                          <a:effectLst/>
                          <a:latin typeface="Cairo-light" panose="00000400000000000000" pitchFamily="2" charset="-78"/>
                          <a:cs typeface="Cairo-light" panose="00000400000000000000" pitchFamily="2" charset="-78"/>
                        </a:rPr>
                        <a:t>barents</a:t>
                      </a:r>
                      <a:r>
                        <a:rPr lang="en-US" dirty="0" smtClean="0">
                          <a:effectLst/>
                          <a:latin typeface="Cairo-light" panose="00000400000000000000" pitchFamily="2" charset="-78"/>
                          <a:cs typeface="Cairo-light" panose="00000400000000000000" pitchFamily="2" charset="-78"/>
                        </a:rPr>
                        <a:t> sea region .</a:t>
                      </a:r>
                      <a:endParaRPr lang="en-US" dirty="0">
                        <a:effectLst/>
                        <a:latin typeface="Cairo-light" panose="00000400000000000000" pitchFamily="2" charset="-78"/>
                        <a:cs typeface="Cairo-light" panose="00000400000000000000" pitchFamily="2" charset="-78"/>
                      </a:endParaRP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sz="1800" kern="1200" dirty="0" err="1" smtClean="0">
                          <a:solidFill>
                            <a:schemeClr val="tx1"/>
                          </a:solidFill>
                          <a:effectLst/>
                          <a:latin typeface="Cairo-light" panose="00000400000000000000" pitchFamily="2" charset="-78"/>
                          <a:ea typeface="+mn-ea"/>
                          <a:cs typeface="Cairo-light" panose="00000400000000000000" pitchFamily="2" charset="-78"/>
                        </a:rPr>
                        <a:t>norway</a:t>
                      </a:r>
                      <a:r>
                        <a:rPr lang="en-US" sz="1800" kern="1200" dirty="0" smtClean="0">
                          <a:solidFill>
                            <a:schemeClr val="tx1"/>
                          </a:solidFill>
                          <a:effectLst/>
                          <a:latin typeface="Cairo-light" panose="00000400000000000000" pitchFamily="2" charset="-78"/>
                          <a:ea typeface="+mn-ea"/>
                          <a:cs typeface="Cairo-light" panose="00000400000000000000" pitchFamily="2" charset="-78"/>
                        </a:rPr>
                        <a:t> protests </a:t>
                      </a:r>
                      <a:r>
                        <a:rPr lang="en-US" sz="1800" kern="1200" dirty="0" err="1" smtClean="0">
                          <a:solidFill>
                            <a:schemeClr val="tx1"/>
                          </a:solidFill>
                          <a:effectLst/>
                          <a:latin typeface="Cairo-light" panose="00000400000000000000" pitchFamily="2" charset="-78"/>
                          <a:ea typeface="+mn-ea"/>
                          <a:cs typeface="Cairo-light" panose="00000400000000000000" pitchFamily="2" charset="-78"/>
                        </a:rPr>
                        <a:t>russia</a:t>
                      </a:r>
                      <a:r>
                        <a:rPr lang="en-US" sz="1800" kern="1200" dirty="0" smtClean="0">
                          <a:solidFill>
                            <a:schemeClr val="tx1"/>
                          </a:solidFill>
                          <a:effectLst/>
                          <a:latin typeface="Cairo-light" panose="00000400000000000000" pitchFamily="2" charset="-78"/>
                          <a:ea typeface="+mn-ea"/>
                          <a:cs typeface="Cairo-light" panose="00000400000000000000" pitchFamily="2" charset="-78"/>
                        </a:rPr>
                        <a:t> barring fisheries research ships</a:t>
                      </a:r>
                      <a:endParaRPr lang="en-US" sz="1800" kern="1200" dirty="0">
                        <a:solidFill>
                          <a:schemeClr val="tx1"/>
                        </a:solidFill>
                        <a:effectLst/>
                        <a:latin typeface="Cairo-light" panose="00000400000000000000" pitchFamily="2" charset="-78"/>
                        <a:ea typeface="+mn-ea"/>
                        <a:cs typeface="Cairo-light" panose="00000400000000000000" pitchFamily="2" charset="-78"/>
                      </a:endParaRP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ctr"/>
                      <a:r>
                        <a:rPr lang="en-US" dirty="0" err="1" smtClean="0">
                          <a:effectLst/>
                          <a:latin typeface="Cairo-light" panose="00000400000000000000" pitchFamily="2" charset="-78"/>
                          <a:cs typeface="Cairo-light" panose="00000400000000000000" pitchFamily="2" charset="-78"/>
                        </a:rPr>
                        <a:t>norway</a:t>
                      </a:r>
                      <a:r>
                        <a:rPr lang="en-US" dirty="0" smtClean="0">
                          <a:effectLst/>
                          <a:latin typeface="Cairo-light" panose="00000400000000000000" pitchFamily="2" charset="-78"/>
                          <a:cs typeface="Cairo-light" panose="00000400000000000000" pitchFamily="2" charset="-78"/>
                        </a:rPr>
                        <a:t> grants diplomatic protest to </a:t>
                      </a:r>
                      <a:r>
                        <a:rPr lang="en-US" dirty="0" err="1" smtClean="0">
                          <a:effectLst/>
                          <a:latin typeface="Cairo-light" panose="00000400000000000000" pitchFamily="2" charset="-78"/>
                          <a:cs typeface="Cairo-light" panose="00000400000000000000" pitchFamily="2" charset="-78"/>
                        </a:rPr>
                        <a:t>russia</a:t>
                      </a:r>
                      <a:endParaRPr lang="en-US" dirty="0">
                        <a:effectLst/>
                        <a:latin typeface="Cairo-light" panose="00000400000000000000" pitchFamily="2" charset="-78"/>
                        <a:cs typeface="Cairo-light" panose="00000400000000000000" pitchFamily="2" charset="-78"/>
                      </a:endParaRP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Rectangle 5"/>
          <p:cNvSpPr/>
          <p:nvPr/>
        </p:nvSpPr>
        <p:spPr>
          <a:xfrm>
            <a:off x="2551600" y="6334780"/>
            <a:ext cx="7316426" cy="523220"/>
          </a:xfrm>
          <a:prstGeom prst="rect">
            <a:avLst/>
          </a:prstGeom>
        </p:spPr>
        <p:txBody>
          <a:bodyPr wrap="none">
            <a:spAutoFit/>
          </a:bodyPr>
          <a:lstStyle/>
          <a:p>
            <a:r>
              <a:rPr lang="en-US" sz="1400" dirty="0" smtClean="0">
                <a:latin typeface="Cairo-light" panose="00000400000000000000" pitchFamily="2" charset="-78"/>
                <a:cs typeface="Cairo-light" panose="00000400000000000000" pitchFamily="2" charset="-78"/>
              </a:rPr>
              <a:t>(1) Ramesh </a:t>
            </a:r>
            <a:r>
              <a:rPr lang="en-US" sz="1400" dirty="0" err="1" smtClean="0">
                <a:latin typeface="Cairo-light" panose="00000400000000000000" pitchFamily="2" charset="-78"/>
                <a:cs typeface="Cairo-light" panose="00000400000000000000" pitchFamily="2" charset="-78"/>
              </a:rPr>
              <a:t>Nallapati</a:t>
            </a:r>
            <a:r>
              <a:rPr lang="en-US" sz="1400" dirty="0" smtClean="0">
                <a:latin typeface="Cairo-light" panose="00000400000000000000" pitchFamily="2" charset="-78"/>
                <a:cs typeface="Cairo-light" panose="00000400000000000000" pitchFamily="2" charset="-78"/>
              </a:rPr>
              <a:t>, Bowen Zhou, Cicero </a:t>
            </a:r>
            <a:r>
              <a:rPr lang="en-US" sz="1400" dirty="0" err="1" smtClean="0">
                <a:latin typeface="Cairo-light" panose="00000400000000000000" pitchFamily="2" charset="-78"/>
                <a:cs typeface="Cairo-light" panose="00000400000000000000" pitchFamily="2" charset="-78"/>
              </a:rPr>
              <a:t>Nogueira</a:t>
            </a:r>
            <a:r>
              <a:rPr lang="en-US" sz="1400" dirty="0" smtClean="0">
                <a:latin typeface="Cairo-light" panose="00000400000000000000" pitchFamily="2" charset="-78"/>
                <a:cs typeface="Cairo-light" panose="00000400000000000000" pitchFamily="2" charset="-78"/>
              </a:rPr>
              <a:t> dos </a:t>
            </a:r>
            <a:r>
              <a:rPr lang="en-US" sz="1400" dirty="0" err="1" smtClean="0">
                <a:latin typeface="Cairo-light" panose="00000400000000000000" pitchFamily="2" charset="-78"/>
                <a:cs typeface="Cairo-light" panose="00000400000000000000" pitchFamily="2" charset="-78"/>
              </a:rPr>
              <a:t>santos</a:t>
            </a:r>
            <a:r>
              <a:rPr lang="en-US" sz="1400" dirty="0" smtClean="0">
                <a:latin typeface="Cairo-light" panose="00000400000000000000" pitchFamily="2" charset="-78"/>
                <a:cs typeface="Cairo-light" panose="00000400000000000000" pitchFamily="2" charset="-78"/>
              </a:rPr>
              <a:t>, </a:t>
            </a:r>
            <a:r>
              <a:rPr lang="en-US" sz="1400" dirty="0" err="1" smtClean="0">
                <a:latin typeface="Cairo-light" panose="00000400000000000000" pitchFamily="2" charset="-78"/>
                <a:cs typeface="Cairo-light" panose="00000400000000000000" pitchFamily="2" charset="-78"/>
              </a:rPr>
              <a:t>Caglar</a:t>
            </a:r>
            <a:r>
              <a:rPr lang="en-US" sz="1400" dirty="0" smtClean="0">
                <a:latin typeface="Cairo-light" panose="00000400000000000000" pitchFamily="2" charset="-78"/>
                <a:cs typeface="Cairo-light" panose="00000400000000000000" pitchFamily="2" charset="-78"/>
              </a:rPr>
              <a:t> </a:t>
            </a:r>
            <a:r>
              <a:rPr lang="en-US" sz="1400" dirty="0" err="1" smtClean="0">
                <a:latin typeface="Cairo-light" panose="00000400000000000000" pitchFamily="2" charset="-78"/>
                <a:cs typeface="Cairo-light" panose="00000400000000000000" pitchFamily="2" charset="-78"/>
              </a:rPr>
              <a:t>Gulcehre</a:t>
            </a:r>
            <a:r>
              <a:rPr lang="en-US" sz="1400" dirty="0" smtClean="0">
                <a:latin typeface="Cairo-light" panose="00000400000000000000" pitchFamily="2" charset="-78"/>
                <a:cs typeface="Cairo-light" panose="00000400000000000000" pitchFamily="2" charset="-78"/>
              </a:rPr>
              <a:t>, and Bing Xiang,</a:t>
            </a:r>
          </a:p>
          <a:p>
            <a:r>
              <a:rPr lang="en-US" sz="1400" dirty="0" smtClean="0">
                <a:latin typeface="Cairo-light" panose="00000400000000000000" pitchFamily="2" charset="-78"/>
                <a:cs typeface="Cairo-light" panose="00000400000000000000" pitchFamily="2" charset="-78"/>
              </a:rPr>
              <a:t>Abstractive text summarization using sequence-to-sequence </a:t>
            </a:r>
            <a:r>
              <a:rPr lang="en-US" sz="1400" dirty="0" err="1" smtClean="0">
                <a:latin typeface="Cairo-light" panose="00000400000000000000" pitchFamily="2" charset="-78"/>
                <a:cs typeface="Cairo-light" panose="00000400000000000000" pitchFamily="2" charset="-78"/>
              </a:rPr>
              <a:t>rnns</a:t>
            </a:r>
            <a:r>
              <a:rPr lang="en-US" sz="1400" dirty="0" smtClean="0">
                <a:latin typeface="Cairo-light" panose="00000400000000000000" pitchFamily="2" charset="-78"/>
                <a:cs typeface="Cairo-light" panose="00000400000000000000" pitchFamily="2" charset="-78"/>
              </a:rPr>
              <a:t> and beyond, 2016.</a:t>
            </a:r>
            <a:endParaRPr lang="en-US" sz="14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Tree>
    <p:extLst>
      <p:ext uri="{BB962C8B-B14F-4D97-AF65-F5344CB8AC3E}">
        <p14:creationId xmlns:p14="http://schemas.microsoft.com/office/powerpoint/2010/main" val="2386395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40034" y="2348085"/>
            <a:ext cx="7165145" cy="707886"/>
          </a:xfrm>
          <a:prstGeom prst="rect">
            <a:avLst/>
          </a:prstGeom>
        </p:spPr>
        <p:txBody>
          <a:bodyPr wrap="square">
            <a:spAutoFit/>
          </a:bodyPr>
          <a:lstStyle/>
          <a:p>
            <a:pPr algn="ctr"/>
            <a:r>
              <a:rPr lang="en-US" sz="4000" dirty="0" smtClean="0">
                <a:latin typeface="Cairo-light" panose="00000400000000000000" pitchFamily="2" charset="-78"/>
                <a:cs typeface="Cairo-light" panose="00000400000000000000" pitchFamily="2" charset="-78"/>
              </a:rPr>
              <a:t>What problems this model faced</a:t>
            </a:r>
            <a:endParaRPr lang="en-US" sz="4000" dirty="0"/>
          </a:p>
        </p:txBody>
      </p:sp>
      <p:sp>
        <p:nvSpPr>
          <p:cNvPr id="7" name="Rectangle 6"/>
          <p:cNvSpPr/>
          <p:nvPr/>
        </p:nvSpPr>
        <p:spPr>
          <a:xfrm>
            <a:off x="3174606" y="3323382"/>
            <a:ext cx="6096000" cy="1477328"/>
          </a:xfrm>
          <a:prstGeom prst="rect">
            <a:avLst/>
          </a:prstGeom>
        </p:spPr>
        <p:txBody>
          <a:bodyPr>
            <a:spAutoFit/>
          </a:bodyPr>
          <a:lstStyle/>
          <a:p>
            <a:pPr marL="285750" indent="-285750">
              <a:buFontTx/>
              <a:buChar char="-"/>
            </a:pPr>
            <a:r>
              <a:rPr lang="en-US" b="1" dirty="0" smtClean="0">
                <a:latin typeface="Cairo-light" panose="00000400000000000000" pitchFamily="2" charset="-78"/>
                <a:cs typeface="Cairo-light" panose="00000400000000000000" pitchFamily="2" charset="-78"/>
              </a:rPr>
              <a:t>The </a:t>
            </a:r>
            <a:r>
              <a:rPr lang="en-US" b="1" dirty="0">
                <a:latin typeface="Cairo-light" panose="00000400000000000000" pitchFamily="2" charset="-78"/>
                <a:cs typeface="Cairo-light" panose="00000400000000000000" pitchFamily="2" charset="-78"/>
              </a:rPr>
              <a:t>summaries sometimes reproduce invalid data like the score of the match or the name </a:t>
            </a:r>
            <a:r>
              <a:rPr lang="en-US" b="1" dirty="0" smtClean="0">
                <a:latin typeface="Cairo-light" panose="00000400000000000000" pitchFamily="2" charset="-78"/>
                <a:cs typeface="Cairo-light" panose="00000400000000000000" pitchFamily="2" charset="-78"/>
              </a:rPr>
              <a:t>of the </a:t>
            </a:r>
            <a:r>
              <a:rPr lang="en-US" b="1" dirty="0">
                <a:latin typeface="Cairo-light" panose="00000400000000000000" pitchFamily="2" charset="-78"/>
                <a:cs typeface="Cairo-light" panose="00000400000000000000" pitchFamily="2" charset="-78"/>
              </a:rPr>
              <a:t>person who did the action</a:t>
            </a:r>
            <a:r>
              <a:rPr lang="en-US" b="1" dirty="0" smtClean="0">
                <a:latin typeface="Cairo-light" panose="00000400000000000000" pitchFamily="2" charset="-78"/>
                <a:cs typeface="Cairo-light" panose="00000400000000000000" pitchFamily="2" charset="-78"/>
              </a:rPr>
              <a:t>.</a:t>
            </a:r>
            <a:endParaRPr lang="en-US" b="1" dirty="0">
              <a:latin typeface="Cairo-light" panose="00000400000000000000" pitchFamily="2" charset="-78"/>
              <a:cs typeface="Cairo-light" panose="00000400000000000000" pitchFamily="2" charset="-78"/>
            </a:endParaRPr>
          </a:p>
          <a:p>
            <a:pPr marL="285750" indent="-285750">
              <a:buFontTx/>
              <a:buChar char="-"/>
            </a:pPr>
            <a:r>
              <a:rPr lang="en-US" dirty="0">
                <a:latin typeface="Cairo-light" panose="00000400000000000000" pitchFamily="2" charset="-78"/>
                <a:cs typeface="Cairo-light" panose="00000400000000000000" pitchFamily="2" charset="-78"/>
              </a:rPr>
              <a:t>summaries repeat themselves sometimes (Obama said Obama said Obama said. . . ..).</a:t>
            </a:r>
            <a:endParaRPr lang="en-US" dirty="0" smtClean="0">
              <a:latin typeface="Cairo-light" panose="00000400000000000000" pitchFamily="2" charset="-78"/>
              <a:cs typeface="Cairo-light" panose="00000400000000000000" pitchFamily="2" charset="-78"/>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Tree>
    <p:extLst>
      <p:ext uri="{BB962C8B-B14F-4D97-AF65-F5344CB8AC3E}">
        <p14:creationId xmlns:p14="http://schemas.microsoft.com/office/powerpoint/2010/main" val="3041308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40034" y="2348085"/>
            <a:ext cx="7165145" cy="707886"/>
          </a:xfrm>
          <a:prstGeom prst="rect">
            <a:avLst/>
          </a:prstGeom>
        </p:spPr>
        <p:txBody>
          <a:bodyPr wrap="square">
            <a:spAutoFit/>
          </a:bodyPr>
          <a:lstStyle/>
          <a:p>
            <a:pPr algn="ctr"/>
            <a:r>
              <a:rPr lang="en-US" sz="4000" dirty="0" smtClean="0">
                <a:latin typeface="Cairo-light" panose="00000400000000000000" pitchFamily="2" charset="-78"/>
                <a:cs typeface="Cairo-light" panose="00000400000000000000" pitchFamily="2" charset="-78"/>
              </a:rPr>
              <a:t>What problems this model faced</a:t>
            </a:r>
            <a:endParaRPr lang="en-US" sz="4000" dirty="0"/>
          </a:p>
        </p:txBody>
      </p:sp>
      <p:sp>
        <p:nvSpPr>
          <p:cNvPr id="7" name="Rectangle 6"/>
          <p:cNvSpPr/>
          <p:nvPr/>
        </p:nvSpPr>
        <p:spPr>
          <a:xfrm>
            <a:off x="3174606" y="3323382"/>
            <a:ext cx="6096000" cy="1477328"/>
          </a:xfrm>
          <a:prstGeom prst="rect">
            <a:avLst/>
          </a:prstGeom>
        </p:spPr>
        <p:txBody>
          <a:bodyPr>
            <a:spAutoFit/>
          </a:bodyPr>
          <a:lstStyle/>
          <a:p>
            <a:pPr marL="285750" indent="-285750">
              <a:buFontTx/>
              <a:buChar char="-"/>
            </a:pPr>
            <a:r>
              <a:rPr lang="en-US" dirty="0" smtClean="0">
                <a:latin typeface="Cairo-light" panose="00000400000000000000" pitchFamily="2" charset="-78"/>
                <a:cs typeface="Cairo-light" panose="00000400000000000000" pitchFamily="2" charset="-78"/>
              </a:rPr>
              <a:t>The </a:t>
            </a:r>
            <a:r>
              <a:rPr lang="en-US" dirty="0">
                <a:latin typeface="Cairo-light" panose="00000400000000000000" pitchFamily="2" charset="-78"/>
                <a:cs typeface="Cairo-light" panose="00000400000000000000" pitchFamily="2" charset="-78"/>
              </a:rPr>
              <a:t>summaries sometimes reproduce invalid data like the score of the match or the name </a:t>
            </a:r>
            <a:r>
              <a:rPr lang="en-US" dirty="0" smtClean="0">
                <a:latin typeface="Cairo-light" panose="00000400000000000000" pitchFamily="2" charset="-78"/>
                <a:cs typeface="Cairo-light" panose="00000400000000000000" pitchFamily="2" charset="-78"/>
              </a:rPr>
              <a:t>of the </a:t>
            </a:r>
            <a:r>
              <a:rPr lang="en-US" dirty="0">
                <a:latin typeface="Cairo-light" panose="00000400000000000000" pitchFamily="2" charset="-78"/>
                <a:cs typeface="Cairo-light" panose="00000400000000000000" pitchFamily="2" charset="-78"/>
              </a:rPr>
              <a:t>person who did the action</a:t>
            </a:r>
            <a:r>
              <a:rPr lang="en-US" dirty="0" smtClean="0">
                <a:latin typeface="Cairo-light" panose="00000400000000000000" pitchFamily="2" charset="-78"/>
                <a:cs typeface="Cairo-light" panose="00000400000000000000" pitchFamily="2" charset="-78"/>
              </a:rPr>
              <a:t>.</a:t>
            </a:r>
            <a:endParaRPr lang="en-US" dirty="0">
              <a:latin typeface="Cairo-light" panose="00000400000000000000" pitchFamily="2" charset="-78"/>
              <a:cs typeface="Cairo-light" panose="00000400000000000000" pitchFamily="2" charset="-78"/>
            </a:endParaRPr>
          </a:p>
          <a:p>
            <a:pPr marL="285750" indent="-285750">
              <a:buFontTx/>
              <a:buChar char="-"/>
            </a:pPr>
            <a:r>
              <a:rPr lang="en-US" b="1" dirty="0">
                <a:latin typeface="Cairo-light" panose="00000400000000000000" pitchFamily="2" charset="-78"/>
                <a:cs typeface="Cairo-light" panose="00000400000000000000" pitchFamily="2" charset="-78"/>
              </a:rPr>
              <a:t>summaries repeat themselves sometimes (Obama said Obama said Obama said. . . ..).</a:t>
            </a:r>
            <a:endParaRPr lang="en-US" b="1" dirty="0" smtClean="0">
              <a:latin typeface="Cairo-light" panose="00000400000000000000" pitchFamily="2" charset="-78"/>
              <a:cs typeface="Cairo-light" panose="00000400000000000000" pitchFamily="2" charset="-78"/>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Tree>
    <p:extLst>
      <p:ext uri="{BB962C8B-B14F-4D97-AF65-F5344CB8AC3E}">
        <p14:creationId xmlns:p14="http://schemas.microsoft.com/office/powerpoint/2010/main" val="33188897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25967" y="2066731"/>
            <a:ext cx="7165145" cy="1323439"/>
          </a:xfrm>
          <a:prstGeom prst="rect">
            <a:avLst/>
          </a:prstGeom>
        </p:spPr>
        <p:txBody>
          <a:bodyPr wrap="square">
            <a:spAutoFit/>
          </a:bodyPr>
          <a:lstStyle/>
          <a:p>
            <a:pPr algn="ctr"/>
            <a:r>
              <a:rPr lang="en-US" sz="4000" dirty="0" smtClean="0">
                <a:latin typeface="Cairo-light" panose="00000400000000000000" pitchFamily="2" charset="-78"/>
                <a:cs typeface="Cairo-light" panose="00000400000000000000" pitchFamily="2" charset="-78"/>
              </a:rPr>
              <a:t>The second model :</a:t>
            </a:r>
          </a:p>
          <a:p>
            <a:pPr algn="ctr"/>
            <a:r>
              <a:rPr lang="en-US" sz="4000" dirty="0" smtClean="0">
                <a:latin typeface="Cairo-light" panose="00000400000000000000" pitchFamily="2" charset="-78"/>
                <a:cs typeface="Cairo-light" panose="00000400000000000000" pitchFamily="2" charset="-78"/>
              </a:rPr>
              <a:t>Pointer Generation network</a:t>
            </a:r>
            <a:endParaRPr lang="en-US" sz="4000" dirty="0"/>
          </a:p>
        </p:txBody>
      </p:sp>
      <p:sp>
        <p:nvSpPr>
          <p:cNvPr id="7" name="Rectangle 6"/>
          <p:cNvSpPr/>
          <p:nvPr/>
        </p:nvSpPr>
        <p:spPr>
          <a:xfrm>
            <a:off x="2921391" y="3562533"/>
            <a:ext cx="6096000" cy="923330"/>
          </a:xfrm>
          <a:prstGeom prst="rect">
            <a:avLst/>
          </a:prstGeom>
        </p:spPr>
        <p:txBody>
          <a:bodyPr>
            <a:spAutoFit/>
          </a:bodyPr>
          <a:lstStyle/>
          <a:p>
            <a:pPr marL="285750" indent="-285750" algn="ctr">
              <a:buFontTx/>
              <a:buChar char="-"/>
            </a:pPr>
            <a:r>
              <a:rPr lang="en-US" dirty="0" smtClean="0">
                <a:latin typeface="Cairo-light" panose="00000400000000000000" pitchFamily="2" charset="-78"/>
                <a:cs typeface="Cairo-light" panose="00000400000000000000" pitchFamily="2" charset="-78"/>
              </a:rPr>
              <a:t>What did add to the seq2seq model ?</a:t>
            </a:r>
          </a:p>
          <a:p>
            <a:pPr marL="285750" indent="-285750" algn="ctr">
              <a:buFontTx/>
              <a:buChar char="-"/>
            </a:pPr>
            <a:r>
              <a:rPr lang="en-US" dirty="0" smtClean="0">
                <a:latin typeface="Cairo-light" panose="00000400000000000000" pitchFamily="2" charset="-78"/>
                <a:cs typeface="Cairo-light" panose="00000400000000000000" pitchFamily="2" charset="-78"/>
              </a:rPr>
              <a:t>How it was able to solve the problems of seq2seq model ?</a:t>
            </a:r>
          </a:p>
          <a:p>
            <a:pPr marL="285750" indent="-285750" algn="ctr">
              <a:buFontTx/>
              <a:buChar char="-"/>
            </a:pPr>
            <a:endParaRPr lang="en-US" dirty="0">
              <a:latin typeface="Cairo-light" panose="00000400000000000000" pitchFamily="2" charset="-78"/>
              <a:cs typeface="Cairo-light" panose="00000400000000000000" pitchFamily="2" charset="-78"/>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Tree>
    <p:extLst>
      <p:ext uri="{BB962C8B-B14F-4D97-AF65-F5344CB8AC3E}">
        <p14:creationId xmlns:p14="http://schemas.microsoft.com/office/powerpoint/2010/main" val="573852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
        <p:nvSpPr>
          <p:cNvPr id="2" name="AutoShape 2" descr="pointer-generator network"/>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SA" dirty="0"/>
          </a:p>
        </p:txBody>
      </p:sp>
      <p:pic>
        <p:nvPicPr>
          <p:cNvPr id="6148" name="Picture 4" descr="pointer-generator netwo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8975" y="1297745"/>
            <a:ext cx="8505825" cy="4819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036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97831" y="2657574"/>
            <a:ext cx="7165145" cy="707886"/>
          </a:xfrm>
          <a:prstGeom prst="rect">
            <a:avLst/>
          </a:prstGeom>
        </p:spPr>
        <p:txBody>
          <a:bodyPr wrap="square">
            <a:spAutoFit/>
          </a:bodyPr>
          <a:lstStyle/>
          <a:p>
            <a:pPr algn="ctr"/>
            <a:r>
              <a:rPr lang="en-US" sz="4000" dirty="0" smtClean="0">
                <a:latin typeface="Cairo-light" panose="00000400000000000000" pitchFamily="2" charset="-78"/>
                <a:cs typeface="Cairo-light" panose="00000400000000000000" pitchFamily="2" charset="-78"/>
              </a:rPr>
              <a:t>First abstractive Arabic dataset</a:t>
            </a:r>
            <a:endParaRPr lang="en-US" sz="4000" dirty="0"/>
          </a:p>
        </p:txBody>
      </p:sp>
      <p:sp>
        <p:nvSpPr>
          <p:cNvPr id="7" name="Rectangle 6"/>
          <p:cNvSpPr/>
          <p:nvPr/>
        </p:nvSpPr>
        <p:spPr>
          <a:xfrm>
            <a:off x="2921391" y="3562533"/>
            <a:ext cx="6096000" cy="923330"/>
          </a:xfrm>
          <a:prstGeom prst="rect">
            <a:avLst/>
          </a:prstGeom>
        </p:spPr>
        <p:txBody>
          <a:bodyPr>
            <a:spAutoFit/>
          </a:bodyPr>
          <a:lstStyle/>
          <a:p>
            <a:pPr marL="285750" indent="-285750" algn="ctr">
              <a:buFontTx/>
              <a:buChar char="-"/>
            </a:pPr>
            <a:r>
              <a:rPr lang="en-US" dirty="0" smtClean="0">
                <a:latin typeface="Cairo-light" panose="00000400000000000000" pitchFamily="2" charset="-78"/>
                <a:cs typeface="Cairo-light" panose="00000400000000000000" pitchFamily="2" charset="-78"/>
              </a:rPr>
              <a:t>Translated version of CNN/</a:t>
            </a:r>
            <a:r>
              <a:rPr lang="en-US" dirty="0" err="1" smtClean="0">
                <a:latin typeface="Cairo-light" panose="00000400000000000000" pitchFamily="2" charset="-78"/>
                <a:cs typeface="Cairo-light" panose="00000400000000000000" pitchFamily="2" charset="-78"/>
              </a:rPr>
              <a:t>DailyMail</a:t>
            </a:r>
            <a:r>
              <a:rPr lang="en-US" dirty="0" smtClean="0">
                <a:latin typeface="Cairo-light" panose="00000400000000000000" pitchFamily="2" charset="-78"/>
                <a:cs typeface="Cairo-light" panose="00000400000000000000" pitchFamily="2" charset="-78"/>
              </a:rPr>
              <a:t> dataset</a:t>
            </a:r>
          </a:p>
          <a:p>
            <a:pPr marL="285750" indent="-285750" algn="ctr">
              <a:buFontTx/>
              <a:buChar char="-"/>
            </a:pPr>
            <a:r>
              <a:rPr lang="en-US" dirty="0" smtClean="0">
                <a:latin typeface="Cairo-light" panose="00000400000000000000" pitchFamily="2" charset="-78"/>
                <a:cs typeface="Cairo-light" panose="00000400000000000000" pitchFamily="2" charset="-78"/>
              </a:rPr>
              <a:t>Contain almost 300K articles</a:t>
            </a:r>
          </a:p>
          <a:p>
            <a:pPr marL="285750" indent="-285750" algn="ctr">
              <a:buFontTx/>
              <a:buChar char="-"/>
            </a:pPr>
            <a:r>
              <a:rPr lang="en-US" dirty="0" smtClean="0">
                <a:latin typeface="Cairo-light" panose="00000400000000000000" pitchFamily="2" charset="-78"/>
                <a:cs typeface="Cairo-light" panose="00000400000000000000" pitchFamily="2" charset="-78"/>
              </a:rPr>
              <a:t>Each article have at least 3 summaries </a:t>
            </a:r>
            <a:endParaRPr lang="en-US" dirty="0">
              <a:latin typeface="Cairo-light" panose="00000400000000000000" pitchFamily="2" charset="-78"/>
              <a:cs typeface="Cairo-light" panose="00000400000000000000" pitchFamily="2" charset="-78"/>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Tree>
    <p:extLst>
      <p:ext uri="{BB962C8B-B14F-4D97-AF65-F5344CB8AC3E}">
        <p14:creationId xmlns:p14="http://schemas.microsoft.com/office/powerpoint/2010/main" val="3199088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216" y="2798836"/>
            <a:ext cx="10515600" cy="1325563"/>
          </a:xfrm>
        </p:spPr>
        <p:txBody>
          <a:bodyPr>
            <a:normAutofit fontScale="90000"/>
          </a:bodyPr>
          <a:lstStyle/>
          <a:p>
            <a:pPr algn="ctr"/>
            <a:r>
              <a:rPr lang="en-US" sz="4000" dirty="0" smtClean="0">
                <a:latin typeface="Cairo-light" panose="00000400000000000000" pitchFamily="2" charset="-78"/>
                <a:cs typeface="Cairo-light" panose="00000400000000000000" pitchFamily="2" charset="-78"/>
              </a:rPr>
              <a:t>What we mean by Text summarization?</a:t>
            </a:r>
            <a:br>
              <a:rPr lang="en-US" sz="4000" dirty="0" smtClean="0">
                <a:latin typeface="Cairo-light" panose="00000400000000000000" pitchFamily="2" charset="-78"/>
                <a:cs typeface="Cairo-light" panose="00000400000000000000" pitchFamily="2" charset="-78"/>
              </a:rPr>
            </a:br>
            <a:r>
              <a:rPr lang="en-US" sz="3100" dirty="0" smtClean="0">
                <a:latin typeface="Cairo-light" panose="00000400000000000000" pitchFamily="2" charset="-78"/>
                <a:cs typeface="Cairo-light" panose="00000400000000000000" pitchFamily="2" charset="-78"/>
              </a:rPr>
              <a:t>- Abstractive </a:t>
            </a:r>
            <a:r>
              <a:rPr lang="en-US" sz="3100" dirty="0">
                <a:latin typeface="Cairo-light" panose="00000400000000000000" pitchFamily="2" charset="-78"/>
                <a:cs typeface="Cairo-light" panose="00000400000000000000" pitchFamily="2" charset="-78"/>
              </a:rPr>
              <a:t>summarization </a:t>
            </a:r>
            <a:r>
              <a:rPr lang="en-US" sz="3100" dirty="0" smtClean="0">
                <a:latin typeface="Cairo-light" panose="00000400000000000000" pitchFamily="2" charset="-78"/>
                <a:cs typeface="Cairo-light" panose="00000400000000000000" pitchFamily="2" charset="-78"/>
              </a:rPr>
              <a:t/>
            </a:r>
            <a:br>
              <a:rPr lang="en-US" sz="3100" dirty="0" smtClean="0">
                <a:latin typeface="Cairo-light" panose="00000400000000000000" pitchFamily="2" charset="-78"/>
                <a:cs typeface="Cairo-light" panose="00000400000000000000" pitchFamily="2" charset="-78"/>
              </a:rPr>
            </a:br>
            <a:r>
              <a:rPr lang="en-US" sz="3100" dirty="0" smtClean="0">
                <a:latin typeface="Cairo-light" panose="00000400000000000000" pitchFamily="2" charset="-78"/>
                <a:cs typeface="Cairo-light" panose="00000400000000000000" pitchFamily="2" charset="-78"/>
              </a:rPr>
              <a:t>- Extractive summarization </a:t>
            </a:r>
            <a:endParaRPr lang="en-US" sz="3100" dirty="0">
              <a:latin typeface="Cairo-light" panose="00000400000000000000" pitchFamily="2" charset="-78"/>
              <a:cs typeface="Cairo-light" panose="00000400000000000000" pitchFamily="2" charset="-78"/>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Tree>
    <p:extLst>
      <p:ext uri="{BB962C8B-B14F-4D97-AF65-F5344CB8AC3E}">
        <p14:creationId xmlns:p14="http://schemas.microsoft.com/office/powerpoint/2010/main" val="2386140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942526985"/>
              </p:ext>
            </p:extLst>
          </p:nvPr>
        </p:nvGraphicFramePr>
        <p:xfrm>
          <a:off x="1308295" y="481343"/>
          <a:ext cx="10522633" cy="5791200"/>
        </p:xfrm>
        <a:graphic>
          <a:graphicData uri="http://schemas.openxmlformats.org/drawingml/2006/table">
            <a:tbl>
              <a:tblPr firstRow="1" bandRow="1">
                <a:tableStyleId>{2D5ABB26-0587-4C30-8999-92F81FD0307C}</a:tableStyleId>
              </a:tblPr>
              <a:tblGrid>
                <a:gridCol w="10522633">
                  <a:extLst>
                    <a:ext uri="{9D8B030D-6E8A-4147-A177-3AD203B41FA5}">
                      <a16:colId xmlns:a16="http://schemas.microsoft.com/office/drawing/2014/main" val="20000"/>
                    </a:ext>
                  </a:extLst>
                </a:gridCol>
              </a:tblGrid>
              <a:tr h="370840">
                <a:tc>
                  <a:txBody>
                    <a:bodyPr/>
                    <a:lstStyle/>
                    <a:p>
                      <a:pPr algn="r" rtl="1"/>
                      <a:r>
                        <a:rPr lang="ar-SA" sz="1100" dirty="0" smtClean="0">
                          <a:latin typeface="Cairo-light" panose="00000400000000000000" pitchFamily="2" charset="-78"/>
                          <a:cs typeface="Cairo-light" panose="00000400000000000000" pitchFamily="2" charset="-78"/>
                        </a:rPr>
                        <a:t>الأمم المتحدة</a:t>
                      </a:r>
                      <a:r>
                        <a:rPr lang="en-US" sz="1100" baseline="0" dirty="0" smtClean="0">
                          <a:latin typeface="Cairo-light" panose="00000400000000000000" pitchFamily="2" charset="-78"/>
                          <a:cs typeface="Cairo-light" panose="00000400000000000000" pitchFamily="2" charset="-78"/>
                        </a:rPr>
                        <a:t>  (</a:t>
                      </a:r>
                      <a:r>
                        <a:rPr lang="en-US" sz="1100" dirty="0" smtClean="0">
                          <a:latin typeface="Cairo-light" panose="00000400000000000000" pitchFamily="2" charset="-78"/>
                          <a:cs typeface="Cairo-light" panose="00000400000000000000" pitchFamily="2" charset="-78"/>
                        </a:rPr>
                        <a:t>CNN) - </a:t>
                      </a:r>
                      <a:r>
                        <a:rPr lang="ar-SA" sz="1100" dirty="0" smtClean="0">
                          <a:latin typeface="Cairo-light" panose="00000400000000000000" pitchFamily="2" charset="-78"/>
                          <a:cs typeface="Cairo-light" panose="00000400000000000000" pitchFamily="2" charset="-78"/>
                        </a:rPr>
                        <a:t>وافق مجلس الأمن التابع للأمم المتحدة يوم الاثنين على قرار بإرسال 4200 من قوات حفظ السلام إلى أبيي بالسودان ، كجزء من اتفاق تم مؤخراً بين السودان وجنوب السودان.</a:t>
                      </a:r>
                    </a:p>
                    <a:p>
                      <a:pPr algn="r" rtl="1"/>
                      <a:endParaRPr lang="ar-SA" sz="1100" dirty="0" smtClean="0">
                        <a:latin typeface="Cairo-light" panose="00000400000000000000" pitchFamily="2" charset="-78"/>
                        <a:cs typeface="Cairo-light" panose="00000400000000000000" pitchFamily="2" charset="-78"/>
                      </a:endParaRPr>
                    </a:p>
                    <a:p>
                      <a:pPr algn="r" rtl="1"/>
                      <a:r>
                        <a:rPr lang="ar-SA" sz="1100" dirty="0" smtClean="0">
                          <a:latin typeface="Cairo-light" panose="00000400000000000000" pitchFamily="2" charset="-78"/>
                          <a:cs typeface="Cairo-light" panose="00000400000000000000" pitchFamily="2" charset="-78"/>
                        </a:rPr>
                        <a:t>وينص القرار على إنشاء قوة الأمم المتحدة الأمنية المؤقتة لأبيي (</a:t>
                      </a:r>
                      <a:r>
                        <a:rPr lang="en-US" sz="1100" dirty="0" smtClean="0">
                          <a:latin typeface="Cairo-light" panose="00000400000000000000" pitchFamily="2" charset="-78"/>
                          <a:cs typeface="Cairo-light" panose="00000400000000000000" pitchFamily="2" charset="-78"/>
                        </a:rPr>
                        <a:t>UNISFA) </a:t>
                      </a:r>
                      <a:r>
                        <a:rPr lang="ar-SA" sz="1100" dirty="0" smtClean="0">
                          <a:latin typeface="Cairo-light" panose="00000400000000000000" pitchFamily="2" charset="-78"/>
                          <a:cs typeface="Cairo-light" panose="00000400000000000000" pitchFamily="2" charset="-78"/>
                        </a:rPr>
                        <a:t>لمدة ستة أشهر ، والتي تتألف من "حد أقصى 4200 من الأفراد العسكريين ، و 50 من أفراد الشرطة ، والدعم المدني المناسب" ، كما ينص القرار.</a:t>
                      </a:r>
                    </a:p>
                    <a:p>
                      <a:pPr algn="r" rtl="1"/>
                      <a:endParaRPr lang="ar-SA" sz="1100" dirty="0" smtClean="0">
                        <a:latin typeface="Cairo-light" panose="00000400000000000000" pitchFamily="2" charset="-78"/>
                        <a:cs typeface="Cairo-light" panose="00000400000000000000" pitchFamily="2" charset="-78"/>
                      </a:endParaRPr>
                    </a:p>
                    <a:p>
                      <a:pPr algn="r" rtl="1"/>
                      <a:r>
                        <a:rPr lang="ar-SA" sz="1100" dirty="0" smtClean="0">
                          <a:latin typeface="Cairo-light" panose="00000400000000000000" pitchFamily="2" charset="-78"/>
                          <a:cs typeface="Cairo-light" panose="00000400000000000000" pitchFamily="2" charset="-78"/>
                        </a:rPr>
                        <a:t>مرت المجلس بالإجماع ، 15-0.</a:t>
                      </a:r>
                    </a:p>
                    <a:p>
                      <a:pPr algn="r" rtl="1"/>
                      <a:endParaRPr lang="ar-SA" sz="1100" dirty="0" smtClean="0">
                        <a:latin typeface="Cairo-light" panose="00000400000000000000" pitchFamily="2" charset="-78"/>
                        <a:cs typeface="Cairo-light" panose="00000400000000000000" pitchFamily="2" charset="-78"/>
                      </a:endParaRPr>
                    </a:p>
                    <a:p>
                      <a:pPr algn="r" rtl="1"/>
                      <a:r>
                        <a:rPr lang="ar-SA" sz="1100" dirty="0" smtClean="0">
                          <a:latin typeface="Cairo-light" panose="00000400000000000000" pitchFamily="2" charset="-78"/>
                          <a:cs typeface="Cairo-light" panose="00000400000000000000" pitchFamily="2" charset="-78"/>
                        </a:rPr>
                        <a:t>وأشادت وزيرة الخارجية هيلاري كلينتون في بيان أصدرته وزارة الخارجية بالمرور السريع للقرار.</a:t>
                      </a:r>
                    </a:p>
                    <a:p>
                      <a:pPr algn="r" rtl="1"/>
                      <a:endParaRPr lang="ar-SA" sz="1100" dirty="0" smtClean="0">
                        <a:latin typeface="Cairo-light" panose="00000400000000000000" pitchFamily="2" charset="-78"/>
                        <a:cs typeface="Cairo-light" panose="00000400000000000000" pitchFamily="2" charset="-78"/>
                      </a:endParaRPr>
                    </a:p>
                    <a:p>
                      <a:pPr algn="r" rtl="1"/>
                      <a:r>
                        <a:rPr lang="ar-SA" sz="1100" dirty="0" smtClean="0">
                          <a:latin typeface="Cairo-light" panose="00000400000000000000" pitchFamily="2" charset="-78"/>
                          <a:cs typeface="Cairo-light" panose="00000400000000000000" pitchFamily="2" charset="-78"/>
                        </a:rPr>
                        <a:t>وقال البيان إن "أبيي كانت مصدر توتر إقليمي لسنوات عديدة". "نحث الأطراف على التوصل إلى وقف فوري لإطلاق النار وتزويد عمال الإغاثة بالوصول غير المقيد المطلوب لتقديم المساعدة الإنسانية للمدنيين الأبرياء المتضررين من النزاع".</a:t>
                      </a:r>
                    </a:p>
                    <a:p>
                      <a:pPr algn="r" rtl="1"/>
                      <a:endParaRPr lang="ar-SA" sz="1100" dirty="0" smtClean="0">
                        <a:latin typeface="Cairo-light" panose="00000400000000000000" pitchFamily="2" charset="-78"/>
                        <a:cs typeface="Cairo-light" panose="00000400000000000000" pitchFamily="2" charset="-78"/>
                      </a:endParaRPr>
                    </a:p>
                    <a:p>
                      <a:pPr algn="r" rtl="1"/>
                      <a:r>
                        <a:rPr lang="ar-SA" sz="1100" dirty="0" smtClean="0">
                          <a:latin typeface="Cairo-light" panose="00000400000000000000" pitchFamily="2" charset="-78"/>
                          <a:cs typeface="Cairo-light" panose="00000400000000000000" pitchFamily="2" charset="-78"/>
                        </a:rPr>
                        <a:t>قبل أسبوع ، وقعت الحكومة السودانية والحركة الشعبية لتحرير السودان اتفاقا للسماح بحفظة السلام في أبيي ، بهدف إنهاء الصراع الذي دمر معظم البلاد. اتفق الجانبان من حيث المبدأ على ضرورة قيام طرف ثالث بمراقبة الحدود غير المحددة بدقة بين الشمال والجنوب قبل الاستقلال المقرر للجنوب في 9 يوليو.</a:t>
                      </a:r>
                    </a:p>
                    <a:p>
                      <a:pPr algn="r" rtl="1"/>
                      <a:endParaRPr lang="ar-SA" sz="1100" dirty="0" smtClean="0">
                        <a:latin typeface="Cairo-light" panose="00000400000000000000" pitchFamily="2" charset="-78"/>
                        <a:cs typeface="Cairo-light" panose="00000400000000000000" pitchFamily="2" charset="-78"/>
                      </a:endParaRPr>
                    </a:p>
                    <a:p>
                      <a:pPr algn="r" rtl="1"/>
                      <a:r>
                        <a:rPr lang="ar-SA" sz="1100" dirty="0" smtClean="0">
                          <a:latin typeface="Cairo-light" panose="00000400000000000000" pitchFamily="2" charset="-78"/>
                          <a:cs typeface="Cairo-light" panose="00000400000000000000" pitchFamily="2" charset="-78"/>
                        </a:rPr>
                        <a:t>وسيقوم مجلس الأمن الدولي "بمراقبة والتحقق من إعادة نشر أي من القوات المسلحة السودانية أو الجيش الشعبي لتحرير السودان أو خليفته" من منطقة أبيي ، من بين مهام أخرى ، حسبما ينص قرار مجلس الأمن.</a:t>
                      </a:r>
                    </a:p>
                    <a:p>
                      <a:pPr algn="r" rtl="1"/>
                      <a:endParaRPr lang="ar-SA" sz="1100" dirty="0" smtClean="0">
                        <a:latin typeface="Cairo-light" panose="00000400000000000000" pitchFamily="2" charset="-78"/>
                        <a:cs typeface="Cairo-light" panose="00000400000000000000" pitchFamily="2" charset="-78"/>
                      </a:endParaRPr>
                    </a:p>
                    <a:p>
                      <a:pPr algn="r" rtl="1"/>
                      <a:r>
                        <a:rPr lang="ar-SA" sz="1100" dirty="0" smtClean="0">
                          <a:latin typeface="Cairo-light" panose="00000400000000000000" pitchFamily="2" charset="-78"/>
                          <a:cs typeface="Cairo-light" panose="00000400000000000000" pitchFamily="2" charset="-78"/>
                        </a:rPr>
                        <a:t>@</a:t>
                      </a:r>
                      <a:r>
                        <a:rPr lang="en-US" sz="1100" dirty="0" smtClean="0">
                          <a:latin typeface="Cairo-light" panose="00000400000000000000" pitchFamily="2" charset="-78"/>
                          <a:cs typeface="Cairo-light" panose="00000400000000000000" pitchFamily="2" charset="-78"/>
                        </a:rPr>
                        <a:t>highlight</a:t>
                      </a:r>
                    </a:p>
                    <a:p>
                      <a:pPr algn="r" rtl="1"/>
                      <a:endParaRPr lang="en-US" sz="1100" dirty="0" smtClean="0">
                        <a:latin typeface="Cairo-light" panose="00000400000000000000" pitchFamily="2" charset="-78"/>
                        <a:cs typeface="Cairo-light" panose="00000400000000000000" pitchFamily="2" charset="-78"/>
                      </a:endParaRPr>
                    </a:p>
                    <a:p>
                      <a:pPr algn="r" rtl="1"/>
                      <a:r>
                        <a:rPr lang="ar-SA" sz="1100" dirty="0" smtClean="0">
                          <a:latin typeface="Cairo-light" panose="00000400000000000000" pitchFamily="2" charset="-78"/>
                          <a:cs typeface="Cairo-light" panose="00000400000000000000" pitchFamily="2" charset="-78"/>
                        </a:rPr>
                        <a:t>جديد: كلينتون تشيد بالمرور السريع لقرار الأمم المتحدة</a:t>
                      </a:r>
                    </a:p>
                    <a:p>
                      <a:pPr algn="r" rtl="1"/>
                      <a:endParaRPr lang="ar-SA" sz="1100" dirty="0" smtClean="0">
                        <a:latin typeface="Cairo-light" panose="00000400000000000000" pitchFamily="2" charset="-78"/>
                        <a:cs typeface="Cairo-light" panose="00000400000000000000" pitchFamily="2" charset="-78"/>
                      </a:endParaRPr>
                    </a:p>
                    <a:p>
                      <a:pPr algn="r" rtl="1"/>
                      <a:r>
                        <a:rPr lang="ar-SA" sz="1100" dirty="0" smtClean="0">
                          <a:latin typeface="Cairo-light" panose="00000400000000000000" pitchFamily="2" charset="-78"/>
                          <a:cs typeface="Cairo-light" panose="00000400000000000000" pitchFamily="2" charset="-78"/>
                        </a:rPr>
                        <a:t>@</a:t>
                      </a:r>
                      <a:r>
                        <a:rPr lang="en-US" sz="1100" dirty="0" smtClean="0">
                          <a:latin typeface="Cairo-light" panose="00000400000000000000" pitchFamily="2" charset="-78"/>
                          <a:cs typeface="Cairo-light" panose="00000400000000000000" pitchFamily="2" charset="-78"/>
                        </a:rPr>
                        <a:t>highlight</a:t>
                      </a:r>
                    </a:p>
                    <a:p>
                      <a:pPr algn="r" rtl="1"/>
                      <a:endParaRPr lang="en-US" sz="1100" dirty="0" smtClean="0">
                        <a:latin typeface="Cairo-light" panose="00000400000000000000" pitchFamily="2" charset="-78"/>
                        <a:cs typeface="Cairo-light" panose="00000400000000000000" pitchFamily="2" charset="-78"/>
                      </a:endParaRPr>
                    </a:p>
                    <a:p>
                      <a:pPr algn="r" rtl="1"/>
                      <a:r>
                        <a:rPr lang="ar-SA" sz="1100" dirty="0" smtClean="0">
                          <a:latin typeface="Cairo-light" panose="00000400000000000000" pitchFamily="2" charset="-78"/>
                          <a:cs typeface="Cairo-light" panose="00000400000000000000" pitchFamily="2" charset="-78"/>
                        </a:rPr>
                        <a:t>ينشئ القراران قوة أمنية مدتها ستة أشهر في أبيي ، السودان</a:t>
                      </a:r>
                    </a:p>
                    <a:p>
                      <a:pPr algn="r" rtl="1"/>
                      <a:endParaRPr lang="ar-SA" sz="1100" dirty="0" smtClean="0">
                        <a:latin typeface="Cairo-light" panose="00000400000000000000" pitchFamily="2" charset="-78"/>
                        <a:cs typeface="Cairo-light" panose="00000400000000000000" pitchFamily="2" charset="-78"/>
                      </a:endParaRPr>
                    </a:p>
                    <a:p>
                      <a:pPr algn="r" rtl="1"/>
                      <a:r>
                        <a:rPr lang="ar-SA" sz="1100" dirty="0" smtClean="0">
                          <a:latin typeface="Cairo-light" panose="00000400000000000000" pitchFamily="2" charset="-78"/>
                          <a:cs typeface="Cairo-light" panose="00000400000000000000" pitchFamily="2" charset="-78"/>
                        </a:rPr>
                        <a:t>@</a:t>
                      </a:r>
                      <a:r>
                        <a:rPr lang="en-US" sz="1100" dirty="0" smtClean="0">
                          <a:latin typeface="Cairo-light" panose="00000400000000000000" pitchFamily="2" charset="-78"/>
                          <a:cs typeface="Cairo-light" panose="00000400000000000000" pitchFamily="2" charset="-78"/>
                        </a:rPr>
                        <a:t>highlight</a:t>
                      </a:r>
                    </a:p>
                    <a:p>
                      <a:pPr algn="r" rtl="1"/>
                      <a:endParaRPr lang="en-US" sz="1100" dirty="0" smtClean="0">
                        <a:latin typeface="Cairo-light" panose="00000400000000000000" pitchFamily="2" charset="-78"/>
                        <a:cs typeface="Cairo-light" panose="00000400000000000000" pitchFamily="2" charset="-78"/>
                      </a:endParaRPr>
                    </a:p>
                    <a:p>
                      <a:pPr algn="r" rtl="1"/>
                      <a:r>
                        <a:rPr lang="ar-SA" sz="1100" dirty="0" smtClean="0">
                          <a:latin typeface="Cairo-light" panose="00000400000000000000" pitchFamily="2" charset="-78"/>
                          <a:cs typeface="Cairo-light" panose="00000400000000000000" pitchFamily="2" charset="-78"/>
                        </a:rPr>
                        <a:t>ووقع الجانبان اتفاقا الاسبوع الماضي يسمح لقوات حفظ السلام</a:t>
                      </a:r>
                    </a:p>
                    <a:p>
                      <a:pPr algn="r" rtl="1"/>
                      <a:endParaRPr lang="ar-SA" sz="1100" dirty="0" smtClean="0">
                        <a:latin typeface="Cairo-light" panose="00000400000000000000" pitchFamily="2" charset="-78"/>
                        <a:cs typeface="Cairo-light" panose="00000400000000000000" pitchFamily="2" charset="-78"/>
                      </a:endParaRPr>
                    </a:p>
                    <a:p>
                      <a:pPr algn="r" rtl="1"/>
                      <a:r>
                        <a:rPr lang="ar-SA" sz="1100" dirty="0" smtClean="0">
                          <a:latin typeface="Cairo-light" panose="00000400000000000000" pitchFamily="2" charset="-78"/>
                          <a:cs typeface="Cairo-light" panose="00000400000000000000" pitchFamily="2" charset="-78"/>
                        </a:rPr>
                        <a:t>@</a:t>
                      </a:r>
                      <a:r>
                        <a:rPr lang="en-US" sz="1100" dirty="0" smtClean="0">
                          <a:latin typeface="Cairo-light" panose="00000400000000000000" pitchFamily="2" charset="-78"/>
                          <a:cs typeface="Cairo-light" panose="00000400000000000000" pitchFamily="2" charset="-78"/>
                        </a:rPr>
                        <a:t>highlight</a:t>
                      </a:r>
                    </a:p>
                    <a:p>
                      <a:pPr algn="r" rtl="1"/>
                      <a:endParaRPr lang="en-US" sz="1100" dirty="0" smtClean="0">
                        <a:latin typeface="Cairo-light" panose="00000400000000000000" pitchFamily="2" charset="-78"/>
                        <a:cs typeface="Cairo-light" panose="00000400000000000000" pitchFamily="2" charset="-78"/>
                      </a:endParaRPr>
                    </a:p>
                    <a:p>
                      <a:pPr algn="r" rtl="1"/>
                      <a:r>
                        <a:rPr lang="ar-SA" sz="1100" dirty="0" smtClean="0">
                          <a:latin typeface="Cairo-light" panose="00000400000000000000" pitchFamily="2" charset="-78"/>
                          <a:cs typeface="Cairo-light" panose="00000400000000000000" pitchFamily="2" charset="-78"/>
                        </a:rPr>
                        <a:t>سيحصل جنوب السودان على الاستقلال في 9 يوليو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629249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7329" y="3096552"/>
            <a:ext cx="7722563" cy="923330"/>
          </a:xfrm>
          <a:prstGeom prst="rect">
            <a:avLst/>
          </a:prstGeom>
        </p:spPr>
        <p:txBody>
          <a:bodyPr wrap="none">
            <a:spAutoFit/>
          </a:bodyPr>
          <a:lstStyle/>
          <a:p>
            <a:r>
              <a:rPr lang="en-GB" sz="5400" dirty="0">
                <a:solidFill>
                  <a:srgbClr val="FCD147"/>
                </a:solidFill>
              </a:rPr>
              <a:t>https://bit.ly/ejjaz_dataset</a:t>
            </a:r>
          </a:p>
        </p:txBody>
      </p:sp>
      <p:sp>
        <p:nvSpPr>
          <p:cNvPr id="5" name="Rectangle 4"/>
          <p:cNvSpPr/>
          <p:nvPr/>
        </p:nvSpPr>
        <p:spPr>
          <a:xfrm>
            <a:off x="2005816" y="2388666"/>
            <a:ext cx="8125587" cy="707886"/>
          </a:xfrm>
          <a:prstGeom prst="rect">
            <a:avLst/>
          </a:prstGeom>
        </p:spPr>
        <p:txBody>
          <a:bodyPr wrap="square">
            <a:spAutoFit/>
          </a:bodyPr>
          <a:lstStyle/>
          <a:p>
            <a:pPr algn="ctr"/>
            <a:r>
              <a:rPr lang="en-US" sz="4000" dirty="0" smtClean="0">
                <a:latin typeface="Cairo-light" panose="00000400000000000000" pitchFamily="2" charset="-78"/>
                <a:cs typeface="Cairo-light" panose="00000400000000000000" pitchFamily="2" charset="-78"/>
              </a:rPr>
              <a:t>Feel free to take a look at the dataset</a:t>
            </a:r>
            <a:endParaRPr lang="en-US" sz="4000" dirty="0"/>
          </a:p>
        </p:txBody>
      </p:sp>
    </p:spTree>
    <p:extLst>
      <p:ext uri="{BB962C8B-B14F-4D97-AF65-F5344CB8AC3E}">
        <p14:creationId xmlns:p14="http://schemas.microsoft.com/office/powerpoint/2010/main" val="24144417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21055" y="3051469"/>
            <a:ext cx="9078354" cy="707886"/>
          </a:xfrm>
          <a:prstGeom prst="rect">
            <a:avLst/>
          </a:prstGeom>
        </p:spPr>
        <p:txBody>
          <a:bodyPr wrap="square">
            <a:spAutoFit/>
          </a:bodyPr>
          <a:lstStyle/>
          <a:p>
            <a:pPr algn="ctr"/>
            <a:r>
              <a:rPr lang="en-US" sz="4000" dirty="0" smtClean="0">
                <a:latin typeface="Cairo-light" panose="00000400000000000000" pitchFamily="2" charset="-78"/>
                <a:cs typeface="Cairo-light" panose="00000400000000000000" pitchFamily="2" charset="-78"/>
              </a:rPr>
              <a:t>30,000$ the cost of building this dataset</a:t>
            </a:r>
            <a:endParaRPr lang="en-US" sz="4000" dirty="0"/>
          </a:p>
        </p:txBody>
      </p:sp>
    </p:spTree>
    <p:extLst>
      <p:ext uri="{BB962C8B-B14F-4D97-AF65-F5344CB8AC3E}">
        <p14:creationId xmlns:p14="http://schemas.microsoft.com/office/powerpoint/2010/main" val="447029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
        <p:nvSpPr>
          <p:cNvPr id="5" name="Rectangle 4"/>
          <p:cNvSpPr/>
          <p:nvPr/>
        </p:nvSpPr>
        <p:spPr>
          <a:xfrm>
            <a:off x="2414953" y="2657574"/>
            <a:ext cx="7165145" cy="707886"/>
          </a:xfrm>
          <a:prstGeom prst="rect">
            <a:avLst/>
          </a:prstGeom>
        </p:spPr>
        <p:txBody>
          <a:bodyPr wrap="square">
            <a:spAutoFit/>
          </a:bodyPr>
          <a:lstStyle/>
          <a:p>
            <a:pPr algn="ctr"/>
            <a:r>
              <a:rPr lang="en-US" sz="4000" dirty="0" smtClean="0">
                <a:latin typeface="Cairo-light" panose="00000400000000000000" pitchFamily="2" charset="-78"/>
                <a:cs typeface="Cairo-light" panose="00000400000000000000" pitchFamily="2" charset="-78"/>
              </a:rPr>
              <a:t>Trial and Error</a:t>
            </a:r>
            <a:endParaRPr lang="en-US" sz="4000" dirty="0"/>
          </a:p>
        </p:txBody>
      </p:sp>
      <p:sp>
        <p:nvSpPr>
          <p:cNvPr id="6" name="Rectangle 5"/>
          <p:cNvSpPr/>
          <p:nvPr/>
        </p:nvSpPr>
        <p:spPr>
          <a:xfrm>
            <a:off x="2949526" y="3365460"/>
            <a:ext cx="6096000" cy="923330"/>
          </a:xfrm>
          <a:prstGeom prst="rect">
            <a:avLst/>
          </a:prstGeom>
        </p:spPr>
        <p:txBody>
          <a:bodyPr>
            <a:spAutoFit/>
          </a:bodyPr>
          <a:lstStyle/>
          <a:p>
            <a:pPr marL="285750" indent="-285750" algn="ctr">
              <a:buFontTx/>
              <a:buChar char="-"/>
            </a:pPr>
            <a:r>
              <a:rPr lang="en-US" dirty="0" smtClean="0">
                <a:latin typeface="Cairo-light" panose="00000400000000000000" pitchFamily="2" charset="-78"/>
                <a:cs typeface="Cairo-light" panose="00000400000000000000" pitchFamily="2" charset="-78"/>
              </a:rPr>
              <a:t>What parameters we modified and why ?</a:t>
            </a:r>
          </a:p>
          <a:p>
            <a:pPr marL="285750" indent="-285750" algn="ctr">
              <a:buFontTx/>
              <a:buChar char="-"/>
            </a:pPr>
            <a:r>
              <a:rPr lang="en-US" dirty="0" smtClean="0">
                <a:latin typeface="Cairo-light" panose="00000400000000000000" pitchFamily="2" charset="-78"/>
                <a:cs typeface="Cairo-light" panose="00000400000000000000" pitchFamily="2" charset="-78"/>
              </a:rPr>
              <a:t>Hardware limitation ?</a:t>
            </a:r>
            <a:endParaRPr lang="en-US" dirty="0">
              <a:latin typeface="Cairo-light" panose="00000400000000000000" pitchFamily="2" charset="-78"/>
              <a:cs typeface="Cairo-light" panose="00000400000000000000" pitchFamily="2" charset="-78"/>
            </a:endParaRPr>
          </a:p>
          <a:p>
            <a:pPr marL="285750" indent="-285750" algn="ctr">
              <a:buFontTx/>
              <a:buChar char="-"/>
            </a:pPr>
            <a:r>
              <a:rPr lang="en-US" dirty="0" smtClean="0">
                <a:latin typeface="Cairo-light" panose="00000400000000000000" pitchFamily="2" charset="-78"/>
                <a:cs typeface="Cairo-light" panose="00000400000000000000" pitchFamily="2" charset="-78"/>
              </a:rPr>
              <a:t>Another </a:t>
            </a:r>
            <a:r>
              <a:rPr lang="en-US" b="1" dirty="0" smtClean="0">
                <a:latin typeface="Cairo-light" panose="00000400000000000000" pitchFamily="2" charset="-78"/>
                <a:cs typeface="Cairo-light" panose="00000400000000000000" pitchFamily="2" charset="-78"/>
              </a:rPr>
              <a:t>25,000$  </a:t>
            </a:r>
            <a:r>
              <a:rPr lang="en-US" dirty="0" smtClean="0">
                <a:latin typeface="Cairo-light" panose="00000400000000000000" pitchFamily="2" charset="-78"/>
                <a:cs typeface="Cairo-light" panose="00000400000000000000" pitchFamily="2" charset="-78"/>
              </a:rPr>
              <a:t>from AWS</a:t>
            </a:r>
          </a:p>
        </p:txBody>
      </p:sp>
    </p:spTree>
    <p:extLst>
      <p:ext uri="{BB962C8B-B14F-4D97-AF65-F5344CB8AC3E}">
        <p14:creationId xmlns:p14="http://schemas.microsoft.com/office/powerpoint/2010/main" val="25151141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250467952"/>
              </p:ext>
            </p:extLst>
          </p:nvPr>
        </p:nvGraphicFramePr>
        <p:xfrm>
          <a:off x="1588901" y="1187636"/>
          <a:ext cx="8632095" cy="5670364"/>
        </p:xfrm>
        <a:graphic>
          <a:graphicData uri="http://schemas.openxmlformats.org/drawingml/2006/table">
            <a:tbl>
              <a:tblPr/>
              <a:tblGrid>
                <a:gridCol w="1726419">
                  <a:extLst>
                    <a:ext uri="{9D8B030D-6E8A-4147-A177-3AD203B41FA5}">
                      <a16:colId xmlns:a16="http://schemas.microsoft.com/office/drawing/2014/main" val="20000"/>
                    </a:ext>
                  </a:extLst>
                </a:gridCol>
                <a:gridCol w="1726419">
                  <a:extLst>
                    <a:ext uri="{9D8B030D-6E8A-4147-A177-3AD203B41FA5}">
                      <a16:colId xmlns:a16="http://schemas.microsoft.com/office/drawing/2014/main" val="20001"/>
                    </a:ext>
                  </a:extLst>
                </a:gridCol>
                <a:gridCol w="1726419">
                  <a:extLst>
                    <a:ext uri="{9D8B030D-6E8A-4147-A177-3AD203B41FA5}">
                      <a16:colId xmlns:a16="http://schemas.microsoft.com/office/drawing/2014/main" val="20002"/>
                    </a:ext>
                  </a:extLst>
                </a:gridCol>
                <a:gridCol w="1726419">
                  <a:extLst>
                    <a:ext uri="{9D8B030D-6E8A-4147-A177-3AD203B41FA5}">
                      <a16:colId xmlns:a16="http://schemas.microsoft.com/office/drawing/2014/main" val="20003"/>
                    </a:ext>
                  </a:extLst>
                </a:gridCol>
                <a:gridCol w="1726419">
                  <a:extLst>
                    <a:ext uri="{9D8B030D-6E8A-4147-A177-3AD203B41FA5}">
                      <a16:colId xmlns:a16="http://schemas.microsoft.com/office/drawing/2014/main" val="20004"/>
                    </a:ext>
                  </a:extLst>
                </a:gridCol>
              </a:tblGrid>
              <a:tr h="411866">
                <a:tc>
                  <a:txBody>
                    <a:bodyPr/>
                    <a:lstStyle/>
                    <a:p>
                      <a:pPr algn="ctr" rtl="0" fontAlgn="b"/>
                      <a:endParaRPr lang="en-US" sz="1700" dirty="0">
                        <a:effectLst/>
                        <a:latin typeface="Cairo-light" panose="00000400000000000000" pitchFamily="2" charset="-78"/>
                        <a:cs typeface="Cairo-light" panose="00000400000000000000" pitchFamily="2" charset="-78"/>
                      </a:endParaRPr>
                    </a:p>
                  </a:txBody>
                  <a:tcPr marL="26533" marR="26533" marT="17688" marB="17688" anchor="b">
                    <a:lnL w="9525" cap="flat" cmpd="sng" algn="ctr">
                      <a:solidFill>
                        <a:srgbClr val="FCD147"/>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FCD147"/>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CD147"/>
                    </a:solidFill>
                  </a:tcPr>
                </a:tc>
                <a:tc>
                  <a:txBody>
                    <a:bodyPr/>
                    <a:lstStyle/>
                    <a:p>
                      <a:pPr algn="ctr" rtl="0" fontAlgn="b"/>
                      <a:endParaRPr lang="en-US" sz="1700">
                        <a:effectLst/>
                        <a:latin typeface="Cairo-light" panose="00000400000000000000" pitchFamily="2" charset="-78"/>
                        <a:cs typeface="Cairo-light" panose="00000400000000000000" pitchFamily="2" charset="-78"/>
                      </a:endParaRPr>
                    </a:p>
                  </a:txBody>
                  <a:tcPr marL="26533" marR="26533" marT="17688" marB="1768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FCD147"/>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CD147"/>
                    </a:solidFill>
                  </a:tcPr>
                </a:tc>
                <a:tc>
                  <a:txBody>
                    <a:bodyPr/>
                    <a:lstStyle/>
                    <a:p>
                      <a:pPr algn="ctr" rtl="0" fontAlgn="b"/>
                      <a:r>
                        <a:rPr lang="en-US" sz="1700" dirty="0">
                          <a:effectLst/>
                          <a:latin typeface="Cairo-light" panose="00000400000000000000" pitchFamily="2" charset="-78"/>
                          <a:cs typeface="Cairo-light" panose="00000400000000000000" pitchFamily="2" charset="-78"/>
                        </a:rPr>
                        <a:t>recall</a:t>
                      </a:r>
                    </a:p>
                  </a:txBody>
                  <a:tcPr marL="26533" marR="26533" marT="17688" marB="1768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FCD147"/>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CD147"/>
                    </a:solidFill>
                  </a:tcPr>
                </a:tc>
                <a:tc>
                  <a:txBody>
                    <a:bodyPr/>
                    <a:lstStyle/>
                    <a:p>
                      <a:pPr algn="ctr" rtl="0" fontAlgn="b"/>
                      <a:r>
                        <a:rPr lang="en-US" sz="1700" dirty="0">
                          <a:effectLst/>
                          <a:latin typeface="Cairo-light" panose="00000400000000000000" pitchFamily="2" charset="-78"/>
                          <a:cs typeface="Cairo-light" panose="00000400000000000000" pitchFamily="2" charset="-78"/>
                        </a:rPr>
                        <a:t>precision</a:t>
                      </a:r>
                    </a:p>
                  </a:txBody>
                  <a:tcPr marL="26533" marR="26533" marT="17688" marB="1768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FCD147"/>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CD147"/>
                    </a:solidFill>
                  </a:tcPr>
                </a:tc>
                <a:tc>
                  <a:txBody>
                    <a:bodyPr/>
                    <a:lstStyle/>
                    <a:p>
                      <a:pPr algn="ctr" rtl="0" fontAlgn="b"/>
                      <a:r>
                        <a:rPr lang="en-US" sz="1700" dirty="0">
                          <a:effectLst/>
                          <a:latin typeface="Cairo-light" panose="00000400000000000000" pitchFamily="2" charset="-78"/>
                          <a:cs typeface="Cairo-light" panose="00000400000000000000" pitchFamily="2" charset="-78"/>
                        </a:rPr>
                        <a:t>f-score</a:t>
                      </a:r>
                    </a:p>
                  </a:txBody>
                  <a:tcPr marL="26533" marR="26533" marT="17688" marB="17688" anchor="b">
                    <a:lnL w="9525" cap="flat" cmpd="sng" algn="ctr">
                      <a:solidFill>
                        <a:srgbClr val="CCCCCC"/>
                      </a:solidFill>
                      <a:prstDash val="solid"/>
                      <a:round/>
                      <a:headEnd type="none" w="med" len="med"/>
                      <a:tailEnd type="none" w="med" len="med"/>
                    </a:lnL>
                    <a:lnR w="9525" cap="flat" cmpd="sng" algn="ctr">
                      <a:solidFill>
                        <a:srgbClr val="FCD147"/>
                      </a:solidFill>
                      <a:prstDash val="solid"/>
                      <a:round/>
                      <a:headEnd type="none" w="med" len="med"/>
                      <a:tailEnd type="none" w="med" len="med"/>
                    </a:lnR>
                    <a:lnT w="9525" cap="flat" cmpd="sng" algn="ctr">
                      <a:solidFill>
                        <a:srgbClr val="FCD147"/>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CD147"/>
                    </a:solidFill>
                  </a:tcPr>
                </a:tc>
                <a:extLst>
                  <a:ext uri="{0D108BD9-81ED-4DB2-BD59-A6C34878D82A}">
                    <a16:rowId xmlns:a16="http://schemas.microsoft.com/office/drawing/2014/main" val="10000"/>
                  </a:ext>
                </a:extLst>
              </a:tr>
              <a:tr h="375607">
                <a:tc rowSpan="3">
                  <a:txBody>
                    <a:bodyPr/>
                    <a:lstStyle/>
                    <a:p>
                      <a:pPr algn="ctr" rtl="0" fontAlgn="ctr"/>
                      <a:r>
                        <a:rPr lang="en-US" sz="1700" dirty="0">
                          <a:solidFill>
                            <a:schemeClr val="bg1"/>
                          </a:solidFill>
                          <a:effectLst/>
                          <a:latin typeface="Cairo-light" panose="00000400000000000000" pitchFamily="2" charset="-78"/>
                          <a:cs typeface="Cairo-light" panose="00000400000000000000" pitchFamily="2" charset="-78"/>
                        </a:rPr>
                        <a:t>English 400-100</a:t>
                      </a:r>
                    </a:p>
                  </a:txBody>
                  <a:tcPr marL="26533" marR="26533" marT="17688" marB="17688" anchor="ctr">
                    <a:lnL w="9525" cap="flat" cmpd="sng" algn="ctr">
                      <a:solidFill>
                        <a:srgbClr val="FCD147"/>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2700" cap="flat" cmpd="sng" algn="ctr">
                      <a:noFill/>
                      <a:prstDash val="solid"/>
                      <a:round/>
                      <a:headEnd type="none" w="med" len="med"/>
                      <a:tailEnd type="none" w="med" len="med"/>
                    </a:lnB>
                    <a:solidFill>
                      <a:srgbClr val="FCD147"/>
                    </a:solidFill>
                  </a:tcPr>
                </a:tc>
                <a:tc>
                  <a:txBody>
                    <a:bodyPr/>
                    <a:lstStyle/>
                    <a:p>
                      <a:pPr algn="ctr" rtl="0" fontAlgn="b"/>
                      <a:r>
                        <a:rPr lang="en-US" sz="1700" dirty="0">
                          <a:effectLst/>
                          <a:latin typeface="Cairo-light" panose="00000400000000000000" pitchFamily="2" charset="-78"/>
                          <a:cs typeface="Cairo-light" panose="00000400000000000000" pitchFamily="2" charset="-78"/>
                        </a:rPr>
                        <a:t>ROUGE-1</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0.402170509</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0.379101024</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0.377720756</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375607">
                <a:tc vMerge="1">
                  <a:txBody>
                    <a:bodyPr/>
                    <a:lstStyle/>
                    <a:p>
                      <a:endParaRPr lang="en-US"/>
                    </a:p>
                  </a:txBody>
                  <a:tcPr/>
                </a:tc>
                <a:tc>
                  <a:txBody>
                    <a:bodyPr/>
                    <a:lstStyle/>
                    <a:p>
                      <a:pPr algn="ctr" rtl="0" fontAlgn="b"/>
                      <a:r>
                        <a:rPr lang="en-US" sz="1700" dirty="0">
                          <a:effectLst/>
                          <a:latin typeface="Cairo-light" panose="00000400000000000000" pitchFamily="2" charset="-78"/>
                          <a:cs typeface="Cairo-light" panose="00000400000000000000" pitchFamily="2" charset="-78"/>
                        </a:rPr>
                        <a:t>ROUGE-2</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0.191139</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0.177489</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a:solidFill>
                            <a:srgbClr val="000000"/>
                          </a:solidFill>
                          <a:effectLst/>
                          <a:latin typeface="Cairo-light" panose="00000400000000000000" pitchFamily="2" charset="-78"/>
                          <a:cs typeface="Cairo-light" panose="00000400000000000000" pitchFamily="2" charset="-78"/>
                        </a:rPr>
                        <a:t>0.177826</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375607">
                <a:tc vMerge="1">
                  <a:txBody>
                    <a:bodyPr/>
                    <a:lstStyle/>
                    <a:p>
                      <a:endParaRPr lang="en-US"/>
                    </a:p>
                  </a:txBody>
                  <a:tcPr/>
                </a:tc>
                <a:tc>
                  <a:txBody>
                    <a:bodyPr/>
                    <a:lstStyle/>
                    <a:p>
                      <a:pPr algn="ctr" rtl="0" fontAlgn="b"/>
                      <a:r>
                        <a:rPr lang="en-US" sz="1700" dirty="0">
                          <a:effectLst/>
                          <a:latin typeface="Cairo-light" panose="00000400000000000000" pitchFamily="2" charset="-78"/>
                          <a:cs typeface="Cairo-light" panose="00000400000000000000" pitchFamily="2" charset="-78"/>
                        </a:rPr>
                        <a:t>ROUGE-L</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0.375185</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0.370338</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0.363137</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375607">
                <a:tc>
                  <a:txBody>
                    <a:bodyPr/>
                    <a:lstStyle/>
                    <a:p>
                      <a:pPr algn="ctr" rtl="0" fontAlgn="b"/>
                      <a:endParaRPr lang="en-US" sz="1700" dirty="0">
                        <a:solidFill>
                          <a:schemeClr val="bg1"/>
                        </a:solidFill>
                        <a:effectLst/>
                        <a:latin typeface="Cairo-light" panose="00000400000000000000" pitchFamily="2" charset="-78"/>
                        <a:cs typeface="Cairo-light" panose="00000400000000000000" pitchFamily="2" charset="-78"/>
                      </a:endParaRPr>
                    </a:p>
                  </a:txBody>
                  <a:tcPr marL="26533" marR="26533" marT="17688" marB="176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CD147"/>
                    </a:solidFill>
                  </a:tcPr>
                </a:tc>
                <a:tc gridSpan="4">
                  <a:txBody>
                    <a:bodyPr/>
                    <a:lstStyle/>
                    <a:p>
                      <a:pPr algn="ctr" rtl="0" fontAlgn="ctr"/>
                      <a:endParaRPr lang="en-US" sz="1700" dirty="0">
                        <a:effectLst/>
                        <a:latin typeface="Cairo-light" panose="00000400000000000000" pitchFamily="2" charset="-78"/>
                        <a:cs typeface="Cairo-light" panose="00000400000000000000" pitchFamily="2" charset="-78"/>
                      </a:endParaRPr>
                    </a:p>
                  </a:txBody>
                  <a:tcPr marL="26533" marR="26533" marT="17688" marB="17688" anchor="ctr">
                    <a:lnL w="12700" cap="flat" cmpd="sng" algn="ctr">
                      <a:no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CD147"/>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75607">
                <a:tc>
                  <a:txBody>
                    <a:bodyPr/>
                    <a:lstStyle/>
                    <a:p>
                      <a:pPr algn="ctr" rtl="0" fontAlgn="b"/>
                      <a:endParaRPr lang="en-US" sz="1700" dirty="0">
                        <a:solidFill>
                          <a:schemeClr val="bg1"/>
                        </a:solidFill>
                        <a:effectLst/>
                        <a:latin typeface="Cairo-light" panose="00000400000000000000" pitchFamily="2" charset="-78"/>
                        <a:cs typeface="Cairo-light" panose="00000400000000000000" pitchFamily="2" charset="-78"/>
                      </a:endParaRPr>
                    </a:p>
                  </a:txBody>
                  <a:tcPr marL="26533" marR="26533" marT="17688" marB="176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CD147"/>
                    </a:solidFill>
                  </a:tcPr>
                </a:tc>
                <a:tc>
                  <a:txBody>
                    <a:bodyPr/>
                    <a:lstStyle/>
                    <a:p>
                      <a:pPr algn="ctr" rtl="0" fontAlgn="b"/>
                      <a:endParaRPr lang="en-US" sz="1700" dirty="0">
                        <a:effectLst/>
                        <a:latin typeface="Cairo-light" panose="00000400000000000000" pitchFamily="2" charset="-78"/>
                        <a:cs typeface="Cairo-light" panose="00000400000000000000" pitchFamily="2" charset="-78"/>
                      </a:endParaRPr>
                    </a:p>
                  </a:txBody>
                  <a:tcPr marL="26533" marR="26533" marT="17688" marB="17688" anchor="ctr">
                    <a:lnL w="12700" cap="flat" cmpd="sng" algn="ctr">
                      <a:no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effectLst/>
                          <a:latin typeface="Cairo-light" panose="00000400000000000000" pitchFamily="2" charset="-78"/>
                          <a:cs typeface="Cairo-light" panose="00000400000000000000" pitchFamily="2" charset="-78"/>
                        </a:rPr>
                        <a:t>recall</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effectLst/>
                          <a:latin typeface="Cairo-light" panose="00000400000000000000" pitchFamily="2" charset="-78"/>
                          <a:cs typeface="Cairo-light" panose="00000400000000000000" pitchFamily="2" charset="-78"/>
                        </a:rPr>
                        <a:t>precision</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latin typeface="Cairo-light" panose="00000400000000000000" pitchFamily="2" charset="-78"/>
                          <a:cs typeface="Cairo-light" panose="00000400000000000000" pitchFamily="2" charset="-78"/>
                        </a:rPr>
                        <a:t>f-score</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r h="375607">
                <a:tc rowSpan="3">
                  <a:txBody>
                    <a:bodyPr/>
                    <a:lstStyle/>
                    <a:p>
                      <a:pPr algn="ctr" rtl="0" fontAlgn="b"/>
                      <a:r>
                        <a:rPr lang="en-US" sz="1700" dirty="0">
                          <a:solidFill>
                            <a:schemeClr val="bg1"/>
                          </a:solidFill>
                          <a:effectLst/>
                          <a:latin typeface="Cairo-light" panose="00000400000000000000" pitchFamily="2" charset="-78"/>
                          <a:cs typeface="Cairo-light" panose="00000400000000000000" pitchFamily="2" charset="-78"/>
                        </a:rPr>
                        <a:t>Arabic 55-22</a:t>
                      </a:r>
                    </a:p>
                  </a:txBody>
                  <a:tcPr marL="26533" marR="26533" marT="17688" marB="17688" anchor="ctr">
                    <a:lnL w="9525" cap="flat" cmpd="sng" algn="ctr">
                      <a:solidFill>
                        <a:srgbClr val="FCD147"/>
                      </a:solidFill>
                      <a:prstDash val="solid"/>
                      <a:round/>
                      <a:headEnd type="none" w="med" len="med"/>
                      <a:tailEnd type="none" w="med" len="med"/>
                    </a:lnL>
                    <a:lnR w="9525" cap="flat" cmpd="sng" algn="ctr">
                      <a:solidFill>
                        <a:srgbClr val="CCCCCC"/>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CD147"/>
                    </a:solidFill>
                  </a:tcPr>
                </a:tc>
                <a:tc>
                  <a:txBody>
                    <a:bodyPr/>
                    <a:lstStyle/>
                    <a:p>
                      <a:pPr algn="ctr" rtl="0" fontAlgn="b"/>
                      <a:r>
                        <a:rPr lang="en-US" sz="1700" dirty="0">
                          <a:effectLst/>
                          <a:latin typeface="Cairo-light" panose="00000400000000000000" pitchFamily="2" charset="-78"/>
                          <a:cs typeface="Cairo-light" panose="00000400000000000000" pitchFamily="2" charset="-78"/>
                        </a:rPr>
                        <a:t>ROUGE-1</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0.159942</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0.349620283</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a:solidFill>
                            <a:srgbClr val="000000"/>
                          </a:solidFill>
                          <a:effectLst/>
                          <a:latin typeface="Cairo-light" panose="00000400000000000000" pitchFamily="2" charset="-78"/>
                          <a:cs typeface="Cairo-light" panose="00000400000000000000" pitchFamily="2" charset="-78"/>
                        </a:rPr>
                        <a:t>0.212484948</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6"/>
                  </a:ext>
                </a:extLst>
              </a:tr>
              <a:tr h="375607">
                <a:tc vMerge="1">
                  <a:txBody>
                    <a:bodyPr/>
                    <a:lstStyle/>
                    <a:p>
                      <a:endParaRPr lang="en-US"/>
                    </a:p>
                  </a:txBody>
                  <a:tcPr/>
                </a:tc>
                <a:tc>
                  <a:txBody>
                    <a:bodyPr/>
                    <a:lstStyle/>
                    <a:p>
                      <a:pPr algn="ctr" rtl="0" fontAlgn="b"/>
                      <a:r>
                        <a:rPr lang="en-US" sz="1700" dirty="0">
                          <a:effectLst/>
                          <a:latin typeface="Cairo-light" panose="00000400000000000000" pitchFamily="2" charset="-78"/>
                          <a:cs typeface="Cairo-light" panose="00000400000000000000" pitchFamily="2" charset="-78"/>
                        </a:rPr>
                        <a:t>ROUGE-2</a:t>
                      </a:r>
                    </a:p>
                  </a:txBody>
                  <a:tcPr marL="26533" marR="26533" marT="17688" marB="17688"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0.086326</a:t>
                      </a:r>
                    </a:p>
                  </a:txBody>
                  <a:tcPr marL="26533" marR="26533" marT="17688" marB="17688" anchor="ctr">
                    <a:lnL w="9525" cap="flat" cmpd="sng" algn="ctr">
                      <a:no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0.191569</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0.11509</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7"/>
                  </a:ext>
                </a:extLst>
              </a:tr>
              <a:tr h="375607">
                <a:tc vMerge="1">
                  <a:txBody>
                    <a:bodyPr/>
                    <a:lstStyle/>
                    <a:p>
                      <a:endParaRPr lang="en-US"/>
                    </a:p>
                  </a:txBody>
                  <a:tcPr/>
                </a:tc>
                <a:tc>
                  <a:txBody>
                    <a:bodyPr/>
                    <a:lstStyle/>
                    <a:p>
                      <a:pPr algn="ctr" rtl="0" fontAlgn="b"/>
                      <a:r>
                        <a:rPr lang="en-US" sz="1700">
                          <a:effectLst/>
                          <a:latin typeface="Cairo-light" panose="00000400000000000000" pitchFamily="2" charset="-78"/>
                          <a:cs typeface="Cairo-light" panose="00000400000000000000" pitchFamily="2" charset="-78"/>
                        </a:rPr>
                        <a:t>ROUGE-L</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0.152454</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0.355799</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0.206469</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8"/>
                  </a:ext>
                </a:extLst>
              </a:tr>
              <a:tr h="375607">
                <a:tc>
                  <a:txBody>
                    <a:bodyPr/>
                    <a:lstStyle/>
                    <a:p>
                      <a:pPr algn="ctr" rtl="0" fontAlgn="b"/>
                      <a:endParaRPr lang="en-US" sz="1700" dirty="0">
                        <a:solidFill>
                          <a:schemeClr val="bg1"/>
                        </a:solidFill>
                        <a:effectLst/>
                        <a:latin typeface="Cairo-light" panose="00000400000000000000" pitchFamily="2" charset="-78"/>
                        <a:cs typeface="Cairo-light" panose="00000400000000000000" pitchFamily="2" charset="-78"/>
                      </a:endParaRPr>
                    </a:p>
                  </a:txBody>
                  <a:tcPr marL="26533" marR="26533" marT="17688" marB="17688" anchor="ctr">
                    <a:lnL w="9525" cap="flat" cmpd="sng" algn="ctr">
                      <a:solidFill>
                        <a:srgbClr val="FCD147"/>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CD147"/>
                    </a:solidFill>
                  </a:tcPr>
                </a:tc>
                <a:tc gridSpan="4">
                  <a:txBody>
                    <a:bodyPr/>
                    <a:lstStyle/>
                    <a:p>
                      <a:pPr algn="ctr" rtl="0" fontAlgn="ctr"/>
                      <a:endParaRPr lang="en-US" sz="1700" dirty="0">
                        <a:effectLst/>
                        <a:latin typeface="Cairo-light" panose="00000400000000000000" pitchFamily="2" charset="-78"/>
                        <a:cs typeface="Cairo-light" panose="00000400000000000000" pitchFamily="2" charset="-78"/>
                      </a:endParaRP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CD147"/>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375607">
                <a:tc rowSpan="4">
                  <a:txBody>
                    <a:bodyPr/>
                    <a:lstStyle/>
                    <a:p>
                      <a:pPr algn="ctr" rtl="0" fontAlgn="b"/>
                      <a:r>
                        <a:rPr lang="en-US" sz="1700" dirty="0">
                          <a:solidFill>
                            <a:schemeClr val="bg1"/>
                          </a:solidFill>
                          <a:effectLst/>
                          <a:latin typeface="Cairo-light" panose="00000400000000000000" pitchFamily="2" charset="-78"/>
                          <a:cs typeface="Cairo-light" panose="00000400000000000000" pitchFamily="2" charset="-78"/>
                        </a:rPr>
                        <a:t>Arabic 200-50</a:t>
                      </a:r>
                    </a:p>
                  </a:txBody>
                  <a:tcPr marL="26533" marR="26533" marT="17688" marB="17688" anchor="ctr">
                    <a:lnL w="9525" cap="flat" cmpd="sng" algn="ctr">
                      <a:solidFill>
                        <a:srgbClr val="FCD147"/>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CD147"/>
                    </a:solidFill>
                  </a:tcPr>
                </a:tc>
                <a:tc>
                  <a:txBody>
                    <a:bodyPr/>
                    <a:lstStyle/>
                    <a:p>
                      <a:pPr algn="ctr" rtl="0" fontAlgn="b"/>
                      <a:endParaRPr lang="en-US" sz="1700">
                        <a:effectLst/>
                        <a:latin typeface="Cairo-light" panose="00000400000000000000" pitchFamily="2" charset="-78"/>
                        <a:cs typeface="Cairo-light" panose="00000400000000000000" pitchFamily="2" charset="-78"/>
                      </a:endParaRP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latin typeface="Cairo-light" panose="00000400000000000000" pitchFamily="2" charset="-78"/>
                          <a:cs typeface="Cairo-light" panose="00000400000000000000" pitchFamily="2" charset="-78"/>
                        </a:rPr>
                        <a:t>recall</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effectLst/>
                          <a:latin typeface="Cairo-light" panose="00000400000000000000" pitchFamily="2" charset="-78"/>
                          <a:cs typeface="Cairo-light" panose="00000400000000000000" pitchFamily="2" charset="-78"/>
                        </a:rPr>
                        <a:t>precision</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effectLst/>
                          <a:latin typeface="Cairo-light" panose="00000400000000000000" pitchFamily="2" charset="-78"/>
                          <a:cs typeface="Cairo-light" panose="00000400000000000000" pitchFamily="2" charset="-78"/>
                        </a:rPr>
                        <a:t>f-score</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10"/>
                  </a:ext>
                </a:extLst>
              </a:tr>
              <a:tr h="375607">
                <a:tc vMerge="1">
                  <a:txBody>
                    <a:bodyPr/>
                    <a:lstStyle/>
                    <a:p>
                      <a:endParaRPr lang="en-US"/>
                    </a:p>
                  </a:txBody>
                  <a:tcPr/>
                </a:tc>
                <a:tc>
                  <a:txBody>
                    <a:bodyPr/>
                    <a:lstStyle/>
                    <a:p>
                      <a:pPr algn="ctr" rtl="0" fontAlgn="b"/>
                      <a:r>
                        <a:rPr lang="en-US" sz="1700">
                          <a:effectLst/>
                          <a:latin typeface="Cairo-light" panose="00000400000000000000" pitchFamily="2" charset="-78"/>
                          <a:cs typeface="Cairo-light" panose="00000400000000000000" pitchFamily="2" charset="-78"/>
                        </a:rPr>
                        <a:t>ROUGE-1</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0.249272</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0.28995</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0.258093</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11"/>
                  </a:ext>
                </a:extLst>
              </a:tr>
              <a:tr h="375607">
                <a:tc vMerge="1">
                  <a:txBody>
                    <a:bodyPr/>
                    <a:lstStyle/>
                    <a:p>
                      <a:endParaRPr lang="en-US"/>
                    </a:p>
                  </a:txBody>
                  <a:tcPr/>
                </a:tc>
                <a:tc>
                  <a:txBody>
                    <a:bodyPr/>
                    <a:lstStyle/>
                    <a:p>
                      <a:pPr algn="ctr" rtl="0" fontAlgn="b"/>
                      <a:r>
                        <a:rPr lang="en-US" sz="1700">
                          <a:effectLst/>
                          <a:latin typeface="Cairo-light" panose="00000400000000000000" pitchFamily="2" charset="-78"/>
                          <a:cs typeface="Cairo-light" panose="00000400000000000000" pitchFamily="2" charset="-78"/>
                        </a:rPr>
                        <a:t>ROUGE-2</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0.128957</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0.149716</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0.133219</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12"/>
                  </a:ext>
                </a:extLst>
              </a:tr>
              <a:tr h="375607">
                <a:tc vMerge="1">
                  <a:txBody>
                    <a:bodyPr/>
                    <a:lstStyle/>
                    <a:p>
                      <a:pPr algn="ctr" rtl="0" fontAlgn="b"/>
                      <a:endParaRPr lang="en-US" sz="1700" dirty="0">
                        <a:solidFill>
                          <a:schemeClr val="bg1"/>
                        </a:solidFill>
                        <a:effectLst/>
                        <a:latin typeface="Cairo-light" panose="00000400000000000000" pitchFamily="2" charset="-78"/>
                        <a:cs typeface="Cairo-light" panose="00000400000000000000" pitchFamily="2" charset="-78"/>
                      </a:endParaRPr>
                    </a:p>
                  </a:txBody>
                  <a:tcPr marL="26533" marR="26533" marT="17688" marB="17688" anchor="ctr">
                    <a:lnL w="9525" cap="flat" cmpd="sng" algn="ctr">
                      <a:solidFill>
                        <a:srgbClr val="FCD147"/>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CD147"/>
                    </a:solidFill>
                  </a:tcPr>
                </a:tc>
                <a:tc>
                  <a:txBody>
                    <a:bodyPr/>
                    <a:lstStyle/>
                    <a:p>
                      <a:pPr algn="ctr" rtl="0" fontAlgn="b"/>
                      <a:r>
                        <a:rPr lang="en-US" sz="1700">
                          <a:effectLst/>
                          <a:latin typeface="Cairo-light" panose="00000400000000000000" pitchFamily="2" charset="-78"/>
                          <a:cs typeface="Cairo-light" panose="00000400000000000000" pitchFamily="2" charset="-78"/>
                        </a:rPr>
                        <a:t>ROUGE-L</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0.2253</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0.320443</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000" b="1" dirty="0">
                          <a:solidFill>
                            <a:srgbClr val="000000"/>
                          </a:solidFill>
                          <a:effectLst/>
                          <a:latin typeface="Cairo-light" panose="00000400000000000000" pitchFamily="2" charset="-78"/>
                          <a:cs typeface="Cairo-light" panose="00000400000000000000" pitchFamily="2" charset="-78"/>
                        </a:rPr>
                        <a:t>0.252787</a:t>
                      </a: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13"/>
                  </a:ext>
                </a:extLst>
              </a:tr>
              <a:tr h="375607">
                <a:tc>
                  <a:txBody>
                    <a:bodyPr/>
                    <a:lstStyle/>
                    <a:p>
                      <a:pPr algn="ctr" rtl="0" fontAlgn="b"/>
                      <a:endParaRPr lang="en-US" sz="1700">
                        <a:effectLst/>
                        <a:latin typeface="Cairo-light" panose="00000400000000000000" pitchFamily="2" charset="-78"/>
                        <a:cs typeface="Cairo-light" panose="00000400000000000000" pitchFamily="2" charset="-78"/>
                      </a:endParaRPr>
                    </a:p>
                  </a:txBody>
                  <a:tcPr marL="26533" marR="26533" marT="17688" marB="17688" anchor="ctr">
                    <a:lnL w="9525" cap="flat" cmpd="sng" algn="ctr">
                      <a:solidFill>
                        <a:srgbClr val="FCD147"/>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FCD147"/>
                      </a:solidFill>
                      <a:prstDash val="solid"/>
                      <a:round/>
                      <a:headEnd type="none" w="med" len="med"/>
                      <a:tailEnd type="none" w="med" len="med"/>
                    </a:lnB>
                    <a:solidFill>
                      <a:srgbClr val="FCD147"/>
                    </a:solidFill>
                  </a:tcPr>
                </a:tc>
                <a:tc gridSpan="4">
                  <a:txBody>
                    <a:bodyPr/>
                    <a:lstStyle/>
                    <a:p>
                      <a:pPr algn="ctr" rtl="0" fontAlgn="ctr"/>
                      <a:endParaRPr lang="en-US" sz="1700" dirty="0">
                        <a:effectLst/>
                        <a:latin typeface="Cairo-light" panose="00000400000000000000" pitchFamily="2" charset="-78"/>
                        <a:cs typeface="Cairo-light" panose="00000400000000000000" pitchFamily="2" charset="-78"/>
                      </a:endParaRPr>
                    </a:p>
                  </a:txBody>
                  <a:tcPr marL="26533" marR="26533" marT="17688" marB="1768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CD147"/>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bl>
          </a:graphicData>
        </a:graphic>
      </p:graphicFrame>
      <p:sp>
        <p:nvSpPr>
          <p:cNvPr id="7" name="Rectangle 6"/>
          <p:cNvSpPr/>
          <p:nvPr/>
        </p:nvSpPr>
        <p:spPr>
          <a:xfrm>
            <a:off x="5012717" y="516008"/>
            <a:ext cx="1784464" cy="707886"/>
          </a:xfrm>
          <a:prstGeom prst="rect">
            <a:avLst/>
          </a:prstGeom>
        </p:spPr>
        <p:txBody>
          <a:bodyPr wrap="none">
            <a:spAutoFit/>
          </a:bodyPr>
          <a:lstStyle/>
          <a:p>
            <a:pPr algn="ctr"/>
            <a:r>
              <a:rPr lang="en-US" sz="4000" dirty="0" smtClean="0">
                <a:latin typeface="Cairo-light" panose="00000400000000000000" pitchFamily="2" charset="-78"/>
                <a:cs typeface="Cairo-light" panose="00000400000000000000" pitchFamily="2" charset="-78"/>
              </a:rPr>
              <a:t>Results</a:t>
            </a:r>
            <a:endParaRPr lang="en-US" sz="40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Tree>
    <p:extLst>
      <p:ext uri="{BB962C8B-B14F-4D97-AF65-F5344CB8AC3E}">
        <p14:creationId xmlns:p14="http://schemas.microsoft.com/office/powerpoint/2010/main" val="27540592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249116493"/>
              </p:ext>
            </p:extLst>
          </p:nvPr>
        </p:nvGraphicFramePr>
        <p:xfrm>
          <a:off x="2336257" y="1559377"/>
          <a:ext cx="7895434" cy="5115743"/>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
        <p:nvSpPr>
          <p:cNvPr id="10" name="Rectangle 9"/>
          <p:cNvSpPr/>
          <p:nvPr/>
        </p:nvSpPr>
        <p:spPr>
          <a:xfrm>
            <a:off x="4761849" y="516008"/>
            <a:ext cx="2286203" cy="707886"/>
          </a:xfrm>
          <a:prstGeom prst="rect">
            <a:avLst/>
          </a:prstGeom>
        </p:spPr>
        <p:txBody>
          <a:bodyPr wrap="none">
            <a:spAutoFit/>
          </a:bodyPr>
          <a:lstStyle/>
          <a:p>
            <a:pPr algn="ctr"/>
            <a:r>
              <a:rPr lang="en-US" sz="4000" dirty="0" smtClean="0">
                <a:latin typeface="Cairo-light" panose="00000400000000000000" pitchFamily="2" charset="-78"/>
                <a:cs typeface="Cairo-light" panose="00000400000000000000" pitchFamily="2" charset="-78"/>
              </a:rPr>
              <a:t>ROUGE-1</a:t>
            </a:r>
            <a:endParaRPr lang="en-US" sz="4000" dirty="0"/>
          </a:p>
        </p:txBody>
      </p:sp>
    </p:spTree>
    <p:extLst>
      <p:ext uri="{BB962C8B-B14F-4D97-AF65-F5344CB8AC3E}">
        <p14:creationId xmlns:p14="http://schemas.microsoft.com/office/powerpoint/2010/main" val="15851417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741457297"/>
              </p:ext>
            </p:extLst>
          </p:nvPr>
        </p:nvGraphicFramePr>
        <p:xfrm>
          <a:off x="2451282" y="1859280"/>
          <a:ext cx="7911918" cy="4692287"/>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
        <p:nvSpPr>
          <p:cNvPr id="6" name="Rectangle 5"/>
          <p:cNvSpPr/>
          <p:nvPr/>
        </p:nvSpPr>
        <p:spPr>
          <a:xfrm>
            <a:off x="4761849" y="516008"/>
            <a:ext cx="2286203" cy="707886"/>
          </a:xfrm>
          <a:prstGeom prst="rect">
            <a:avLst/>
          </a:prstGeom>
        </p:spPr>
        <p:txBody>
          <a:bodyPr wrap="none">
            <a:spAutoFit/>
          </a:bodyPr>
          <a:lstStyle/>
          <a:p>
            <a:pPr algn="ctr"/>
            <a:r>
              <a:rPr lang="en-US" sz="4000" dirty="0" smtClean="0">
                <a:latin typeface="Cairo-light" panose="00000400000000000000" pitchFamily="2" charset="-78"/>
                <a:cs typeface="Cairo-light" panose="00000400000000000000" pitchFamily="2" charset="-78"/>
              </a:rPr>
              <a:t>ROUGE-2</a:t>
            </a:r>
            <a:endParaRPr lang="en-US" sz="4000" dirty="0"/>
          </a:p>
        </p:txBody>
      </p:sp>
    </p:spTree>
    <p:extLst>
      <p:ext uri="{BB962C8B-B14F-4D97-AF65-F5344CB8AC3E}">
        <p14:creationId xmlns:p14="http://schemas.microsoft.com/office/powerpoint/2010/main" val="26220575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a:graphicFrameLocks/>
          </p:cNvGraphicFramePr>
          <p:nvPr>
            <p:extLst>
              <p:ext uri="{D42A27DB-BD31-4B8C-83A1-F6EECF244321}">
                <p14:modId xmlns:p14="http://schemas.microsoft.com/office/powerpoint/2010/main" val="907450702"/>
              </p:ext>
            </p:extLst>
          </p:nvPr>
        </p:nvGraphicFramePr>
        <p:xfrm>
          <a:off x="1788704" y="1086806"/>
          <a:ext cx="8452575" cy="5476736"/>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
        <p:nvSpPr>
          <p:cNvPr id="6" name="Rectangle 5"/>
          <p:cNvSpPr/>
          <p:nvPr/>
        </p:nvSpPr>
        <p:spPr>
          <a:xfrm>
            <a:off x="4781886" y="516008"/>
            <a:ext cx="2246129" cy="707886"/>
          </a:xfrm>
          <a:prstGeom prst="rect">
            <a:avLst/>
          </a:prstGeom>
        </p:spPr>
        <p:txBody>
          <a:bodyPr wrap="none">
            <a:spAutoFit/>
          </a:bodyPr>
          <a:lstStyle/>
          <a:p>
            <a:pPr algn="ctr"/>
            <a:r>
              <a:rPr lang="en-US" sz="4000" dirty="0" smtClean="0">
                <a:latin typeface="Cairo-light" panose="00000400000000000000" pitchFamily="2" charset="-78"/>
                <a:cs typeface="Cairo-light" panose="00000400000000000000" pitchFamily="2" charset="-78"/>
              </a:rPr>
              <a:t>ROUGE-L</a:t>
            </a:r>
            <a:endParaRPr lang="en-US" sz="4000" dirty="0"/>
          </a:p>
        </p:txBody>
      </p:sp>
    </p:spTree>
    <p:extLst>
      <p:ext uri="{BB962C8B-B14F-4D97-AF65-F5344CB8AC3E}">
        <p14:creationId xmlns:p14="http://schemas.microsoft.com/office/powerpoint/2010/main" val="9687350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85060" y="247915"/>
            <a:ext cx="4440639" cy="707886"/>
          </a:xfrm>
          <a:prstGeom prst="rect">
            <a:avLst/>
          </a:prstGeom>
        </p:spPr>
        <p:txBody>
          <a:bodyPr wrap="none">
            <a:spAutoFit/>
          </a:bodyPr>
          <a:lstStyle/>
          <a:p>
            <a:pPr algn="ctr"/>
            <a:r>
              <a:rPr lang="en-US" sz="4000" dirty="0">
                <a:latin typeface="Cairo-light" panose="00000400000000000000" pitchFamily="2" charset="-78"/>
                <a:cs typeface="Cairo-light" panose="00000400000000000000" pitchFamily="2" charset="-78"/>
              </a:rPr>
              <a:t>Sample Bad Results</a:t>
            </a:r>
          </a:p>
        </p:txBody>
      </p:sp>
      <p:graphicFrame>
        <p:nvGraphicFramePr>
          <p:cNvPr id="3" name="Table 2"/>
          <p:cNvGraphicFramePr>
            <a:graphicFrameLocks noGrp="1"/>
          </p:cNvGraphicFramePr>
          <p:nvPr>
            <p:extLst>
              <p:ext uri="{D42A27DB-BD31-4B8C-83A1-F6EECF244321}">
                <p14:modId xmlns:p14="http://schemas.microsoft.com/office/powerpoint/2010/main" val="1642687517"/>
              </p:ext>
            </p:extLst>
          </p:nvPr>
        </p:nvGraphicFramePr>
        <p:xfrm>
          <a:off x="1055077" y="1151821"/>
          <a:ext cx="10339753" cy="5403900"/>
        </p:xfrm>
        <a:graphic>
          <a:graphicData uri="http://schemas.openxmlformats.org/drawingml/2006/table">
            <a:tbl>
              <a:tblPr/>
              <a:tblGrid>
                <a:gridCol w="4487594">
                  <a:extLst>
                    <a:ext uri="{9D8B030D-6E8A-4147-A177-3AD203B41FA5}">
                      <a16:colId xmlns:a16="http://schemas.microsoft.com/office/drawing/2014/main" val="20000"/>
                    </a:ext>
                  </a:extLst>
                </a:gridCol>
                <a:gridCol w="5852159">
                  <a:extLst>
                    <a:ext uri="{9D8B030D-6E8A-4147-A177-3AD203B41FA5}">
                      <a16:colId xmlns:a16="http://schemas.microsoft.com/office/drawing/2014/main" val="20001"/>
                    </a:ext>
                  </a:extLst>
                </a:gridCol>
              </a:tblGrid>
              <a:tr h="263509">
                <a:tc>
                  <a:txBody>
                    <a:bodyPr/>
                    <a:lstStyle/>
                    <a:p>
                      <a:pPr algn="ctr" rtl="1" fontAlgn="b"/>
                      <a:r>
                        <a:rPr lang="en-US" sz="1400" b="1" dirty="0" err="1">
                          <a:solidFill>
                            <a:srgbClr val="FFFFFF"/>
                          </a:solidFill>
                          <a:effectLst/>
                          <a:latin typeface="Cairo-light" panose="00000400000000000000" pitchFamily="2" charset="-78"/>
                          <a:cs typeface="Cairo-light" panose="00000400000000000000" pitchFamily="2" charset="-78"/>
                        </a:rPr>
                        <a:t>Refrence</a:t>
                      </a:r>
                      <a:endParaRPr lang="en-US" sz="1400" b="1" dirty="0">
                        <a:solidFill>
                          <a:srgbClr val="FFFFFF"/>
                        </a:solidFill>
                        <a:effectLst/>
                        <a:latin typeface="Cairo-light" panose="00000400000000000000" pitchFamily="2" charset="-78"/>
                        <a:cs typeface="Cairo-light" panose="00000400000000000000" pitchFamily="2" charset="-78"/>
                      </a:endParaRPr>
                    </a:p>
                  </a:txBody>
                  <a:tcPr marL="24724" marR="24724" marT="16482" marB="16482"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CD147"/>
                    </a:solidFill>
                  </a:tcPr>
                </a:tc>
                <a:tc>
                  <a:txBody>
                    <a:bodyPr/>
                    <a:lstStyle/>
                    <a:p>
                      <a:pPr algn="ctr" rtl="1" fontAlgn="b"/>
                      <a:r>
                        <a:rPr lang="en-US" sz="1400" b="1" dirty="0">
                          <a:solidFill>
                            <a:srgbClr val="FFFFFF"/>
                          </a:solidFill>
                          <a:effectLst/>
                          <a:latin typeface="Cairo-light" panose="00000400000000000000" pitchFamily="2" charset="-78"/>
                          <a:cs typeface="Cairo-light" panose="00000400000000000000" pitchFamily="2" charset="-78"/>
                        </a:rPr>
                        <a:t>System</a:t>
                      </a:r>
                    </a:p>
                  </a:txBody>
                  <a:tcPr marL="24724" marR="24724" marT="16482" marB="16482"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CD147"/>
                    </a:solidFill>
                  </a:tcPr>
                </a:tc>
                <a:extLst>
                  <a:ext uri="{0D108BD9-81ED-4DB2-BD59-A6C34878D82A}">
                    <a16:rowId xmlns:a16="http://schemas.microsoft.com/office/drawing/2014/main" val="10000"/>
                  </a:ext>
                </a:extLst>
              </a:tr>
              <a:tr h="2107238">
                <a:tc>
                  <a:txBody>
                    <a:bodyPr/>
                    <a:lstStyle/>
                    <a:p>
                      <a:pPr algn="r" rtl="1" fontAlgn="ctr"/>
                      <a:r>
                        <a:rPr lang="ar-SA" sz="1600" dirty="0">
                          <a:effectLst/>
                          <a:latin typeface="Cairo-light" panose="00000400000000000000" pitchFamily="2" charset="-78"/>
                          <a:cs typeface="Cairo-light" panose="00000400000000000000" pitchFamily="2" charset="-78"/>
                        </a:rPr>
                        <a:t>يبدأ الموسم العشرين من الدوري الأمريكي الممتاز نهاية هذا الأسبوع .</a:t>
                      </a:r>
                      <a:br>
                        <a:rPr lang="ar-SA" sz="1600" dirty="0">
                          <a:effectLst/>
                          <a:latin typeface="Cairo-light" panose="00000400000000000000" pitchFamily="2" charset="-78"/>
                          <a:cs typeface="Cairo-light" panose="00000400000000000000" pitchFamily="2" charset="-78"/>
                        </a:rPr>
                      </a:br>
                      <a:r>
                        <a:rPr lang="ar-SA" sz="1600" dirty="0">
                          <a:effectLst/>
                          <a:latin typeface="Cairo-light" panose="00000400000000000000" pitchFamily="2" charset="-78"/>
                          <a:cs typeface="Cairo-light" panose="00000400000000000000" pitchFamily="2" charset="-78"/>
                        </a:rPr>
                        <a:t>لقد تغير الدوري بشكل كبير منذ إنشائه في عام 1996 .</a:t>
                      </a:r>
                      <a:br>
                        <a:rPr lang="ar-SA" sz="1600" dirty="0">
                          <a:effectLst/>
                          <a:latin typeface="Cairo-light" panose="00000400000000000000" pitchFamily="2" charset="-78"/>
                          <a:cs typeface="Cairo-light" panose="00000400000000000000" pitchFamily="2" charset="-78"/>
                        </a:rPr>
                      </a:br>
                      <a:r>
                        <a:rPr lang="ar-SA" sz="1600" dirty="0">
                          <a:effectLst/>
                          <a:latin typeface="Cairo-light" panose="00000400000000000000" pitchFamily="2" charset="-78"/>
                          <a:cs typeface="Cairo-light" panose="00000400000000000000" pitchFamily="2" charset="-78"/>
                        </a:rPr>
                        <a:t>يتساءل البعض عما إذا كانت القواعد المتعلقة بالحد الأقصى للراتب والتحويلات بحاجة إلى التغيير .</a:t>
                      </a:r>
                    </a:p>
                  </a:txBody>
                  <a:tcPr marL="24724" marR="24724" marT="16482" marB="16482"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1" fontAlgn="ctr"/>
                      <a:r>
                        <a:rPr lang="ar-SA" sz="1600" dirty="0">
                          <a:effectLst/>
                          <a:latin typeface="Cairo-light" panose="00000400000000000000" pitchFamily="2" charset="-78"/>
                          <a:cs typeface="Cairo-light" panose="00000400000000000000" pitchFamily="2" charset="-78"/>
                        </a:rPr>
                        <a:t>فجر سان خوسيه </a:t>
                      </a:r>
                      <a:r>
                        <a:rPr lang="ar-SA" sz="1600" dirty="0" err="1">
                          <a:effectLst/>
                          <a:latin typeface="Cairo-light" panose="00000400000000000000" pitchFamily="2" charset="-78"/>
                          <a:cs typeface="Cairo-light" panose="00000400000000000000" pitchFamily="2" charset="-78"/>
                        </a:rPr>
                        <a:t>كلاش</a:t>
                      </a:r>
                      <a:r>
                        <a:rPr lang="ar-SA" sz="1600" dirty="0">
                          <a:effectLst/>
                          <a:latin typeface="Cairo-light" panose="00000400000000000000" pitchFamily="2" charset="-78"/>
                          <a:cs typeface="Cairo-light" panose="00000400000000000000" pitchFamily="2" charset="-78"/>
                        </a:rPr>
                        <a:t> ودي سي يونايتد في استاد </a:t>
                      </a:r>
                      <a:r>
                        <a:rPr lang="ar-SA" sz="1600" dirty="0" err="1">
                          <a:effectLst/>
                          <a:latin typeface="Cairo-light" panose="00000400000000000000" pitchFamily="2" charset="-78"/>
                          <a:cs typeface="Cairo-light" panose="00000400000000000000" pitchFamily="2" charset="-78"/>
                        </a:rPr>
                        <a:t>سبارتان</a:t>
                      </a:r>
                      <a:r>
                        <a:rPr lang="ar-SA" sz="1600" dirty="0">
                          <a:effectLst/>
                          <a:latin typeface="Cairo-light" panose="00000400000000000000" pitchFamily="2" charset="-78"/>
                          <a:cs typeface="Cairo-light" panose="00000400000000000000" pitchFamily="2" charset="-78"/>
                        </a:rPr>
                        <a:t> في سان خوسيه ، كاليفورنيا .</a:t>
                      </a:r>
                      <a:br>
                        <a:rPr lang="ar-SA" sz="1600" dirty="0">
                          <a:effectLst/>
                          <a:latin typeface="Cairo-light" panose="00000400000000000000" pitchFamily="2" charset="-78"/>
                          <a:cs typeface="Cairo-light" panose="00000400000000000000" pitchFamily="2" charset="-78"/>
                        </a:rPr>
                      </a:br>
                      <a:r>
                        <a:rPr lang="ar-SA" sz="1600" dirty="0">
                          <a:effectLst/>
                          <a:latin typeface="Cairo-light" panose="00000400000000000000" pitchFamily="2" charset="-78"/>
                          <a:cs typeface="Cairo-light" panose="00000400000000000000" pitchFamily="2" charset="-78"/>
                        </a:rPr>
                        <a:t>كانت المناسبة التاريخية هي أول مباراة على الإطلاق في الدوري الأمريكي لكرة القدم .</a:t>
                      </a:r>
                      <a:br>
                        <a:rPr lang="ar-SA" sz="1600" dirty="0">
                          <a:effectLst/>
                          <a:latin typeface="Cairo-light" panose="00000400000000000000" pitchFamily="2" charset="-78"/>
                          <a:cs typeface="Cairo-light" panose="00000400000000000000" pitchFamily="2" charset="-78"/>
                        </a:rPr>
                      </a:br>
                      <a:r>
                        <a:rPr lang="ar-SA" sz="1600" dirty="0">
                          <a:effectLst/>
                          <a:latin typeface="Cairo-light" panose="00000400000000000000" pitchFamily="2" charset="-78"/>
                          <a:cs typeface="Cairo-light" panose="00000400000000000000" pitchFamily="2" charset="-78"/>
                        </a:rPr>
                        <a:t>كانت المناسبة التاريخية هي أول مباراة على الإطلاق في الدوري الأمريكي لكرة القدم .</a:t>
                      </a:r>
                    </a:p>
                  </a:txBody>
                  <a:tcPr marL="24724" marR="24724" marT="16482" marB="16482"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1811907">
                <a:tc>
                  <a:txBody>
                    <a:bodyPr/>
                    <a:lstStyle/>
                    <a:p>
                      <a:pPr algn="r" rtl="1" fontAlgn="ctr"/>
                      <a:r>
                        <a:rPr lang="ar-SA" sz="1600">
                          <a:effectLst/>
                          <a:latin typeface="Cairo-light" panose="00000400000000000000" pitchFamily="2" charset="-78"/>
                          <a:cs typeface="Cairo-light" panose="00000400000000000000" pitchFamily="2" charset="-78"/>
                        </a:rPr>
                        <a:t>روبن نافاريت : يستحق شيلينغ الثناء على تعاطفه مع الكارهين عبر الإنترنت للحصول على تعليقات مسيئة عن ابنته .</a:t>
                      </a:r>
                      <a:br>
                        <a:rPr lang="ar-SA" sz="1600">
                          <a:effectLst/>
                          <a:latin typeface="Cairo-light" panose="00000400000000000000" pitchFamily="2" charset="-78"/>
                          <a:cs typeface="Cairo-light" panose="00000400000000000000" pitchFamily="2" charset="-78"/>
                        </a:rPr>
                      </a:br>
                      <a:r>
                        <a:rPr lang="ar-SA" sz="1600">
                          <a:effectLst/>
                          <a:latin typeface="Cairo-light" panose="00000400000000000000" pitchFamily="2" charset="-78"/>
                          <a:cs typeface="Cairo-light" panose="00000400000000000000" pitchFamily="2" charset="-78"/>
                        </a:rPr>
                        <a:t>نافاريت : في حماية طفله ، وضع شيلينغ نموذجًا لتربية الأطفال وعلمنا درسًا حول وسائل التواصل الاجتماعي .</a:t>
                      </a:r>
                    </a:p>
                  </a:txBody>
                  <a:tcPr marL="24724" marR="24724" marT="16482" marB="16482"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1" fontAlgn="ctr"/>
                      <a:r>
                        <a:rPr lang="ar-SA" sz="1600" dirty="0">
                          <a:effectLst/>
                          <a:latin typeface="Cairo-light" panose="00000400000000000000" pitchFamily="2" charset="-78"/>
                          <a:cs typeface="Cairo-light" panose="00000400000000000000" pitchFamily="2" charset="-78"/>
                        </a:rPr>
                        <a:t>إبريق الدوري السابق لكرة القدم كيرت </a:t>
                      </a:r>
                      <a:r>
                        <a:rPr lang="ar-SA" sz="1600" dirty="0" err="1">
                          <a:effectLst/>
                          <a:latin typeface="Cairo-light" panose="00000400000000000000" pitchFamily="2" charset="-78"/>
                          <a:cs typeface="Cairo-light" panose="00000400000000000000" pitchFamily="2" charset="-78"/>
                        </a:rPr>
                        <a:t>شيلينغ</a:t>
                      </a:r>
                      <a:r>
                        <a:rPr lang="ar-SA" sz="1600" dirty="0">
                          <a:effectLst/>
                          <a:latin typeface="Cairo-light" panose="00000400000000000000" pitchFamily="2" charset="-78"/>
                          <a:cs typeface="Cairo-light" panose="00000400000000000000" pitchFamily="2" charset="-78"/>
                        </a:rPr>
                        <a:t> إبريق الدوري السابق في سلسلة من الكرات السريعة وقص مجموعة من المتصيدون على </a:t>
                      </a:r>
                      <a:r>
                        <a:rPr lang="ar-SA" sz="1600" dirty="0" err="1">
                          <a:effectLst/>
                          <a:latin typeface="Cairo-light" panose="00000400000000000000" pitchFamily="2" charset="-78"/>
                          <a:cs typeface="Cairo-light" panose="00000400000000000000" pitchFamily="2" charset="-78"/>
                        </a:rPr>
                        <a:t>تويتر</a:t>
                      </a:r>
                      <a:r>
                        <a:rPr lang="ar-SA" sz="1600" dirty="0">
                          <a:effectLst/>
                          <a:latin typeface="Cairo-light" panose="00000400000000000000" pitchFamily="2" charset="-78"/>
                          <a:cs typeface="Cairo-light" panose="00000400000000000000" pitchFamily="2" charset="-78"/>
                        </a:rPr>
                        <a:t> الذين ارتكبوا خطأ في </a:t>
                      </a:r>
                      <a:r>
                        <a:rPr lang="ar-SA" sz="1600" dirty="0" err="1">
                          <a:effectLst/>
                          <a:latin typeface="Cairo-light" panose="00000400000000000000" pitchFamily="2" charset="-78"/>
                          <a:cs typeface="Cairo-light" panose="00000400000000000000" pitchFamily="2" charset="-78"/>
                        </a:rPr>
                        <a:t>تغريدة</a:t>
                      </a:r>
                      <a:r>
                        <a:rPr lang="ar-SA" sz="1600" dirty="0">
                          <a:effectLst/>
                          <a:latin typeface="Cairo-light" panose="00000400000000000000" pitchFamily="2" charset="-78"/>
                          <a:cs typeface="Cairo-light" panose="00000400000000000000" pitchFamily="2" charset="-78"/>
                        </a:rPr>
                        <a:t> مبتذلة حول ابنة </a:t>
                      </a:r>
                      <a:r>
                        <a:rPr lang="ar-SA" sz="1600" dirty="0" err="1">
                          <a:effectLst/>
                          <a:latin typeface="Cairo-light" panose="00000400000000000000" pitchFamily="2" charset="-78"/>
                          <a:cs typeface="Cairo-light" panose="00000400000000000000" pitchFamily="2" charset="-78"/>
                        </a:rPr>
                        <a:t>شيلينغ</a:t>
                      </a:r>
                      <a:r>
                        <a:rPr lang="ar-SA" sz="1600" dirty="0">
                          <a:effectLst/>
                          <a:latin typeface="Cairo-light" panose="00000400000000000000" pitchFamily="2" charset="-78"/>
                          <a:cs typeface="Cairo-light" panose="00000400000000000000" pitchFamily="2" charset="-78"/>
                        </a:rPr>
                        <a:t> المراهقة .</a:t>
                      </a:r>
                      <a:br>
                        <a:rPr lang="ar-SA" sz="1600" dirty="0">
                          <a:effectLst/>
                          <a:latin typeface="Cairo-light" panose="00000400000000000000" pitchFamily="2" charset="-78"/>
                          <a:cs typeface="Cairo-light" panose="00000400000000000000" pitchFamily="2" charset="-78"/>
                        </a:rPr>
                      </a:br>
                      <a:r>
                        <a:rPr lang="ar-SA" sz="1600" dirty="0">
                          <a:effectLst/>
                          <a:latin typeface="Cairo-light" panose="00000400000000000000" pitchFamily="2" charset="-78"/>
                          <a:cs typeface="Cairo-light" panose="00000400000000000000" pitchFamily="2" charset="-78"/>
                        </a:rPr>
                        <a:t>أرسل </a:t>
                      </a:r>
                      <a:r>
                        <a:rPr lang="ar-SA" sz="1600" dirty="0" err="1">
                          <a:effectLst/>
                          <a:latin typeface="Cairo-light" panose="00000400000000000000" pitchFamily="2" charset="-78"/>
                          <a:cs typeface="Cairo-light" panose="00000400000000000000" pitchFamily="2" charset="-78"/>
                        </a:rPr>
                        <a:t>تغريدة</a:t>
                      </a:r>
                      <a:r>
                        <a:rPr lang="ar-SA" sz="1600" dirty="0">
                          <a:effectLst/>
                          <a:latin typeface="Cairo-light" panose="00000400000000000000" pitchFamily="2" charset="-78"/>
                          <a:cs typeface="Cairo-light" panose="00000400000000000000" pitchFamily="2" charset="-78"/>
                        </a:rPr>
                        <a:t> يهنئ ابنته غابي على قبولها في جامعة سالف ريجينا ، حيث ستلعب الكرة اللينة .</a:t>
                      </a:r>
                    </a:p>
                  </a:txBody>
                  <a:tcPr marL="24724" marR="24724" marT="16482" marB="16482"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1221246">
                <a:tc>
                  <a:txBody>
                    <a:bodyPr/>
                    <a:lstStyle/>
                    <a:p>
                      <a:pPr algn="r" rtl="1" fontAlgn="ctr"/>
                      <a:r>
                        <a:rPr lang="ar-SA" sz="1600">
                          <a:effectLst/>
                          <a:latin typeface="Cairo-light" panose="00000400000000000000" pitchFamily="2" charset="-78"/>
                          <a:cs typeface="Cairo-light" panose="00000400000000000000" pitchFamily="2" charset="-78"/>
                        </a:rPr>
                        <a:t>روري ماكلروي يرمي النادي في الماء في بطولة </a:t>
                      </a:r>
                      <a:r>
                        <a:rPr lang="en-US" sz="1600">
                          <a:effectLst/>
                          <a:latin typeface="Cairo-light" panose="00000400000000000000" pitchFamily="2" charset="-78"/>
                          <a:cs typeface="Cairo-light" panose="00000400000000000000" pitchFamily="2" charset="-78"/>
                        </a:rPr>
                        <a:t>wgc </a:t>
                      </a:r>
                      <a:r>
                        <a:rPr lang="ar-SA" sz="1600">
                          <a:effectLst/>
                          <a:latin typeface="Cairo-light" panose="00000400000000000000" pitchFamily="2" charset="-78"/>
                          <a:cs typeface="Cairo-light" panose="00000400000000000000" pitchFamily="2" charset="-78"/>
                        </a:rPr>
                        <a:t>كاديلاك .</a:t>
                      </a:r>
                      <a:br>
                        <a:rPr lang="ar-SA" sz="1600">
                          <a:effectLst/>
                          <a:latin typeface="Cairo-light" panose="00000400000000000000" pitchFamily="2" charset="-78"/>
                          <a:cs typeface="Cairo-light" panose="00000400000000000000" pitchFamily="2" charset="-78"/>
                        </a:rPr>
                      </a:br>
                      <a:r>
                        <a:rPr lang="ar-SA" sz="1600">
                          <a:effectLst/>
                          <a:latin typeface="Cairo-light" panose="00000400000000000000" pitchFamily="2" charset="-78"/>
                          <a:cs typeface="Cairo-light" panose="00000400000000000000" pitchFamily="2" charset="-78"/>
                        </a:rPr>
                        <a:t>أصيب رجل إيرلندي شمالي بالإحباط بعد أن أطلق الرصاص في خطر المياه .</a:t>
                      </a:r>
                    </a:p>
                  </a:txBody>
                  <a:tcPr marL="24724" marR="24724" marT="16482" marB="16482"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1" fontAlgn="ctr"/>
                      <a:r>
                        <a:rPr lang="ar-SA" sz="1600" dirty="0">
                          <a:effectLst/>
                          <a:latin typeface="Cairo-light" panose="00000400000000000000" pitchFamily="2" charset="-78"/>
                          <a:cs typeface="Cairo-light" panose="00000400000000000000" pitchFamily="2" charset="-78"/>
                        </a:rPr>
                        <a:t>فاز </a:t>
                      </a:r>
                      <a:r>
                        <a:rPr lang="ar-SA" sz="1600" dirty="0" err="1">
                          <a:effectLst/>
                          <a:latin typeface="Cairo-light" panose="00000400000000000000" pitchFamily="2" charset="-78"/>
                          <a:cs typeface="Cairo-light" panose="00000400000000000000" pitchFamily="2" charset="-78"/>
                        </a:rPr>
                        <a:t>روري</a:t>
                      </a:r>
                      <a:r>
                        <a:rPr lang="ar-SA" sz="1600" dirty="0">
                          <a:effectLst/>
                          <a:latin typeface="Cairo-light" panose="00000400000000000000" pitchFamily="2" charset="-78"/>
                          <a:cs typeface="Cairo-light" panose="00000400000000000000" pitchFamily="2" charset="-78"/>
                        </a:rPr>
                        <a:t> </a:t>
                      </a:r>
                      <a:r>
                        <a:rPr lang="ar-SA" sz="1600" dirty="0" err="1">
                          <a:effectLst/>
                          <a:latin typeface="Cairo-light" panose="00000400000000000000" pitchFamily="2" charset="-78"/>
                          <a:cs typeface="Cairo-light" panose="00000400000000000000" pitchFamily="2" charset="-78"/>
                        </a:rPr>
                        <a:t>ماكلروي</a:t>
                      </a:r>
                      <a:r>
                        <a:rPr lang="ar-SA" sz="1600" dirty="0">
                          <a:effectLst/>
                          <a:latin typeface="Cairo-light" panose="00000400000000000000" pitchFamily="2" charset="-78"/>
                          <a:cs typeface="Cairo-light" panose="00000400000000000000" pitchFamily="2" charset="-78"/>
                        </a:rPr>
                        <a:t> ببطولة </a:t>
                      </a:r>
                      <a:r>
                        <a:rPr lang="en-US" sz="1600" dirty="0" err="1">
                          <a:effectLst/>
                          <a:latin typeface="Cairo-light" panose="00000400000000000000" pitchFamily="2" charset="-78"/>
                          <a:cs typeface="Cairo-light" panose="00000400000000000000" pitchFamily="2" charset="-78"/>
                        </a:rPr>
                        <a:t>wgc</a:t>
                      </a:r>
                      <a:r>
                        <a:rPr lang="en-US" sz="1600" dirty="0">
                          <a:effectLst/>
                          <a:latin typeface="Cairo-light" panose="00000400000000000000" pitchFamily="2" charset="-78"/>
                          <a:cs typeface="Cairo-light" panose="00000400000000000000" pitchFamily="2" charset="-78"/>
                        </a:rPr>
                        <a:t> </a:t>
                      </a:r>
                      <a:r>
                        <a:rPr lang="ar-SA" sz="1600" dirty="0" smtClean="0">
                          <a:effectLst/>
                          <a:latin typeface="Cairo-light" panose="00000400000000000000" pitchFamily="2" charset="-78"/>
                          <a:cs typeface="Cairo-light" panose="00000400000000000000" pitchFamily="2" charset="-78"/>
                        </a:rPr>
                        <a:t> كاديلاك </a:t>
                      </a:r>
                      <a:r>
                        <a:rPr lang="ar-SA" sz="1600" dirty="0">
                          <a:effectLst/>
                          <a:latin typeface="Cairo-light" panose="00000400000000000000" pitchFamily="2" charset="-78"/>
                          <a:cs typeface="Cairo-light" panose="00000400000000000000" pitchFamily="2" charset="-78"/>
                        </a:rPr>
                        <a:t>إلى بحيرة يوم الجمعة .</a:t>
                      </a:r>
                      <a:br>
                        <a:rPr lang="ar-SA" sz="1600" dirty="0">
                          <a:effectLst/>
                          <a:latin typeface="Cairo-light" panose="00000400000000000000" pitchFamily="2" charset="-78"/>
                          <a:cs typeface="Cairo-light" panose="00000400000000000000" pitchFamily="2" charset="-78"/>
                        </a:rPr>
                      </a:br>
                      <a:r>
                        <a:rPr lang="ar-SA" sz="1600" dirty="0">
                          <a:effectLst/>
                          <a:latin typeface="Cairo-light" panose="00000400000000000000" pitchFamily="2" charset="-78"/>
                          <a:cs typeface="Cairo-light" panose="00000400000000000000" pitchFamily="2" charset="-78"/>
                        </a:rPr>
                        <a:t>فاز الفائز الرئيسي أربع مرات المكواة الثلاثية المستخدمة في لعب الضربة المسيئة في الماء أيضًا .</a:t>
                      </a:r>
                      <a:br>
                        <a:rPr lang="ar-SA" sz="1600" dirty="0">
                          <a:effectLst/>
                          <a:latin typeface="Cairo-light" panose="00000400000000000000" pitchFamily="2" charset="-78"/>
                          <a:cs typeface="Cairo-light" panose="00000400000000000000" pitchFamily="2" charset="-78"/>
                        </a:rPr>
                      </a:br>
                      <a:r>
                        <a:rPr lang="ar-SA" sz="1600" dirty="0">
                          <a:effectLst/>
                          <a:latin typeface="Cairo-light" panose="00000400000000000000" pitchFamily="2" charset="-78"/>
                          <a:cs typeface="Cairo-light" panose="00000400000000000000" pitchFamily="2" charset="-78"/>
                        </a:rPr>
                        <a:t>يقول </a:t>
                      </a:r>
                      <a:r>
                        <a:rPr lang="ar-SA" sz="1600" dirty="0" err="1">
                          <a:effectLst/>
                          <a:latin typeface="Cairo-light" panose="00000400000000000000" pitchFamily="2" charset="-78"/>
                          <a:cs typeface="Cairo-light" panose="00000400000000000000" pitchFamily="2" charset="-78"/>
                        </a:rPr>
                        <a:t>ماكلروي</a:t>
                      </a:r>
                      <a:r>
                        <a:rPr lang="ar-SA" sz="1600" dirty="0">
                          <a:effectLst/>
                          <a:latin typeface="Cairo-light" panose="00000400000000000000" pitchFamily="2" charset="-78"/>
                          <a:cs typeface="Cairo-light" panose="00000400000000000000" pitchFamily="2" charset="-78"/>
                        </a:rPr>
                        <a:t> : " لا بد أن النادي حقق 60 أو 70 ياردة "</a:t>
                      </a:r>
                    </a:p>
                  </a:txBody>
                  <a:tcPr marL="24724" marR="24724" marT="16482" marB="16482"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Tree>
    <p:extLst>
      <p:ext uri="{BB962C8B-B14F-4D97-AF65-F5344CB8AC3E}">
        <p14:creationId xmlns:p14="http://schemas.microsoft.com/office/powerpoint/2010/main" val="6434033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7327" y="3096552"/>
            <a:ext cx="7722563" cy="923330"/>
          </a:xfrm>
          <a:prstGeom prst="rect">
            <a:avLst/>
          </a:prstGeom>
        </p:spPr>
        <p:txBody>
          <a:bodyPr wrap="none">
            <a:spAutoFit/>
          </a:bodyPr>
          <a:lstStyle/>
          <a:p>
            <a:r>
              <a:rPr lang="en-GB" sz="5400" dirty="0">
                <a:solidFill>
                  <a:srgbClr val="FCD147"/>
                </a:solidFill>
              </a:rPr>
              <a:t>https://bit.ly/ejjaz_results</a:t>
            </a:r>
          </a:p>
        </p:txBody>
      </p:sp>
      <p:sp>
        <p:nvSpPr>
          <p:cNvPr id="5" name="Rectangle 4"/>
          <p:cNvSpPr/>
          <p:nvPr/>
        </p:nvSpPr>
        <p:spPr>
          <a:xfrm>
            <a:off x="2005814" y="2388666"/>
            <a:ext cx="8125587" cy="707886"/>
          </a:xfrm>
          <a:prstGeom prst="rect">
            <a:avLst/>
          </a:prstGeom>
        </p:spPr>
        <p:txBody>
          <a:bodyPr wrap="square">
            <a:spAutoFit/>
          </a:bodyPr>
          <a:lstStyle/>
          <a:p>
            <a:pPr algn="ctr"/>
            <a:r>
              <a:rPr lang="en-US" sz="4000" dirty="0" smtClean="0">
                <a:latin typeface="Cairo-light" panose="00000400000000000000" pitchFamily="2" charset="-78"/>
                <a:cs typeface="Cairo-light" panose="00000400000000000000" pitchFamily="2" charset="-78"/>
              </a:rPr>
              <a:t>Feel free to take a look at the results</a:t>
            </a:r>
            <a:endParaRPr lang="en-US" sz="4000" dirty="0"/>
          </a:p>
        </p:txBody>
      </p:sp>
    </p:spTree>
    <p:extLst>
      <p:ext uri="{BB962C8B-B14F-4D97-AF65-F5344CB8AC3E}">
        <p14:creationId xmlns:p14="http://schemas.microsoft.com/office/powerpoint/2010/main" val="2672662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7799" y="1448972"/>
            <a:ext cx="8407589" cy="3935131"/>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Tree>
    <p:extLst>
      <p:ext uri="{BB962C8B-B14F-4D97-AF65-F5344CB8AC3E}">
        <p14:creationId xmlns:p14="http://schemas.microsoft.com/office/powerpoint/2010/main" val="31739581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25445"/>
            <a:ext cx="10515600" cy="1325563"/>
          </a:xfrm>
        </p:spPr>
        <p:txBody>
          <a:bodyPr/>
          <a:lstStyle/>
          <a:p>
            <a:pPr algn="ctr"/>
            <a:r>
              <a:rPr lang="en-US" dirty="0" err="1" smtClean="0">
                <a:latin typeface="Cairo-light" panose="00000400000000000000" pitchFamily="2" charset="-78"/>
                <a:cs typeface="Cairo-light" panose="00000400000000000000" pitchFamily="2" charset="-78"/>
              </a:rPr>
              <a:t>Ejjaz</a:t>
            </a:r>
            <a:r>
              <a:rPr lang="en-US" dirty="0" smtClean="0">
                <a:latin typeface="Cairo-light" panose="00000400000000000000" pitchFamily="2" charset="-78"/>
                <a:cs typeface="Cairo-light" panose="00000400000000000000" pitchFamily="2" charset="-78"/>
              </a:rPr>
              <a:t> Platform</a:t>
            </a:r>
            <a:endParaRPr lang="en-US" dirty="0">
              <a:latin typeface="Cairo-light" panose="00000400000000000000" pitchFamily="2" charset="-78"/>
              <a:cs typeface="Cairo-light" panose="00000400000000000000" pitchFamily="2" charset="-78"/>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Tree>
    <p:extLst>
      <p:ext uri="{BB962C8B-B14F-4D97-AF65-F5344CB8AC3E}">
        <p14:creationId xmlns:p14="http://schemas.microsoft.com/office/powerpoint/2010/main" val="165903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109519"/>
            <a:ext cx="10515600" cy="1325563"/>
          </a:xfrm>
        </p:spPr>
        <p:txBody>
          <a:bodyPr/>
          <a:lstStyle/>
          <a:p>
            <a:pPr algn="ctr"/>
            <a:r>
              <a:rPr lang="en-US" dirty="0" smtClean="0">
                <a:latin typeface="Cairo-light" panose="00000400000000000000" pitchFamily="2" charset="-78"/>
                <a:cs typeface="Cairo-light" panose="00000400000000000000" pitchFamily="2" charset="-78"/>
              </a:rPr>
              <a:t>Why to do this project?</a:t>
            </a:r>
            <a:endParaRPr lang="en-US" i="1" dirty="0">
              <a:latin typeface="Cairo-light" panose="00000400000000000000" pitchFamily="2" charset="-78"/>
              <a:cs typeface="Cairo-light" panose="00000400000000000000" pitchFamily="2" charset="-78"/>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
        <p:nvSpPr>
          <p:cNvPr id="6" name="Rectangle 5"/>
          <p:cNvSpPr/>
          <p:nvPr/>
        </p:nvSpPr>
        <p:spPr>
          <a:xfrm>
            <a:off x="2907323" y="3111916"/>
            <a:ext cx="6096000" cy="1200329"/>
          </a:xfrm>
          <a:prstGeom prst="rect">
            <a:avLst/>
          </a:prstGeom>
        </p:spPr>
        <p:txBody>
          <a:bodyPr>
            <a:spAutoFit/>
          </a:bodyPr>
          <a:lstStyle/>
          <a:p>
            <a:pPr marL="285750" indent="-285750" algn="ctr">
              <a:buFontTx/>
              <a:buChar char="-"/>
            </a:pPr>
            <a:r>
              <a:rPr lang="en-US" dirty="0" smtClean="0">
                <a:latin typeface="Cairo-light" panose="00000400000000000000" pitchFamily="2" charset="-78"/>
                <a:cs typeface="Cairo-light" panose="00000400000000000000" pitchFamily="2" charset="-78"/>
              </a:rPr>
              <a:t>Because it’s graduation project ^-^</a:t>
            </a:r>
          </a:p>
          <a:p>
            <a:pPr marL="285750" indent="-285750" algn="ctr">
              <a:buFontTx/>
              <a:buChar char="-"/>
            </a:pPr>
            <a:r>
              <a:rPr lang="en-US" dirty="0" smtClean="0">
                <a:latin typeface="Cairo-light" panose="00000400000000000000" pitchFamily="2" charset="-78"/>
                <a:cs typeface="Cairo-light" panose="00000400000000000000" pitchFamily="2" charset="-78"/>
              </a:rPr>
              <a:t>There is lack of Arabic competitor while there is more than one available option for content summarization in English</a:t>
            </a:r>
          </a:p>
          <a:p>
            <a:pPr marL="285750" indent="-285750" algn="ctr">
              <a:buFontTx/>
              <a:buChar char="-"/>
            </a:pPr>
            <a:endParaRPr lang="en-US" dirty="0" smtClean="0">
              <a:latin typeface="Cairo-light" panose="00000400000000000000" pitchFamily="2" charset="-78"/>
              <a:cs typeface="Cairo-light" panose="00000400000000000000" pitchFamily="2" charset="-78"/>
            </a:endParaRPr>
          </a:p>
        </p:txBody>
      </p:sp>
    </p:spTree>
    <p:extLst>
      <p:ext uri="{BB962C8B-B14F-4D97-AF65-F5344CB8AC3E}">
        <p14:creationId xmlns:p14="http://schemas.microsoft.com/office/powerpoint/2010/main" val="25349035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109519"/>
            <a:ext cx="10515600" cy="1325563"/>
          </a:xfrm>
        </p:spPr>
        <p:txBody>
          <a:bodyPr/>
          <a:lstStyle/>
          <a:p>
            <a:pPr algn="ctr"/>
            <a:r>
              <a:rPr lang="en-US" dirty="0" smtClean="0">
                <a:latin typeface="Cairo-light" panose="00000400000000000000" pitchFamily="2" charset="-78"/>
                <a:cs typeface="Cairo-light" panose="00000400000000000000" pitchFamily="2" charset="-78"/>
              </a:rPr>
              <a:t>So What </a:t>
            </a:r>
            <a:r>
              <a:rPr lang="en-US" dirty="0" err="1" smtClean="0">
                <a:latin typeface="Cairo-light" panose="00000400000000000000" pitchFamily="2" charset="-78"/>
                <a:cs typeface="Cairo-light" panose="00000400000000000000" pitchFamily="2" charset="-78"/>
              </a:rPr>
              <a:t>Ejjaz</a:t>
            </a:r>
            <a:r>
              <a:rPr lang="en-US" dirty="0" smtClean="0">
                <a:latin typeface="Cairo-light" panose="00000400000000000000" pitchFamily="2" charset="-78"/>
                <a:cs typeface="Cairo-light" panose="00000400000000000000" pitchFamily="2" charset="-78"/>
              </a:rPr>
              <a:t> will do?</a:t>
            </a:r>
            <a:endParaRPr lang="en-US" i="1" dirty="0">
              <a:latin typeface="Cairo-light" panose="00000400000000000000" pitchFamily="2" charset="-78"/>
              <a:cs typeface="Cairo-light" panose="00000400000000000000" pitchFamily="2" charset="-78"/>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
        <p:nvSpPr>
          <p:cNvPr id="6" name="Rectangle 5"/>
          <p:cNvSpPr/>
          <p:nvPr/>
        </p:nvSpPr>
        <p:spPr>
          <a:xfrm>
            <a:off x="2907323" y="3111916"/>
            <a:ext cx="6096000" cy="1200329"/>
          </a:xfrm>
          <a:prstGeom prst="rect">
            <a:avLst/>
          </a:prstGeom>
        </p:spPr>
        <p:txBody>
          <a:bodyPr>
            <a:spAutoFit/>
          </a:bodyPr>
          <a:lstStyle/>
          <a:p>
            <a:pPr marL="285750" indent="-285750" algn="ctr">
              <a:buFontTx/>
              <a:buChar char="-"/>
            </a:pPr>
            <a:r>
              <a:rPr lang="en-US" dirty="0" smtClean="0">
                <a:latin typeface="Cairo-light" panose="00000400000000000000" pitchFamily="2" charset="-78"/>
                <a:cs typeface="Cairo-light" panose="00000400000000000000" pitchFamily="2" charset="-78"/>
              </a:rPr>
              <a:t>Content summarizer that encapsulate our </a:t>
            </a:r>
            <a:r>
              <a:rPr lang="en-US" dirty="0" smtClean="0">
                <a:latin typeface="Cairo-light" panose="00000400000000000000" pitchFamily="2" charset="-78"/>
                <a:cs typeface="Cairo-light" panose="00000400000000000000" pitchFamily="2" charset="-78"/>
              </a:rPr>
              <a:t>model</a:t>
            </a:r>
          </a:p>
          <a:p>
            <a:pPr marL="285750" indent="-285750" algn="ctr">
              <a:buFontTx/>
              <a:buChar char="-"/>
            </a:pPr>
            <a:r>
              <a:rPr lang="en-US" dirty="0" smtClean="0">
                <a:latin typeface="Cairo-light" panose="00000400000000000000" pitchFamily="2" charset="-78"/>
                <a:cs typeface="Cairo-light" panose="00000400000000000000" pitchFamily="2" charset="-78"/>
              </a:rPr>
              <a:t>Bookmarking </a:t>
            </a:r>
            <a:r>
              <a:rPr lang="en-US" dirty="0">
                <a:latin typeface="Cairo-light" panose="00000400000000000000" pitchFamily="2" charset="-78"/>
                <a:cs typeface="Cairo-light" panose="00000400000000000000" pitchFamily="2" charset="-78"/>
              </a:rPr>
              <a:t>service </a:t>
            </a:r>
          </a:p>
          <a:p>
            <a:pPr marL="285750" indent="-285750" algn="ctr">
              <a:buFontTx/>
              <a:buChar char="-"/>
            </a:pPr>
            <a:r>
              <a:rPr lang="en-US" dirty="0" smtClean="0">
                <a:latin typeface="Cairo-light" panose="00000400000000000000" pitchFamily="2" charset="-78"/>
                <a:cs typeface="Cairo-light" panose="00000400000000000000" pitchFamily="2" charset="-78"/>
              </a:rPr>
              <a:t>Content </a:t>
            </a:r>
            <a:r>
              <a:rPr lang="en-US" dirty="0" smtClean="0">
                <a:latin typeface="Cairo-light" panose="00000400000000000000" pitchFamily="2" charset="-78"/>
                <a:cs typeface="Cairo-light" panose="00000400000000000000" pitchFamily="2" charset="-78"/>
              </a:rPr>
              <a:t>recommendation </a:t>
            </a:r>
          </a:p>
          <a:p>
            <a:pPr marL="285750" indent="-285750" algn="ctr">
              <a:buFontTx/>
              <a:buChar char="-"/>
            </a:pPr>
            <a:endParaRPr lang="en-US" dirty="0" smtClean="0">
              <a:latin typeface="Cairo-light" panose="00000400000000000000" pitchFamily="2" charset="-78"/>
              <a:cs typeface="Cairo-light" panose="00000400000000000000" pitchFamily="2" charset="-78"/>
            </a:endParaRPr>
          </a:p>
        </p:txBody>
      </p:sp>
    </p:spTree>
    <p:extLst>
      <p:ext uri="{BB962C8B-B14F-4D97-AF65-F5344CB8AC3E}">
        <p14:creationId xmlns:p14="http://schemas.microsoft.com/office/powerpoint/2010/main" val="17290765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109519"/>
            <a:ext cx="10515600" cy="1325563"/>
          </a:xfrm>
        </p:spPr>
        <p:txBody>
          <a:bodyPr/>
          <a:lstStyle/>
          <a:p>
            <a:pPr algn="ctr"/>
            <a:r>
              <a:rPr lang="en-US" dirty="0" smtClean="0">
                <a:latin typeface="Cairo-light" panose="00000400000000000000" pitchFamily="2" charset="-78"/>
                <a:cs typeface="Cairo-light" panose="00000400000000000000" pitchFamily="2" charset="-78"/>
              </a:rPr>
              <a:t>How it will do it?</a:t>
            </a:r>
            <a:endParaRPr lang="en-US" i="1" dirty="0">
              <a:latin typeface="Cairo-light" panose="00000400000000000000" pitchFamily="2" charset="-78"/>
              <a:cs typeface="Cairo-light" panose="00000400000000000000" pitchFamily="2" charset="-78"/>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Tree>
    <p:extLst>
      <p:ext uri="{BB962C8B-B14F-4D97-AF65-F5344CB8AC3E}">
        <p14:creationId xmlns:p14="http://schemas.microsoft.com/office/powerpoint/2010/main" val="10285154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7588" y="1364568"/>
            <a:ext cx="1659991" cy="1723836"/>
          </a:xfrm>
          <a:prstGeom prst="rect">
            <a:avLst/>
          </a:prstGeom>
        </p:spPr>
      </p:pic>
      <p:sp>
        <p:nvSpPr>
          <p:cNvPr id="5" name="Title 1"/>
          <p:cNvSpPr>
            <a:spLocks noGrp="1"/>
          </p:cNvSpPr>
          <p:nvPr>
            <p:ph type="title"/>
          </p:nvPr>
        </p:nvSpPr>
        <p:spPr>
          <a:xfrm>
            <a:off x="4688646" y="364827"/>
            <a:ext cx="2917874" cy="783057"/>
          </a:xfrm>
        </p:spPr>
        <p:txBody>
          <a:bodyPr/>
          <a:lstStyle/>
          <a:p>
            <a:pPr algn="ctr"/>
            <a:r>
              <a:rPr lang="en-US" dirty="0" smtClean="0">
                <a:latin typeface="Cairo-light" panose="00000400000000000000" pitchFamily="2" charset="-78"/>
                <a:cs typeface="Cairo-light" panose="00000400000000000000" pitchFamily="2" charset="-78"/>
              </a:rPr>
              <a:t>Back-end</a:t>
            </a:r>
            <a:endParaRPr lang="en-US" i="1" dirty="0">
              <a:latin typeface="Cairo-light" panose="00000400000000000000" pitchFamily="2" charset="-78"/>
              <a:cs typeface="Cairo-light" panose="00000400000000000000" pitchFamily="2" charset="-78"/>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6804" y="3782434"/>
            <a:ext cx="2579590" cy="63606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1362" y="3305088"/>
            <a:ext cx="1392566" cy="1392566"/>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7836" y="4697654"/>
            <a:ext cx="1266092" cy="1266092"/>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36804" y="4853893"/>
            <a:ext cx="2579590" cy="698424"/>
          </a:xfrm>
          <a:prstGeom prst="rect">
            <a:avLst/>
          </a:prstGeom>
        </p:spPr>
      </p:pic>
    </p:spTree>
    <p:extLst>
      <p:ext uri="{BB962C8B-B14F-4D97-AF65-F5344CB8AC3E}">
        <p14:creationId xmlns:p14="http://schemas.microsoft.com/office/powerpoint/2010/main" val="3888339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88646" y="364827"/>
            <a:ext cx="2917874" cy="783057"/>
          </a:xfrm>
        </p:spPr>
        <p:txBody>
          <a:bodyPr/>
          <a:lstStyle/>
          <a:p>
            <a:pPr algn="ctr"/>
            <a:r>
              <a:rPr lang="en-US" dirty="0" smtClean="0">
                <a:latin typeface="Cairo-light" panose="00000400000000000000" pitchFamily="2" charset="-78"/>
                <a:cs typeface="Cairo-light" panose="00000400000000000000" pitchFamily="2" charset="-78"/>
              </a:rPr>
              <a:t>DevOps</a:t>
            </a:r>
            <a:endParaRPr lang="en-US" i="1" dirty="0">
              <a:latin typeface="Cairo-light" panose="00000400000000000000" pitchFamily="2" charset="-78"/>
              <a:cs typeface="Cairo-light" panose="00000400000000000000" pitchFamily="2" charset="-78"/>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023" y="2231096"/>
            <a:ext cx="1790993" cy="179099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2281" y="2791275"/>
            <a:ext cx="2585302" cy="670636"/>
          </a:xfrm>
          <a:prstGeom prst="rect">
            <a:avLst/>
          </a:prstGeom>
        </p:spPr>
      </p:pic>
    </p:spTree>
    <p:extLst>
      <p:ext uri="{BB962C8B-B14F-4D97-AF65-F5344CB8AC3E}">
        <p14:creationId xmlns:p14="http://schemas.microsoft.com/office/powerpoint/2010/main" val="23311263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36990" y="364827"/>
            <a:ext cx="5134708" cy="783057"/>
          </a:xfrm>
        </p:spPr>
        <p:txBody>
          <a:bodyPr>
            <a:normAutofit/>
          </a:bodyPr>
          <a:lstStyle/>
          <a:p>
            <a:pPr algn="ctr"/>
            <a:r>
              <a:rPr lang="en-US" dirty="0" smtClean="0">
                <a:latin typeface="Cairo-light" panose="00000400000000000000" pitchFamily="2" charset="-78"/>
                <a:cs typeface="Cairo-light" panose="00000400000000000000" pitchFamily="2" charset="-78"/>
              </a:rPr>
              <a:t>Servers Architecture </a:t>
            </a:r>
            <a:endParaRPr lang="en-US" dirty="0">
              <a:latin typeface="Cairo-light" panose="00000400000000000000" pitchFamily="2" charset="-78"/>
              <a:cs typeface="Cairo-light" panose="00000400000000000000" pitchFamily="2" charset="-78"/>
            </a:endParaRPr>
          </a:p>
        </p:txBody>
      </p:sp>
      <p:pic>
        <p:nvPicPr>
          <p:cNvPr id="5" name="Graphic 37">
            <a:extLst>
              <a:ext uri="{FF2B5EF4-FFF2-40B4-BE49-F238E27FC236}">
                <a16:creationId xmlns:a16="http://schemas.microsoft.com/office/drawing/2014/main" id="{361F2200-B741-3B45-9FA6-37A862F61554}"/>
              </a:ext>
            </a:extLst>
          </p:cNvPr>
          <p:cNvPicPr>
            <a:picLocks noChangeAspect="1"/>
          </p:cNvPicPr>
          <p:nvPr/>
        </p:nvPicPr>
        <p:blipFill>
          <a:blip r:embed="rId2">
            <a:extLst>
              <a:ext uri="{96DAC541-7B7A-43D3-8B79-37D633B846F1}">
                <asvg:svgBlip xmlns="" xmlns:asvg="http://schemas.microsoft.com/office/drawing/2016/SVG/main" xmlns:lc="http://schemas.openxmlformats.org/drawingml/2006/lockedCanvas" r:embed="rId17"/>
              </a:ext>
            </a:extLst>
          </a:blip>
          <a:stretch>
            <a:fillRect/>
          </a:stretch>
        </p:blipFill>
        <p:spPr>
          <a:xfrm>
            <a:off x="3413082" y="1147884"/>
            <a:ext cx="1866120" cy="1866120"/>
          </a:xfrm>
          <a:prstGeom prst="rect">
            <a:avLst/>
          </a:prstGeom>
        </p:spPr>
      </p:pic>
      <p:pic>
        <p:nvPicPr>
          <p:cNvPr id="6" name="Graphic 15">
            <a:extLst>
              <a:ext uri="{FF2B5EF4-FFF2-40B4-BE49-F238E27FC236}">
                <a16:creationId xmlns:a16="http://schemas.microsoft.com/office/drawing/2014/main" id="{C74B9571-CBCE-0B41-BB93-C639C1D06DC9}"/>
              </a:ext>
            </a:extLst>
          </p:cNvPr>
          <p:cNvPicPr>
            <a:picLocks noChangeAspect="1"/>
          </p:cNvPicPr>
          <p:nvPr/>
        </p:nvPicPr>
        <p:blipFill>
          <a:blip r:embed="rId18">
            <a:extLst>
              <a:ext uri="{96DAC541-7B7A-43D3-8B79-37D633B846F1}">
                <asvg:svgBlip xmlns="" xmlns:asvg="http://schemas.microsoft.com/office/drawing/2016/SVG/main" xmlns:lc="http://schemas.openxmlformats.org/drawingml/2006/lockedCanvas" r:embed="rId9"/>
              </a:ext>
            </a:extLst>
          </a:blip>
          <a:stretch>
            <a:fillRect/>
          </a:stretch>
        </p:blipFill>
        <p:spPr>
          <a:xfrm>
            <a:off x="5748318" y="1147884"/>
            <a:ext cx="1866120" cy="1866120"/>
          </a:xfrm>
          <a:prstGeom prst="rect">
            <a:avLst/>
          </a:prstGeom>
        </p:spPr>
      </p:pic>
      <p:pic>
        <p:nvPicPr>
          <p:cNvPr id="9" name="Graphic 66">
            <a:extLst>
              <a:ext uri="{FF2B5EF4-FFF2-40B4-BE49-F238E27FC236}">
                <a16:creationId xmlns:a16="http://schemas.microsoft.com/office/drawing/2014/main" id="{DD4EF17F-35B2-0149-803B-BF7E4EB41D8C}"/>
              </a:ext>
            </a:extLst>
          </p:cNvPr>
          <p:cNvPicPr>
            <a:picLocks noChangeAspect="1"/>
          </p:cNvPicPr>
          <p:nvPr/>
        </p:nvPicPr>
        <p:blipFill>
          <a:blip r:embed="rId19">
            <a:extLst>
              <a:ext uri="{96DAC541-7B7A-43D3-8B79-37D633B846F1}">
                <asvg:svgBlip xmlns="" xmlns:asvg="http://schemas.microsoft.com/office/drawing/2016/SVG/main" xmlns:lc="http://schemas.openxmlformats.org/drawingml/2006/lockedCanvas" r:embed="rId10"/>
              </a:ext>
            </a:extLst>
          </a:blip>
          <a:stretch>
            <a:fillRect/>
          </a:stretch>
        </p:blipFill>
        <p:spPr>
          <a:xfrm>
            <a:off x="8083554" y="1147884"/>
            <a:ext cx="1866120" cy="1866120"/>
          </a:xfrm>
          <a:prstGeom prst="rect">
            <a:avLst/>
          </a:prstGeom>
        </p:spPr>
      </p:pic>
      <p:pic>
        <p:nvPicPr>
          <p:cNvPr id="10" name="Graphic 14">
            <a:extLst>
              <a:ext uri="{FF2B5EF4-FFF2-40B4-BE49-F238E27FC236}">
                <a16:creationId xmlns:a16="http://schemas.microsoft.com/office/drawing/2014/main" id="{CFE2361D-4F38-994A-AC90-2E5C38FC1154}"/>
              </a:ext>
            </a:extLst>
          </p:cNvPr>
          <p:cNvPicPr>
            <a:picLocks noChangeAspect="1"/>
          </p:cNvPicPr>
          <p:nvPr/>
        </p:nvPicPr>
        <p:blipFill>
          <a:blip r:embed="rId20">
            <a:extLst>
              <a:ext uri="{96DAC541-7B7A-43D3-8B79-37D633B846F1}">
                <asvg:svgBlip xmlns="" xmlns:asvg="http://schemas.microsoft.com/office/drawing/2016/SVG/main" xmlns:lc="http://schemas.openxmlformats.org/drawingml/2006/lockedCanvas" r:embed="rId21"/>
              </a:ext>
            </a:extLst>
          </a:blip>
          <a:stretch>
            <a:fillRect/>
          </a:stretch>
        </p:blipFill>
        <p:spPr>
          <a:xfrm>
            <a:off x="4636968" y="3173632"/>
            <a:ext cx="1866120" cy="1866120"/>
          </a:xfrm>
          <a:prstGeom prst="rect">
            <a:avLst/>
          </a:prstGeom>
        </p:spPr>
      </p:pic>
      <p:pic>
        <p:nvPicPr>
          <p:cNvPr id="11" name="Graphic 31">
            <a:extLst>
              <a:ext uri="{FF2B5EF4-FFF2-40B4-BE49-F238E27FC236}">
                <a16:creationId xmlns:a16="http://schemas.microsoft.com/office/drawing/2014/main" id="{AC534468-329D-AA40-A040-6D28667218D2}"/>
              </a:ext>
            </a:extLst>
          </p:cNvPr>
          <p:cNvPicPr>
            <a:picLocks noChangeAspect="1"/>
          </p:cNvPicPr>
          <p:nvPr/>
        </p:nvPicPr>
        <p:blipFill>
          <a:blip r:embed="rId22">
            <a:extLst>
              <a:ext uri="{96DAC541-7B7A-43D3-8B79-37D633B846F1}">
                <asvg:svgBlip xmlns="" xmlns:asvg="http://schemas.microsoft.com/office/drawing/2016/SVG/main" xmlns:lc="http://schemas.openxmlformats.org/drawingml/2006/lockedCanvas" r:embed="rId13"/>
              </a:ext>
            </a:extLst>
          </a:blip>
          <a:stretch>
            <a:fillRect/>
          </a:stretch>
        </p:blipFill>
        <p:spPr>
          <a:xfrm>
            <a:off x="6905578" y="3173632"/>
            <a:ext cx="1866120" cy="1866120"/>
          </a:xfrm>
          <a:prstGeom prst="rect">
            <a:avLst/>
          </a:prstGeom>
        </p:spPr>
      </p:pic>
      <p:pic>
        <p:nvPicPr>
          <p:cNvPr id="2" name="Picture 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449699" y="5039752"/>
            <a:ext cx="4707255" cy="1178997"/>
          </a:xfrm>
          <a:prstGeom prst="rect">
            <a:avLst/>
          </a:prstGeom>
        </p:spPr>
      </p:pic>
      <p:pic>
        <p:nvPicPr>
          <p:cNvPr id="12" name="Graphic 33">
            <a:extLst>
              <a:ext uri="{FF2B5EF4-FFF2-40B4-BE49-F238E27FC236}">
                <a16:creationId xmlns:a16="http://schemas.microsoft.com/office/drawing/2014/main" id="{239FDEEB-7049-3C46-AD29-71A07202049A}"/>
              </a:ext>
            </a:extLst>
          </p:cNvPr>
          <p:cNvPicPr>
            <a:picLocks noChangeAspect="1"/>
          </p:cNvPicPr>
          <p:nvPr/>
        </p:nvPicPr>
        <p:blipFill>
          <a:blip r:embed="rId24">
            <a:extLst>
              <a:ext uri="{96DAC541-7B7A-43D3-8B79-37D633B846F1}">
                <asvg:svgBlip xmlns="" xmlns:asvg="http://schemas.microsoft.com/office/drawing/2016/SVG/main" xmlns:lc="http://schemas.openxmlformats.org/drawingml/2006/lockedCanvas" r:embed="rId16"/>
              </a:ext>
            </a:extLst>
          </a:blip>
          <a:stretch>
            <a:fillRect/>
          </a:stretch>
        </p:blipFill>
        <p:spPr>
          <a:xfrm>
            <a:off x="366541" y="5767754"/>
            <a:ext cx="663354" cy="663354"/>
          </a:xfrm>
          <a:prstGeom prst="rect">
            <a:avLst/>
          </a:prstGeom>
        </p:spPr>
      </p:pic>
      <p:sp>
        <p:nvSpPr>
          <p:cNvPr id="3" name="Rectangle 2"/>
          <p:cNvSpPr/>
          <p:nvPr/>
        </p:nvSpPr>
        <p:spPr>
          <a:xfrm>
            <a:off x="326129" y="5025684"/>
            <a:ext cx="748923" cy="769441"/>
          </a:xfrm>
          <a:prstGeom prst="rect">
            <a:avLst/>
          </a:prstGeom>
        </p:spPr>
        <p:txBody>
          <a:bodyPr wrap="none">
            <a:spAutoFit/>
          </a:bodyPr>
          <a:lstStyle/>
          <a:p>
            <a:r>
              <a:rPr lang="en-US" sz="4400" b="1" dirty="0" smtClean="0"/>
              <a:t>😢</a:t>
            </a:r>
            <a:endParaRPr lang="en-US" sz="1200" b="1" dirty="0"/>
          </a:p>
        </p:txBody>
      </p:sp>
    </p:spTree>
    <p:extLst>
      <p:ext uri="{BB962C8B-B14F-4D97-AF65-F5344CB8AC3E}">
        <p14:creationId xmlns:p14="http://schemas.microsoft.com/office/powerpoint/2010/main" val="23280375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36990" y="364827"/>
            <a:ext cx="5134708" cy="783057"/>
          </a:xfrm>
        </p:spPr>
        <p:txBody>
          <a:bodyPr>
            <a:normAutofit/>
          </a:bodyPr>
          <a:lstStyle/>
          <a:p>
            <a:pPr algn="ctr"/>
            <a:r>
              <a:rPr lang="en-US" dirty="0" smtClean="0">
                <a:latin typeface="Cairo-light" panose="00000400000000000000" pitchFamily="2" charset="-78"/>
                <a:cs typeface="Cairo-light" panose="00000400000000000000" pitchFamily="2" charset="-78"/>
              </a:rPr>
              <a:t>Servers Architecture </a:t>
            </a:r>
            <a:endParaRPr lang="en-US" dirty="0">
              <a:latin typeface="Cairo-light" panose="00000400000000000000" pitchFamily="2" charset="-78"/>
              <a:cs typeface="Cairo-light" panose="00000400000000000000" pitchFamily="2" charset="-78"/>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2698" y="1644221"/>
            <a:ext cx="6823291" cy="3957509"/>
          </a:xfrm>
          <a:prstGeom prst="rect">
            <a:avLst/>
          </a:prstGeom>
        </p:spPr>
      </p:pic>
    </p:spTree>
    <p:extLst>
      <p:ext uri="{BB962C8B-B14F-4D97-AF65-F5344CB8AC3E}">
        <p14:creationId xmlns:p14="http://schemas.microsoft.com/office/powerpoint/2010/main" val="36958875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688646" y="364827"/>
            <a:ext cx="2917874" cy="783057"/>
          </a:xfrm>
        </p:spPr>
        <p:txBody>
          <a:bodyPr/>
          <a:lstStyle/>
          <a:p>
            <a:pPr algn="ctr"/>
            <a:r>
              <a:rPr lang="en-US" dirty="0" smtClean="0">
                <a:latin typeface="Cairo-light" panose="00000400000000000000" pitchFamily="2" charset="-78"/>
                <a:cs typeface="Cairo-light" panose="00000400000000000000" pitchFamily="2" charset="-78"/>
              </a:rPr>
              <a:t>Front-end</a:t>
            </a:r>
            <a:endParaRPr lang="en-US" i="1" dirty="0">
              <a:latin typeface="Cairo-light" panose="00000400000000000000" pitchFamily="2" charset="-78"/>
              <a:cs typeface="Cairo-light" panose="000004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6599" y="1258233"/>
            <a:ext cx="2230568" cy="1936506"/>
          </a:xfrm>
          <a:prstGeom prst="rect">
            <a:avLst/>
          </a:prstGeom>
        </p:spPr>
      </p:pic>
      <p:sp>
        <p:nvSpPr>
          <p:cNvPr id="9" name="Title 1"/>
          <p:cNvSpPr txBox="1">
            <a:spLocks/>
          </p:cNvSpPr>
          <p:nvPr/>
        </p:nvSpPr>
        <p:spPr>
          <a:xfrm>
            <a:off x="947747" y="3801899"/>
            <a:ext cx="1812972" cy="7830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err="1" smtClean="0">
                <a:latin typeface="Cairo-light" panose="00000400000000000000" pitchFamily="2" charset="-78"/>
                <a:cs typeface="Cairo-light" panose="00000400000000000000" pitchFamily="2" charset="-78"/>
              </a:rPr>
              <a:t>Vuex</a:t>
            </a:r>
            <a:endParaRPr lang="en-US" i="1" dirty="0">
              <a:latin typeface="Cairo-light" panose="00000400000000000000" pitchFamily="2" charset="-78"/>
              <a:cs typeface="Cairo-light" panose="00000400000000000000" pitchFamily="2" charset="-78"/>
            </a:endParaRPr>
          </a:p>
        </p:txBody>
      </p:sp>
      <p:sp>
        <p:nvSpPr>
          <p:cNvPr id="10" name="Title 1"/>
          <p:cNvSpPr txBox="1">
            <a:spLocks/>
          </p:cNvSpPr>
          <p:nvPr/>
        </p:nvSpPr>
        <p:spPr>
          <a:xfrm>
            <a:off x="443362" y="5545357"/>
            <a:ext cx="2821742" cy="7830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err="1" smtClean="0">
                <a:latin typeface="Cairo-light" panose="00000400000000000000" pitchFamily="2" charset="-78"/>
                <a:cs typeface="Cairo-light" panose="00000400000000000000" pitchFamily="2" charset="-78"/>
              </a:rPr>
              <a:t>Vue</a:t>
            </a:r>
            <a:r>
              <a:rPr lang="en-US" dirty="0" smtClean="0">
                <a:latin typeface="Cairo-light" panose="00000400000000000000" pitchFamily="2" charset="-78"/>
                <a:cs typeface="Cairo-light" panose="00000400000000000000" pitchFamily="2" charset="-78"/>
              </a:rPr>
              <a:t>-router</a:t>
            </a:r>
            <a:endParaRPr lang="en-US" dirty="0">
              <a:latin typeface="Cairo-light" panose="00000400000000000000" pitchFamily="2" charset="-78"/>
              <a:cs typeface="Cairo-light" panose="00000400000000000000" pitchFamily="2" charset="-78"/>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9941" y="3593427"/>
            <a:ext cx="1371429" cy="1200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3410" y="5160264"/>
            <a:ext cx="1224490" cy="120000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6843" y="3194739"/>
            <a:ext cx="2071677" cy="1997376"/>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57167" y="5192115"/>
            <a:ext cx="1671028" cy="1136299"/>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5913" y="4257115"/>
            <a:ext cx="1806297" cy="1806297"/>
          </a:xfrm>
          <a:prstGeom prst="rect">
            <a:avLst/>
          </a:prstGeom>
        </p:spPr>
      </p:pic>
    </p:spTree>
    <p:extLst>
      <p:ext uri="{BB962C8B-B14F-4D97-AF65-F5344CB8AC3E}">
        <p14:creationId xmlns:p14="http://schemas.microsoft.com/office/powerpoint/2010/main" val="184545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182208" y="1673122"/>
            <a:ext cx="4131797" cy="783057"/>
          </a:xfrm>
        </p:spPr>
        <p:txBody>
          <a:bodyPr>
            <a:normAutofit/>
          </a:bodyPr>
          <a:lstStyle/>
          <a:p>
            <a:pPr algn="ctr"/>
            <a:r>
              <a:rPr lang="en-US" dirty="0" smtClean="0">
                <a:latin typeface="Cairo-light" panose="00000400000000000000" pitchFamily="2" charset="-78"/>
                <a:cs typeface="Cairo-light" panose="00000400000000000000" pitchFamily="2" charset="-78"/>
              </a:rPr>
              <a:t>Color schema</a:t>
            </a:r>
            <a:endParaRPr lang="en-US" i="1" dirty="0">
              <a:latin typeface="Cairo-light" panose="00000400000000000000" pitchFamily="2" charset="-78"/>
              <a:cs typeface="Cairo-light" panose="00000400000000000000" pitchFamily="2" charset="-78"/>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231" y="2456179"/>
            <a:ext cx="6381750" cy="2286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Tree>
    <p:extLst>
      <p:ext uri="{BB962C8B-B14F-4D97-AF65-F5344CB8AC3E}">
        <p14:creationId xmlns:p14="http://schemas.microsoft.com/office/powerpoint/2010/main" val="1817081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38068" y="2648007"/>
            <a:ext cx="9340948" cy="1785104"/>
          </a:xfrm>
          <a:prstGeom prst="rect">
            <a:avLst/>
          </a:prstGeom>
        </p:spPr>
        <p:txBody>
          <a:bodyPr wrap="square">
            <a:spAutoFit/>
          </a:bodyPr>
          <a:lstStyle/>
          <a:p>
            <a:pPr algn="r"/>
            <a:r>
              <a:rPr lang="ar-SA" sz="2200" dirty="0" smtClean="0">
                <a:latin typeface="Cairo-light" panose="00000400000000000000" pitchFamily="2" charset="-78"/>
                <a:cs typeface="Cairo-light" panose="00000400000000000000" pitchFamily="2" charset="-78"/>
              </a:rPr>
              <a:t> له الفضل الاعظم في تطوير الموسيقى الكلاسيكية. بدا بيتهوفن يفقد سمعه في الثلاثينيات من عمره الا ان ذلك لم يؤثر على انتاجه الذي ازداد في تلك الفترة وتميز </a:t>
            </a:r>
            <a:r>
              <a:rPr lang="ar-SA" sz="2200" dirty="0" err="1" smtClean="0">
                <a:latin typeface="Cairo-light" panose="00000400000000000000" pitchFamily="2" charset="-78"/>
                <a:cs typeface="Cairo-light" panose="00000400000000000000" pitchFamily="2" charset="-78"/>
              </a:rPr>
              <a:t>بالابداع</a:t>
            </a:r>
            <a:r>
              <a:rPr lang="ar-SA" sz="2200" dirty="0" smtClean="0">
                <a:latin typeface="Cairo-light" panose="00000400000000000000" pitchFamily="2" charset="-78"/>
                <a:cs typeface="Cairo-light" panose="00000400000000000000" pitchFamily="2" charset="-78"/>
              </a:rPr>
              <a:t>.  اتسعت شهرته كعازف بيانو في سن مبكرة، ثم زاد انتاجه وذاع صيته كمؤلف موسيقى. في 1789 م تحقق حلمه اخيراً، فقد ارسله حاكم بون الى فيينا، وهناك تتلمذ على يد هايدن. فجاءت رسالته الى العالم كل البشر سيصبحون اخوة. </a:t>
            </a:r>
            <a:r>
              <a:rPr lang="ar-SA" sz="1050" dirty="0" smtClean="0">
                <a:latin typeface="Cairo-light" panose="00000400000000000000" pitchFamily="2" charset="-78"/>
                <a:cs typeface="Cairo-light" panose="00000400000000000000" pitchFamily="2" charset="-78"/>
              </a:rPr>
              <a:t>(1)</a:t>
            </a:r>
            <a:endParaRPr lang="ar-SA" sz="2200" dirty="0" smtClean="0">
              <a:latin typeface="Cairo-light" panose="00000400000000000000" pitchFamily="2" charset="-78"/>
              <a:cs typeface="Cairo-light" panose="00000400000000000000" pitchFamily="2" charset="-78"/>
            </a:endParaRPr>
          </a:p>
        </p:txBody>
      </p:sp>
      <p:sp>
        <p:nvSpPr>
          <p:cNvPr id="4" name="Rectangle 3"/>
          <p:cNvSpPr/>
          <p:nvPr/>
        </p:nvSpPr>
        <p:spPr>
          <a:xfrm>
            <a:off x="3160542" y="1940121"/>
            <a:ext cx="6096000" cy="707886"/>
          </a:xfrm>
          <a:prstGeom prst="rect">
            <a:avLst/>
          </a:prstGeom>
        </p:spPr>
        <p:txBody>
          <a:bodyPr>
            <a:spAutoFit/>
          </a:bodyPr>
          <a:lstStyle/>
          <a:p>
            <a:pPr algn="ctr"/>
            <a:r>
              <a:rPr lang="en-US" sz="4000" dirty="0" smtClean="0">
                <a:latin typeface="Cairo-light" panose="00000400000000000000" pitchFamily="2" charset="-78"/>
                <a:cs typeface="Cairo-light" panose="00000400000000000000" pitchFamily="2" charset="-78"/>
              </a:rPr>
              <a:t>Extractive Example</a:t>
            </a:r>
            <a:endParaRPr lang="en-US" sz="4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
        <p:nvSpPr>
          <p:cNvPr id="8" name="Rectangle 7"/>
          <p:cNvSpPr/>
          <p:nvPr/>
        </p:nvSpPr>
        <p:spPr>
          <a:xfrm>
            <a:off x="4320044" y="6519446"/>
            <a:ext cx="3776996" cy="338554"/>
          </a:xfrm>
          <a:prstGeom prst="rect">
            <a:avLst/>
          </a:prstGeom>
        </p:spPr>
        <p:txBody>
          <a:bodyPr wrap="none">
            <a:spAutoFit/>
          </a:bodyPr>
          <a:lstStyle/>
          <a:p>
            <a:r>
              <a:rPr lang="en-US" sz="1600" dirty="0" smtClean="0">
                <a:latin typeface="Cairo-light" panose="00000400000000000000" pitchFamily="2" charset="-78"/>
                <a:cs typeface="Cairo-light" panose="00000400000000000000" pitchFamily="2" charset="-78"/>
              </a:rPr>
              <a:t>(1) EASC (Essex Arabic Summaries Corpus)</a:t>
            </a:r>
            <a:endParaRPr lang="en-US" sz="1600" dirty="0"/>
          </a:p>
        </p:txBody>
      </p:sp>
    </p:spTree>
    <p:extLst>
      <p:ext uri="{BB962C8B-B14F-4D97-AF65-F5344CB8AC3E}">
        <p14:creationId xmlns:p14="http://schemas.microsoft.com/office/powerpoint/2010/main" val="40636625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flip="none" rotWithShape="1">
          <a:gsLst>
            <a:gs pos="3000">
              <a:srgbClr val="262C49"/>
            </a:gs>
            <a:gs pos="23000">
              <a:srgbClr val="262C49"/>
            </a:gs>
            <a:gs pos="100000">
              <a:srgbClr val="10163A"/>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3155267" y="3023620"/>
            <a:ext cx="6059072" cy="783057"/>
          </a:xfrm>
        </p:spPr>
        <p:txBody>
          <a:bodyPr>
            <a:normAutofit fontScale="90000"/>
          </a:bodyPr>
          <a:lstStyle/>
          <a:p>
            <a:pPr algn="ctr"/>
            <a:r>
              <a:rPr lang="en-US" dirty="0" smtClean="0">
                <a:solidFill>
                  <a:schemeClr val="bg1"/>
                </a:solidFill>
                <a:latin typeface="Cairo-light" panose="00000400000000000000" pitchFamily="2" charset="-78"/>
                <a:cs typeface="Cairo-light" panose="00000400000000000000" pitchFamily="2" charset="-78"/>
              </a:rPr>
              <a:t>Dark mode is available also</a:t>
            </a:r>
            <a:endParaRPr lang="en-US" i="1" dirty="0">
              <a:solidFill>
                <a:schemeClr val="bg1"/>
              </a:solidFill>
              <a:latin typeface="Cairo-light" panose="00000400000000000000" pitchFamily="2" charset="-78"/>
              <a:cs typeface="Cairo-light" panose="00000400000000000000" pitchFamily="2" charset="-7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7643" y="143242"/>
            <a:ext cx="815079" cy="1154503"/>
          </a:xfrm>
          <a:prstGeom prst="rect">
            <a:avLst/>
          </a:prstGeom>
        </p:spPr>
      </p:pic>
    </p:spTree>
    <p:extLst>
      <p:ext uri="{BB962C8B-B14F-4D97-AF65-F5344CB8AC3E}">
        <p14:creationId xmlns:p14="http://schemas.microsoft.com/office/powerpoint/2010/main" val="28861800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flip="none" rotWithShape="1">
          <a:gsLst>
            <a:gs pos="3000">
              <a:srgbClr val="262C49"/>
            </a:gs>
            <a:gs pos="23000">
              <a:srgbClr val="262C49"/>
            </a:gs>
            <a:gs pos="100000">
              <a:srgbClr val="10163A"/>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381543" y="3192432"/>
            <a:ext cx="7564315" cy="783057"/>
          </a:xfrm>
        </p:spPr>
        <p:txBody>
          <a:bodyPr>
            <a:normAutofit fontScale="90000"/>
          </a:bodyPr>
          <a:lstStyle/>
          <a:p>
            <a:pPr algn="ctr"/>
            <a:r>
              <a:rPr lang="en-US" dirty="0" smtClean="0">
                <a:solidFill>
                  <a:schemeClr val="bg1"/>
                </a:solidFill>
                <a:latin typeface="Cairo-light" panose="00000400000000000000" pitchFamily="2" charset="-78"/>
                <a:cs typeface="Cairo-light" panose="00000400000000000000" pitchFamily="2" charset="-78"/>
              </a:rPr>
              <a:t>In both languages English &amp; Arabic</a:t>
            </a:r>
            <a:br>
              <a:rPr lang="en-US" dirty="0" smtClean="0">
                <a:solidFill>
                  <a:schemeClr val="bg1"/>
                </a:solidFill>
                <a:latin typeface="Cairo-light" panose="00000400000000000000" pitchFamily="2" charset="-78"/>
                <a:cs typeface="Cairo-light" panose="00000400000000000000" pitchFamily="2" charset="-78"/>
              </a:rPr>
            </a:br>
            <a:r>
              <a:rPr lang="ar-SA" dirty="0" smtClean="0">
                <a:solidFill>
                  <a:schemeClr val="bg1"/>
                </a:solidFill>
                <a:latin typeface="Cairo-light" panose="00000400000000000000" pitchFamily="2" charset="-78"/>
                <a:cs typeface="Cairo-light" panose="00000400000000000000" pitchFamily="2" charset="-78"/>
              </a:rPr>
              <a:t>باللغتين العربية و الإنجليزية</a:t>
            </a:r>
            <a:endParaRPr lang="en-US" i="1" dirty="0">
              <a:solidFill>
                <a:schemeClr val="bg1"/>
              </a:solidFill>
              <a:latin typeface="Cairo-light" panose="00000400000000000000" pitchFamily="2" charset="-78"/>
              <a:cs typeface="Cairo-light" panose="00000400000000000000" pitchFamily="2" charset="-7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7643" y="143242"/>
            <a:ext cx="815079" cy="1154503"/>
          </a:xfrm>
          <a:prstGeom prst="rect">
            <a:avLst/>
          </a:prstGeom>
        </p:spPr>
      </p:pic>
    </p:spTree>
    <p:extLst>
      <p:ext uri="{BB962C8B-B14F-4D97-AF65-F5344CB8AC3E}">
        <p14:creationId xmlns:p14="http://schemas.microsoft.com/office/powerpoint/2010/main" val="23191164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3000">
              <a:srgbClr val="262C49"/>
            </a:gs>
            <a:gs pos="23000">
              <a:srgbClr val="262C49"/>
            </a:gs>
            <a:gs pos="100000">
              <a:srgbClr val="10163A"/>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270706" y="3109305"/>
            <a:ext cx="7564315" cy="783057"/>
          </a:xfrm>
        </p:spPr>
        <p:txBody>
          <a:bodyPr>
            <a:normAutofit/>
          </a:bodyPr>
          <a:lstStyle/>
          <a:p>
            <a:pPr algn="ctr"/>
            <a:r>
              <a:rPr lang="en-US" dirty="0">
                <a:solidFill>
                  <a:schemeClr val="bg1"/>
                </a:solidFill>
                <a:latin typeface="Cairo-light" panose="00000400000000000000" pitchFamily="2" charset="-78"/>
                <a:cs typeface="Cairo-light" panose="00000400000000000000" pitchFamily="2" charset="-78"/>
              </a:rPr>
              <a:t>Chrome </a:t>
            </a:r>
            <a:r>
              <a:rPr lang="en-US" dirty="0" smtClean="0">
                <a:solidFill>
                  <a:schemeClr val="bg1"/>
                </a:solidFill>
                <a:latin typeface="Cairo-light" panose="00000400000000000000" pitchFamily="2" charset="-78"/>
                <a:cs typeface="Cairo-light" panose="00000400000000000000" pitchFamily="2" charset="-78"/>
              </a:rPr>
              <a:t>Extension </a:t>
            </a:r>
            <a:endParaRPr lang="en-US" i="1" dirty="0">
              <a:solidFill>
                <a:schemeClr val="bg1"/>
              </a:solidFill>
              <a:latin typeface="Cairo-light" panose="00000400000000000000" pitchFamily="2" charset="-78"/>
              <a:cs typeface="Cairo-light" panose="00000400000000000000" pitchFamily="2" charset="-7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7643" y="143242"/>
            <a:ext cx="815079" cy="1154503"/>
          </a:xfrm>
          <a:prstGeom prst="rect">
            <a:avLst/>
          </a:prstGeom>
        </p:spPr>
      </p:pic>
    </p:spTree>
    <p:extLst>
      <p:ext uri="{BB962C8B-B14F-4D97-AF65-F5344CB8AC3E}">
        <p14:creationId xmlns:p14="http://schemas.microsoft.com/office/powerpoint/2010/main" val="35294360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3000">
              <a:srgbClr val="262C49"/>
            </a:gs>
            <a:gs pos="23000">
              <a:srgbClr val="262C49"/>
            </a:gs>
            <a:gs pos="100000">
              <a:srgbClr val="10163A"/>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316887" y="2259559"/>
            <a:ext cx="7564315" cy="783057"/>
          </a:xfrm>
        </p:spPr>
        <p:txBody>
          <a:bodyPr>
            <a:normAutofit/>
          </a:bodyPr>
          <a:lstStyle/>
          <a:p>
            <a:pPr algn="ctr"/>
            <a:r>
              <a:rPr lang="en-US" dirty="0" smtClean="0">
                <a:solidFill>
                  <a:schemeClr val="bg1"/>
                </a:solidFill>
                <a:latin typeface="Cairo-light" panose="00000400000000000000" pitchFamily="2" charset="-78"/>
                <a:cs typeface="Cairo-light" panose="00000400000000000000" pitchFamily="2" charset="-78"/>
              </a:rPr>
              <a:t>Live Demo</a:t>
            </a:r>
            <a:endParaRPr lang="en-US" i="1" dirty="0">
              <a:solidFill>
                <a:schemeClr val="bg1"/>
              </a:solidFill>
              <a:latin typeface="Cairo-light" panose="00000400000000000000" pitchFamily="2" charset="-78"/>
              <a:cs typeface="Cairo-light" panose="00000400000000000000" pitchFamily="2" charset="-7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7643" y="143242"/>
            <a:ext cx="815079" cy="1154503"/>
          </a:xfrm>
          <a:prstGeom prst="rect">
            <a:avLst/>
          </a:prstGeom>
        </p:spPr>
      </p:pic>
      <p:sp>
        <p:nvSpPr>
          <p:cNvPr id="4" name="Rectangle 3"/>
          <p:cNvSpPr/>
          <p:nvPr/>
        </p:nvSpPr>
        <p:spPr>
          <a:xfrm>
            <a:off x="2316887" y="3042616"/>
            <a:ext cx="7221400" cy="923330"/>
          </a:xfrm>
          <a:prstGeom prst="rect">
            <a:avLst/>
          </a:prstGeom>
        </p:spPr>
        <p:txBody>
          <a:bodyPr wrap="none">
            <a:spAutoFit/>
          </a:bodyPr>
          <a:lstStyle/>
          <a:p>
            <a:r>
              <a:rPr lang="en-GB" sz="5400" dirty="0" smtClean="0">
                <a:solidFill>
                  <a:srgbClr val="FCD147"/>
                </a:solidFill>
              </a:rPr>
              <a:t>https://ejjaz.bishtawi.me</a:t>
            </a:r>
            <a:endParaRPr lang="en-GB" sz="5400" dirty="0">
              <a:solidFill>
                <a:srgbClr val="FCD147"/>
              </a:solidFill>
            </a:endParaRPr>
          </a:p>
        </p:txBody>
      </p:sp>
    </p:spTree>
    <p:extLst>
      <p:ext uri="{BB962C8B-B14F-4D97-AF65-F5344CB8AC3E}">
        <p14:creationId xmlns:p14="http://schemas.microsoft.com/office/powerpoint/2010/main" val="574371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8068" y="2648007"/>
            <a:ext cx="9340948" cy="1446550"/>
          </a:xfrm>
          <a:prstGeom prst="rect">
            <a:avLst/>
          </a:prstGeom>
        </p:spPr>
        <p:txBody>
          <a:bodyPr wrap="square">
            <a:spAutoFit/>
          </a:bodyPr>
          <a:lstStyle/>
          <a:p>
            <a:pPr algn="r"/>
            <a:r>
              <a:rPr lang="ar-SA" sz="2200" dirty="0" smtClean="0">
                <a:latin typeface="Cairo-light" panose="00000400000000000000" pitchFamily="2" charset="-78"/>
                <a:cs typeface="Cairo-light" panose="00000400000000000000" pitchFamily="2" charset="-78"/>
              </a:rPr>
              <a:t>جديد : مقتل خمسة أشخاص وإصابة خمسة آخرين ، بينهم مواطنون فرنسيون وبلجيكيون . </a:t>
            </a:r>
          </a:p>
          <a:p>
            <a:pPr algn="r"/>
            <a:r>
              <a:rPr lang="ar-SA" sz="2200" dirty="0" smtClean="0">
                <a:latin typeface="Cairo-light" panose="00000400000000000000" pitchFamily="2" charset="-78"/>
                <a:cs typeface="Cairo-light" panose="00000400000000000000" pitchFamily="2" charset="-78"/>
              </a:rPr>
              <a:t>جديد : الرئيس الفرنسي فرانسوا هولاند يصف الهجوم بأنه " عمل إجرامي وإرهابي " وتقول السلطات إن ثمانية أشخاص قتلوا في الهجوم الذي وقع في مالي .</a:t>
            </a:r>
          </a:p>
        </p:txBody>
      </p:sp>
      <p:sp>
        <p:nvSpPr>
          <p:cNvPr id="6" name="Rectangle 5"/>
          <p:cNvSpPr/>
          <p:nvPr/>
        </p:nvSpPr>
        <p:spPr>
          <a:xfrm>
            <a:off x="3160542" y="1940121"/>
            <a:ext cx="6096000" cy="707886"/>
          </a:xfrm>
          <a:prstGeom prst="rect">
            <a:avLst/>
          </a:prstGeom>
        </p:spPr>
        <p:txBody>
          <a:bodyPr>
            <a:spAutoFit/>
          </a:bodyPr>
          <a:lstStyle/>
          <a:p>
            <a:pPr algn="ctr"/>
            <a:r>
              <a:rPr lang="en-US" sz="4000" dirty="0" smtClean="0">
                <a:latin typeface="Cairo-light" panose="00000400000000000000" pitchFamily="2" charset="-78"/>
                <a:cs typeface="Cairo-light" panose="00000400000000000000" pitchFamily="2" charset="-78"/>
              </a:rPr>
              <a:t>Abstractive Example</a:t>
            </a:r>
            <a:endParaRPr lang="en-US" sz="40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Tree>
    <p:extLst>
      <p:ext uri="{BB962C8B-B14F-4D97-AF65-F5344CB8AC3E}">
        <p14:creationId xmlns:p14="http://schemas.microsoft.com/office/powerpoint/2010/main" val="363677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66644" y="1743174"/>
            <a:ext cx="7165145" cy="1323439"/>
          </a:xfrm>
          <a:prstGeom prst="rect">
            <a:avLst/>
          </a:prstGeom>
        </p:spPr>
        <p:txBody>
          <a:bodyPr wrap="square">
            <a:spAutoFit/>
          </a:bodyPr>
          <a:lstStyle/>
          <a:p>
            <a:pPr algn="ctr"/>
            <a:r>
              <a:rPr lang="en-US" sz="4000" dirty="0" smtClean="0">
                <a:latin typeface="Cairo-light" panose="00000400000000000000" pitchFamily="2" charset="-78"/>
                <a:cs typeface="Cairo-light" panose="00000400000000000000" pitchFamily="2" charset="-78"/>
              </a:rPr>
              <a:t>Can this kind of summary be generated by the machine ?</a:t>
            </a:r>
            <a:endParaRPr lang="en-US" sz="4000" dirty="0"/>
          </a:p>
        </p:txBody>
      </p:sp>
      <p:sp>
        <p:nvSpPr>
          <p:cNvPr id="6" name="Rectangle 5"/>
          <p:cNvSpPr/>
          <p:nvPr/>
        </p:nvSpPr>
        <p:spPr>
          <a:xfrm>
            <a:off x="2555630" y="3066613"/>
            <a:ext cx="7587175" cy="1200329"/>
          </a:xfrm>
          <a:prstGeom prst="rect">
            <a:avLst/>
          </a:prstGeom>
        </p:spPr>
        <p:txBody>
          <a:bodyPr wrap="square">
            <a:spAutoFit/>
          </a:bodyPr>
          <a:lstStyle/>
          <a:p>
            <a:pPr algn="ctr"/>
            <a:r>
              <a:rPr lang="en-US" dirty="0" smtClean="0">
                <a:latin typeface="Cairo-light" panose="00000400000000000000" pitchFamily="2" charset="-78"/>
                <a:cs typeface="Cairo-light" panose="00000400000000000000" pitchFamily="2" charset="-78"/>
              </a:rPr>
              <a:t>- In the past it was possible put really hard to do and not as accurate as Extractive approaches . </a:t>
            </a:r>
            <a:br>
              <a:rPr lang="en-US" dirty="0" smtClean="0">
                <a:latin typeface="Cairo-light" panose="00000400000000000000" pitchFamily="2" charset="-78"/>
                <a:cs typeface="Cairo-light" panose="00000400000000000000" pitchFamily="2" charset="-78"/>
              </a:rPr>
            </a:br>
            <a:r>
              <a:rPr lang="en-US" dirty="0" smtClean="0">
                <a:latin typeface="Cairo-light" panose="00000400000000000000" pitchFamily="2" charset="-78"/>
                <a:cs typeface="Cairo-light" panose="00000400000000000000" pitchFamily="2" charset="-78"/>
              </a:rPr>
              <a:t>- Due to improvements in the machine learning field many breakthroughs were made in the abstractive text summarization field in the last couple years</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Tree>
    <p:extLst>
      <p:ext uri="{BB962C8B-B14F-4D97-AF65-F5344CB8AC3E}">
        <p14:creationId xmlns:p14="http://schemas.microsoft.com/office/powerpoint/2010/main" val="2866402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365760" y="1322363"/>
          <a:ext cx="11563643" cy="4777291"/>
        </p:xfrm>
        <a:graphic>
          <a:graphicData uri="http://schemas.openxmlformats.org/drawingml/2006/table">
            <a:tbl>
              <a:tblPr/>
              <a:tblGrid>
                <a:gridCol w="4611316">
                  <a:extLst>
                    <a:ext uri="{9D8B030D-6E8A-4147-A177-3AD203B41FA5}">
                      <a16:colId xmlns:a16="http://schemas.microsoft.com/office/drawing/2014/main" val="20000"/>
                    </a:ext>
                  </a:extLst>
                </a:gridCol>
                <a:gridCol w="6952327">
                  <a:extLst>
                    <a:ext uri="{9D8B030D-6E8A-4147-A177-3AD203B41FA5}">
                      <a16:colId xmlns:a16="http://schemas.microsoft.com/office/drawing/2014/main" val="20001"/>
                    </a:ext>
                  </a:extLst>
                </a:gridCol>
              </a:tblGrid>
              <a:tr h="290157">
                <a:tc>
                  <a:txBody>
                    <a:bodyPr/>
                    <a:lstStyle/>
                    <a:p>
                      <a:pPr algn="ctr" rtl="1" fontAlgn="b"/>
                      <a:r>
                        <a:rPr lang="en-US" sz="1400" b="1" dirty="0" err="1">
                          <a:solidFill>
                            <a:srgbClr val="FFFFFF"/>
                          </a:solidFill>
                          <a:effectLst/>
                          <a:latin typeface="Cairo-light" panose="00000400000000000000" pitchFamily="2" charset="-78"/>
                          <a:cs typeface="Cairo-light" panose="00000400000000000000" pitchFamily="2" charset="-78"/>
                        </a:rPr>
                        <a:t>Refrence</a:t>
                      </a:r>
                      <a:endParaRPr lang="en-US" sz="1400" b="1" dirty="0">
                        <a:solidFill>
                          <a:srgbClr val="FFFFFF"/>
                        </a:solidFill>
                        <a:effectLst/>
                        <a:latin typeface="Cairo-light" panose="00000400000000000000" pitchFamily="2" charset="-78"/>
                        <a:cs typeface="Cairo-light" panose="00000400000000000000" pitchFamily="2" charset="-78"/>
                      </a:endParaRPr>
                    </a:p>
                  </a:txBody>
                  <a:tcPr marL="21431" marR="21431" marT="14288" marB="14288"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CD147"/>
                    </a:solidFill>
                  </a:tcPr>
                </a:tc>
                <a:tc>
                  <a:txBody>
                    <a:bodyPr/>
                    <a:lstStyle/>
                    <a:p>
                      <a:pPr algn="ctr" rtl="1" fontAlgn="b"/>
                      <a:r>
                        <a:rPr lang="en-US" sz="1400" b="1" dirty="0">
                          <a:solidFill>
                            <a:srgbClr val="FFFFFF"/>
                          </a:solidFill>
                          <a:effectLst/>
                          <a:latin typeface="Cairo-light" panose="00000400000000000000" pitchFamily="2" charset="-78"/>
                          <a:cs typeface="Cairo-light" panose="00000400000000000000" pitchFamily="2" charset="-78"/>
                        </a:rPr>
                        <a:t>System</a:t>
                      </a:r>
                    </a:p>
                  </a:txBody>
                  <a:tcPr marL="21431" marR="21431" marT="14288" marB="14288"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CD147"/>
                    </a:solidFill>
                  </a:tcPr>
                </a:tc>
                <a:extLst>
                  <a:ext uri="{0D108BD9-81ED-4DB2-BD59-A6C34878D82A}">
                    <a16:rowId xmlns:a16="http://schemas.microsoft.com/office/drawing/2014/main" val="10000"/>
                  </a:ext>
                </a:extLst>
              </a:tr>
              <a:tr h="1569583">
                <a:tc>
                  <a:txBody>
                    <a:bodyPr/>
                    <a:lstStyle/>
                    <a:p>
                      <a:pPr algn="r" rtl="1" fontAlgn="ctr"/>
                      <a:r>
                        <a:rPr lang="ar-SA" sz="1400" dirty="0">
                          <a:effectLst/>
                          <a:latin typeface="Cairo-light" panose="00000400000000000000" pitchFamily="2" charset="-78"/>
                          <a:cs typeface="Cairo-light" panose="00000400000000000000" pitchFamily="2" charset="-78"/>
                        </a:rPr>
                        <a:t>ينهار </a:t>
                      </a:r>
                      <a:r>
                        <a:rPr lang="en-US" sz="1400" dirty="0" err="1">
                          <a:effectLst/>
                          <a:latin typeface="Cairo-light" panose="00000400000000000000" pitchFamily="2" charset="-78"/>
                          <a:cs typeface="Cairo-light" panose="00000400000000000000" pitchFamily="2" charset="-78"/>
                        </a:rPr>
                        <a:t>bafetimbi</a:t>
                      </a:r>
                      <a:r>
                        <a:rPr lang="en-US" sz="1400" dirty="0">
                          <a:effectLst/>
                          <a:latin typeface="Cairo-light" panose="00000400000000000000" pitchFamily="2" charset="-78"/>
                          <a:cs typeface="Cairo-light" panose="00000400000000000000" pitchFamily="2" charset="-78"/>
                        </a:rPr>
                        <a:t> </a:t>
                      </a:r>
                      <a:r>
                        <a:rPr lang="en-US" sz="1400" dirty="0" err="1" smtClean="0">
                          <a:effectLst/>
                          <a:latin typeface="Cairo-light" panose="00000400000000000000" pitchFamily="2" charset="-78"/>
                          <a:cs typeface="Cairo-light" panose="00000400000000000000" pitchFamily="2" charset="-78"/>
                        </a:rPr>
                        <a:t>gomis</a:t>
                      </a:r>
                      <a:r>
                        <a:rPr lang="ar-SA" sz="1400" baseline="0" dirty="0" smtClean="0">
                          <a:effectLst/>
                          <a:latin typeface="Cairo-light" panose="00000400000000000000" pitchFamily="2" charset="-78"/>
                          <a:cs typeface="Cairo-light" panose="00000400000000000000" pitchFamily="2" charset="-78"/>
                        </a:rPr>
                        <a:t> </a:t>
                      </a:r>
                      <a:r>
                        <a:rPr lang="ar-SA" sz="1400" dirty="0" smtClean="0">
                          <a:effectLst/>
                          <a:latin typeface="Cairo-light" panose="00000400000000000000" pitchFamily="2" charset="-78"/>
                          <a:cs typeface="Cairo-light" panose="00000400000000000000" pitchFamily="2" charset="-78"/>
                        </a:rPr>
                        <a:t>في </a:t>
                      </a:r>
                      <a:r>
                        <a:rPr lang="ar-SA" sz="1400" dirty="0">
                          <a:effectLst/>
                          <a:latin typeface="Cairo-light" panose="00000400000000000000" pitchFamily="2" charset="-78"/>
                          <a:cs typeface="Cairo-light" panose="00000400000000000000" pitchFamily="2" charset="-78"/>
                        </a:rPr>
                        <a:t>غضون 10 دقائق من انطلاق المباراة في توتنهام .</a:t>
                      </a:r>
                      <a:br>
                        <a:rPr lang="ar-SA" sz="1400" dirty="0">
                          <a:effectLst/>
                          <a:latin typeface="Cairo-light" panose="00000400000000000000" pitchFamily="2" charset="-78"/>
                          <a:cs typeface="Cairo-light" panose="00000400000000000000" pitchFamily="2" charset="-78"/>
                        </a:rPr>
                      </a:br>
                      <a:r>
                        <a:rPr lang="ar-SA" sz="1400" dirty="0">
                          <a:effectLst/>
                          <a:latin typeface="Cairo-light" panose="00000400000000000000" pitchFamily="2" charset="-78"/>
                          <a:cs typeface="Cairo-light" panose="00000400000000000000" pitchFamily="2" charset="-78"/>
                        </a:rPr>
                        <a:t>ولكن ورد أنه ترك الملعب واعياً مرتدياً قناع الأكسجين .</a:t>
                      </a:r>
                      <a:br>
                        <a:rPr lang="ar-SA" sz="1400" dirty="0">
                          <a:effectLst/>
                          <a:latin typeface="Cairo-light" panose="00000400000000000000" pitchFamily="2" charset="-78"/>
                          <a:cs typeface="Cairo-light" panose="00000400000000000000" pitchFamily="2" charset="-78"/>
                        </a:rPr>
                      </a:br>
                      <a:r>
                        <a:rPr lang="ar-SA" sz="1400" dirty="0">
                          <a:effectLst/>
                          <a:latin typeface="Cairo-light" panose="00000400000000000000" pitchFamily="2" charset="-78"/>
                          <a:cs typeface="Cairo-light" panose="00000400000000000000" pitchFamily="2" charset="-78"/>
                        </a:rPr>
                        <a:t>قال </a:t>
                      </a:r>
                      <a:r>
                        <a:rPr lang="ar-SA" sz="1400" dirty="0" err="1">
                          <a:effectLst/>
                          <a:latin typeface="Cairo-light" panose="00000400000000000000" pitchFamily="2" charset="-78"/>
                          <a:cs typeface="Cairo-light" panose="00000400000000000000" pitchFamily="2" charset="-78"/>
                        </a:rPr>
                        <a:t>جوميز</a:t>
                      </a:r>
                      <a:r>
                        <a:rPr lang="ar-SA" sz="1400" dirty="0">
                          <a:effectLst/>
                          <a:latin typeface="Cairo-light" panose="00000400000000000000" pitchFamily="2" charset="-78"/>
                          <a:cs typeface="Cairo-light" panose="00000400000000000000" pitchFamily="2" charset="-78"/>
                        </a:rPr>
                        <a:t> لاحقًا أنه " يشعر بتحسن "</a:t>
                      </a:r>
                      <a:br>
                        <a:rPr lang="ar-SA" sz="1400" dirty="0">
                          <a:effectLst/>
                          <a:latin typeface="Cairo-light" panose="00000400000000000000" pitchFamily="2" charset="-78"/>
                          <a:cs typeface="Cairo-light" panose="00000400000000000000" pitchFamily="2" charset="-78"/>
                        </a:rPr>
                      </a:br>
                      <a:r>
                        <a:rPr lang="ar-SA" sz="1400" dirty="0">
                          <a:effectLst/>
                          <a:latin typeface="Cairo-light" panose="00000400000000000000" pitchFamily="2" charset="-78"/>
                          <a:cs typeface="Cairo-light" panose="00000400000000000000" pitchFamily="2" charset="-78"/>
                        </a:rPr>
                        <a:t>جاء الحادث بعد ثلاث سنوات من انهيار </a:t>
                      </a:r>
                      <a:r>
                        <a:rPr lang="ar-SA" sz="1400" dirty="0" err="1">
                          <a:effectLst/>
                          <a:latin typeface="Cairo-light" panose="00000400000000000000" pitchFamily="2" charset="-78"/>
                          <a:cs typeface="Cairo-light" panose="00000400000000000000" pitchFamily="2" charset="-78"/>
                        </a:rPr>
                        <a:t>فابريس</a:t>
                      </a:r>
                      <a:r>
                        <a:rPr lang="ar-SA" sz="1400" dirty="0">
                          <a:effectLst/>
                          <a:latin typeface="Cairo-light" panose="00000400000000000000" pitchFamily="2" charset="-78"/>
                          <a:cs typeface="Cairo-light" panose="00000400000000000000" pitchFamily="2" charset="-78"/>
                        </a:rPr>
                        <a:t> </a:t>
                      </a:r>
                      <a:r>
                        <a:rPr lang="ar-SA" sz="1400" dirty="0" err="1">
                          <a:effectLst/>
                          <a:latin typeface="Cairo-light" panose="00000400000000000000" pitchFamily="2" charset="-78"/>
                          <a:cs typeface="Cairo-light" panose="00000400000000000000" pitchFamily="2" charset="-78"/>
                        </a:rPr>
                        <a:t>موامبا</a:t>
                      </a:r>
                      <a:r>
                        <a:rPr lang="ar-SA" sz="1400" dirty="0">
                          <a:effectLst/>
                          <a:latin typeface="Cairo-light" panose="00000400000000000000" pitchFamily="2" charset="-78"/>
                          <a:cs typeface="Cairo-light" panose="00000400000000000000" pitchFamily="2" charset="-78"/>
                        </a:rPr>
                        <a:t> في وايت هارت لين .</a:t>
                      </a:r>
                    </a:p>
                  </a:txBody>
                  <a:tcPr marL="21431" marR="21431" marT="14288" marB="14288"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1" fontAlgn="ctr"/>
                      <a:r>
                        <a:rPr lang="ar-SA" sz="1400" dirty="0">
                          <a:effectLst/>
                          <a:latin typeface="Cairo-light" panose="00000400000000000000" pitchFamily="2" charset="-78"/>
                          <a:cs typeface="Cairo-light" panose="00000400000000000000" pitchFamily="2" charset="-78"/>
                        </a:rPr>
                        <a:t>يقول المهاجم الفرنسي </a:t>
                      </a:r>
                      <a:r>
                        <a:rPr lang="ar-SA" sz="1400" dirty="0" err="1">
                          <a:effectLst/>
                          <a:latin typeface="Cairo-light" panose="00000400000000000000" pitchFamily="2" charset="-78"/>
                          <a:cs typeface="Cairo-light" panose="00000400000000000000" pitchFamily="2" charset="-78"/>
                        </a:rPr>
                        <a:t>بافيتيمبي</a:t>
                      </a:r>
                      <a:r>
                        <a:rPr lang="ar-SA" sz="1400" dirty="0">
                          <a:effectLst/>
                          <a:latin typeface="Cairo-light" panose="00000400000000000000" pitchFamily="2" charset="-78"/>
                          <a:cs typeface="Cairo-light" panose="00000400000000000000" pitchFamily="2" charset="-78"/>
                        </a:rPr>
                        <a:t> </a:t>
                      </a:r>
                      <a:r>
                        <a:rPr lang="ar-SA" sz="1400" dirty="0" err="1">
                          <a:effectLst/>
                          <a:latin typeface="Cairo-light" panose="00000400000000000000" pitchFamily="2" charset="-78"/>
                          <a:cs typeface="Cairo-light" panose="00000400000000000000" pitchFamily="2" charset="-78"/>
                        </a:rPr>
                        <a:t>غوميس</a:t>
                      </a:r>
                      <a:r>
                        <a:rPr lang="ar-SA" sz="1400" dirty="0">
                          <a:effectLst/>
                          <a:latin typeface="Cairo-light" panose="00000400000000000000" pitchFamily="2" charset="-78"/>
                          <a:cs typeface="Cairo-light" panose="00000400000000000000" pitchFamily="2" charset="-78"/>
                        </a:rPr>
                        <a:t> إنه " يشعر بحالة جيدة " الآن بعد أن انهار خلال خسارة </a:t>
                      </a:r>
                      <a:r>
                        <a:rPr lang="ar-SA" sz="1400" dirty="0" err="1">
                          <a:effectLst/>
                          <a:latin typeface="Cairo-light" panose="00000400000000000000" pitchFamily="2" charset="-78"/>
                          <a:cs typeface="Cairo-light" panose="00000400000000000000" pitchFamily="2" charset="-78"/>
                        </a:rPr>
                        <a:t>سوانزي</a:t>
                      </a:r>
                      <a:r>
                        <a:rPr lang="ar-SA" sz="1400" dirty="0">
                          <a:effectLst/>
                          <a:latin typeface="Cairo-light" panose="00000400000000000000" pitchFamily="2" charset="-78"/>
                          <a:cs typeface="Cairo-light" panose="00000400000000000000" pitchFamily="2" charset="-78"/>
                        </a:rPr>
                        <a:t> 3 - 2 أمام توتنهام في الدوري الإنجليزي الممتاز .</a:t>
                      </a:r>
                      <a:br>
                        <a:rPr lang="ar-SA" sz="1400" dirty="0">
                          <a:effectLst/>
                          <a:latin typeface="Cairo-light" panose="00000400000000000000" pitchFamily="2" charset="-78"/>
                          <a:cs typeface="Cairo-light" panose="00000400000000000000" pitchFamily="2" charset="-78"/>
                        </a:rPr>
                      </a:br>
                      <a:r>
                        <a:rPr lang="ar-SA" sz="1400" dirty="0">
                          <a:effectLst/>
                          <a:latin typeface="Cairo-light" panose="00000400000000000000" pitchFamily="2" charset="-78"/>
                          <a:cs typeface="Cairo-light" panose="00000400000000000000" pitchFamily="2" charset="-78"/>
                        </a:rPr>
                        <a:t>سجل </a:t>
                      </a:r>
                      <a:r>
                        <a:rPr lang="ar-SA" sz="1400" dirty="0" err="1">
                          <a:effectLst/>
                          <a:latin typeface="Cairo-light" panose="00000400000000000000" pitchFamily="2" charset="-78"/>
                          <a:cs typeface="Cairo-light" panose="00000400000000000000" pitchFamily="2" charset="-78"/>
                        </a:rPr>
                        <a:t>جوميس</a:t>
                      </a:r>
                      <a:r>
                        <a:rPr lang="ar-SA" sz="1400" dirty="0">
                          <a:effectLst/>
                          <a:latin typeface="Cairo-light" panose="00000400000000000000" pitchFamily="2" charset="-78"/>
                          <a:cs typeface="Cairo-light" panose="00000400000000000000" pitchFamily="2" charset="-78"/>
                        </a:rPr>
                        <a:t> هدفين في الدوري </a:t>
                      </a:r>
                      <a:r>
                        <a:rPr lang="ar-SA" sz="1400" dirty="0" err="1">
                          <a:effectLst/>
                          <a:latin typeface="Cairo-light" panose="00000400000000000000" pitchFamily="2" charset="-78"/>
                          <a:cs typeface="Cairo-light" panose="00000400000000000000" pitchFamily="2" charset="-78"/>
                        </a:rPr>
                        <a:t>لسوانسي</a:t>
                      </a:r>
                      <a:r>
                        <a:rPr lang="ar-SA" sz="1400" dirty="0">
                          <a:effectLst/>
                          <a:latin typeface="Cairo-light" panose="00000400000000000000" pitchFamily="2" charset="-78"/>
                          <a:cs typeface="Cairo-light" panose="00000400000000000000" pitchFamily="2" charset="-78"/>
                        </a:rPr>
                        <a:t> هذا الموسم .</a:t>
                      </a:r>
                    </a:p>
                  </a:txBody>
                  <a:tcPr marL="21431" marR="21431" marT="14288" marB="14288"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1057812">
                <a:tc>
                  <a:txBody>
                    <a:bodyPr/>
                    <a:lstStyle/>
                    <a:p>
                      <a:pPr algn="r" rtl="1" fontAlgn="ctr"/>
                      <a:r>
                        <a:rPr lang="ar-SA" sz="1400" dirty="0">
                          <a:effectLst/>
                          <a:latin typeface="Cairo-light" panose="00000400000000000000" pitchFamily="2" charset="-78"/>
                          <a:cs typeface="Cairo-light" panose="00000400000000000000" pitchFamily="2" charset="-78"/>
                        </a:rPr>
                        <a:t>وقالت المتحدثة باسم المستشفى إن والتر </a:t>
                      </a:r>
                      <a:r>
                        <a:rPr lang="ar-SA" sz="1400" dirty="0" err="1">
                          <a:effectLst/>
                          <a:latin typeface="Cairo-light" panose="00000400000000000000" pitchFamily="2" charset="-78"/>
                          <a:cs typeface="Cairo-light" panose="00000400000000000000" pitchFamily="2" charset="-78"/>
                        </a:rPr>
                        <a:t>مونديل</a:t>
                      </a:r>
                      <a:r>
                        <a:rPr lang="ar-SA" sz="1400" dirty="0">
                          <a:effectLst/>
                          <a:latin typeface="Cairo-light" panose="00000400000000000000" pitchFamily="2" charset="-78"/>
                          <a:cs typeface="Cairo-light" panose="00000400000000000000" pitchFamily="2" charset="-78"/>
                        </a:rPr>
                        <a:t> أُطلق سراحه من عيادة مايو يوم السبت .</a:t>
                      </a:r>
                      <a:br>
                        <a:rPr lang="ar-SA" sz="1400" dirty="0">
                          <a:effectLst/>
                          <a:latin typeface="Cairo-light" panose="00000400000000000000" pitchFamily="2" charset="-78"/>
                          <a:cs typeface="Cairo-light" panose="00000400000000000000" pitchFamily="2" charset="-78"/>
                        </a:rPr>
                      </a:br>
                      <a:r>
                        <a:rPr lang="ar-SA" sz="1400" dirty="0">
                          <a:effectLst/>
                          <a:latin typeface="Cairo-light" panose="00000400000000000000" pitchFamily="2" charset="-78"/>
                          <a:cs typeface="Cairo-light" panose="00000400000000000000" pitchFamily="2" charset="-78"/>
                        </a:rPr>
                        <a:t>تم علاج نائب الرئيس السابق ، 87 سنة ، من أعراض البرد والانفلونزا .</a:t>
                      </a:r>
                    </a:p>
                  </a:txBody>
                  <a:tcPr marL="21431" marR="21431" marT="14288" marB="14288"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1" fontAlgn="ctr"/>
                      <a:r>
                        <a:rPr lang="ar-SA" sz="1400" dirty="0">
                          <a:effectLst/>
                          <a:latin typeface="Cairo-light" panose="00000400000000000000" pitchFamily="2" charset="-78"/>
                          <a:cs typeface="Cairo-light" panose="00000400000000000000" pitchFamily="2" charset="-78"/>
                        </a:rPr>
                        <a:t>تم إطلاق سراح نائب الرئيس السابق والتر </a:t>
                      </a:r>
                      <a:r>
                        <a:rPr lang="ar-SA" sz="1400" dirty="0" err="1">
                          <a:effectLst/>
                          <a:latin typeface="Cairo-light" panose="00000400000000000000" pitchFamily="2" charset="-78"/>
                          <a:cs typeface="Cairo-light" panose="00000400000000000000" pitchFamily="2" charset="-78"/>
                        </a:rPr>
                        <a:t>مونديل</a:t>
                      </a:r>
                      <a:r>
                        <a:rPr lang="ar-SA" sz="1400" dirty="0">
                          <a:effectLst/>
                          <a:latin typeface="Cairo-light" panose="00000400000000000000" pitchFamily="2" charset="-78"/>
                          <a:cs typeface="Cairo-light" panose="00000400000000000000" pitchFamily="2" charset="-78"/>
                        </a:rPr>
                        <a:t> من </a:t>
                      </a:r>
                      <a:r>
                        <a:rPr lang="en-US" sz="1400" dirty="0">
                          <a:effectLst/>
                          <a:latin typeface="Cairo-light" panose="00000400000000000000" pitchFamily="2" charset="-78"/>
                          <a:cs typeface="Cairo-light" panose="00000400000000000000" pitchFamily="2" charset="-78"/>
                        </a:rPr>
                        <a:t>mayo clinic </a:t>
                      </a:r>
                      <a:r>
                        <a:rPr lang="ar-SA" sz="1400" dirty="0" smtClean="0">
                          <a:effectLst/>
                          <a:latin typeface="Cairo-light" panose="00000400000000000000" pitchFamily="2" charset="-78"/>
                          <a:cs typeface="Cairo-light" panose="00000400000000000000" pitchFamily="2" charset="-78"/>
                        </a:rPr>
                        <a:t> يوم </a:t>
                      </a:r>
                      <a:r>
                        <a:rPr lang="ar-SA" sz="1400" dirty="0">
                          <a:effectLst/>
                          <a:latin typeface="Cairo-light" panose="00000400000000000000" pitchFamily="2" charset="-78"/>
                          <a:cs typeface="Cairo-light" panose="00000400000000000000" pitchFamily="2" charset="-78"/>
                        </a:rPr>
                        <a:t>السبت .</a:t>
                      </a:r>
                      <a:br>
                        <a:rPr lang="ar-SA" sz="1400" dirty="0">
                          <a:effectLst/>
                          <a:latin typeface="Cairo-light" panose="00000400000000000000" pitchFamily="2" charset="-78"/>
                          <a:cs typeface="Cairo-light" panose="00000400000000000000" pitchFamily="2" charset="-78"/>
                        </a:rPr>
                      </a:br>
                      <a:r>
                        <a:rPr lang="ar-SA" sz="1400" dirty="0">
                          <a:effectLst/>
                          <a:latin typeface="Cairo-light" panose="00000400000000000000" pitchFamily="2" charset="-78"/>
                          <a:cs typeface="Cairo-light" panose="00000400000000000000" pitchFamily="2" charset="-78"/>
                        </a:rPr>
                        <a:t>تم تشخيص حالة </a:t>
                      </a:r>
                      <a:r>
                        <a:rPr lang="ar-SA" sz="1400" dirty="0" err="1">
                          <a:effectLst/>
                          <a:latin typeface="Cairo-light" panose="00000400000000000000" pitchFamily="2" charset="-78"/>
                          <a:cs typeface="Cairo-light" panose="00000400000000000000" pitchFamily="2" charset="-78"/>
                        </a:rPr>
                        <a:t>مونديل</a:t>
                      </a:r>
                      <a:r>
                        <a:rPr lang="ar-SA" sz="1400" dirty="0">
                          <a:effectLst/>
                          <a:latin typeface="Cairo-light" panose="00000400000000000000" pitchFamily="2" charset="-78"/>
                          <a:cs typeface="Cairo-light" panose="00000400000000000000" pitchFamily="2" charset="-78"/>
                        </a:rPr>
                        <a:t> ، 87 سنة ، بعد أن ذهب إلى المستشفى لإجراء فحص روتيني بعد الحمى .</a:t>
                      </a:r>
                      <a:br>
                        <a:rPr lang="ar-SA" sz="1400" dirty="0">
                          <a:effectLst/>
                          <a:latin typeface="Cairo-light" panose="00000400000000000000" pitchFamily="2" charset="-78"/>
                          <a:cs typeface="Cairo-light" panose="00000400000000000000" pitchFamily="2" charset="-78"/>
                        </a:rPr>
                      </a:br>
                      <a:r>
                        <a:rPr lang="ar-SA" sz="1400" dirty="0">
                          <a:effectLst/>
                          <a:latin typeface="Cairo-light" panose="00000400000000000000" pitchFamily="2" charset="-78"/>
                          <a:cs typeface="Cairo-light" panose="00000400000000000000" pitchFamily="2" charset="-78"/>
                        </a:rPr>
                        <a:t>كان نائب الرئيس الثاني والأربعين تحت حكم كارتر بين 1977 و 1981 .</a:t>
                      </a:r>
                    </a:p>
                  </a:txBody>
                  <a:tcPr marL="21431" marR="21431" marT="14288" marB="14288"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1057812">
                <a:tc>
                  <a:txBody>
                    <a:bodyPr/>
                    <a:lstStyle/>
                    <a:p>
                      <a:pPr algn="r" rtl="1" fontAlgn="ctr"/>
                      <a:r>
                        <a:rPr lang="ar-SA" sz="1400" dirty="0">
                          <a:effectLst/>
                          <a:latin typeface="Cairo-light" panose="00000400000000000000" pitchFamily="2" charset="-78"/>
                          <a:cs typeface="Cairo-light" panose="00000400000000000000" pitchFamily="2" charset="-78"/>
                        </a:rPr>
                        <a:t>جماعة جهادية تعلن مسؤوليتها عن تسجيل صوتي ، حسب تقارير وكالة الأنباء .</a:t>
                      </a:r>
                      <a:br>
                        <a:rPr lang="ar-SA" sz="1400" dirty="0">
                          <a:effectLst/>
                          <a:latin typeface="Cairo-light" panose="00000400000000000000" pitchFamily="2" charset="-78"/>
                          <a:cs typeface="Cairo-light" panose="00000400000000000000" pitchFamily="2" charset="-78"/>
                        </a:rPr>
                      </a:br>
                      <a:r>
                        <a:rPr lang="ar-SA" sz="1400" dirty="0">
                          <a:effectLst/>
                          <a:latin typeface="Cairo-light" panose="00000400000000000000" pitchFamily="2" charset="-78"/>
                          <a:cs typeface="Cairo-light" panose="00000400000000000000" pitchFamily="2" charset="-78"/>
                        </a:rPr>
                        <a:t>حكومة مالي تصف إطلاق النار بأنه " عمل إرهابي "</a:t>
                      </a:r>
                      <a:br>
                        <a:rPr lang="ar-SA" sz="1400" dirty="0">
                          <a:effectLst/>
                          <a:latin typeface="Cairo-light" panose="00000400000000000000" pitchFamily="2" charset="-78"/>
                          <a:cs typeface="Cairo-light" panose="00000400000000000000" pitchFamily="2" charset="-78"/>
                        </a:rPr>
                      </a:br>
                      <a:r>
                        <a:rPr lang="ar-SA" sz="1400" dirty="0">
                          <a:effectLst/>
                          <a:latin typeface="Cairo-light" panose="00000400000000000000" pitchFamily="2" charset="-78"/>
                          <a:cs typeface="Cairo-light" panose="00000400000000000000" pitchFamily="2" charset="-78"/>
                        </a:rPr>
                        <a:t>وقتل مواطن فرنسي وبلجيكي وثلاثة ماليين .</a:t>
                      </a:r>
                    </a:p>
                  </a:txBody>
                  <a:tcPr marL="21431" marR="21431" marT="14288" marB="14288"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1" fontAlgn="ctr"/>
                      <a:r>
                        <a:rPr lang="ar-SA" sz="1400" dirty="0">
                          <a:effectLst/>
                          <a:latin typeface="Cairo-light" panose="00000400000000000000" pitchFamily="2" charset="-78"/>
                          <a:cs typeface="Cairo-light" panose="00000400000000000000" pitchFamily="2" charset="-78"/>
                        </a:rPr>
                        <a:t>جديد : مقتل خمسة أشخاص وإصابة خمسة آخرين ، بينهم مواطنون فرنسيون وبلجيكيون .</a:t>
                      </a:r>
                      <a:br>
                        <a:rPr lang="ar-SA" sz="1400" dirty="0">
                          <a:effectLst/>
                          <a:latin typeface="Cairo-light" panose="00000400000000000000" pitchFamily="2" charset="-78"/>
                          <a:cs typeface="Cairo-light" panose="00000400000000000000" pitchFamily="2" charset="-78"/>
                        </a:rPr>
                      </a:br>
                      <a:r>
                        <a:rPr lang="ar-SA" sz="1400" dirty="0">
                          <a:effectLst/>
                          <a:latin typeface="Cairo-light" panose="00000400000000000000" pitchFamily="2" charset="-78"/>
                          <a:cs typeface="Cairo-light" panose="00000400000000000000" pitchFamily="2" charset="-78"/>
                        </a:rPr>
                        <a:t>جديد : الرئيس الفرنسي فرانسوا هولاند يصف الهجوم بأنه " عمل إجرامي وإرهابي " وتقول السلطات إن ثمانية أشخاص قتلوا في الهجوم الذي وقع في مالي .</a:t>
                      </a:r>
                    </a:p>
                  </a:txBody>
                  <a:tcPr marL="21431" marR="21431" marT="14288" marB="14288"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801927">
                <a:tc>
                  <a:txBody>
                    <a:bodyPr/>
                    <a:lstStyle/>
                    <a:p>
                      <a:pPr algn="r" rtl="1" fontAlgn="ctr"/>
                      <a:r>
                        <a:rPr lang="ar-SA" sz="1400" dirty="0">
                          <a:effectLst/>
                          <a:latin typeface="Cairo-light" panose="00000400000000000000" pitchFamily="2" charset="-78"/>
                          <a:cs typeface="Cairo-light" panose="00000400000000000000" pitchFamily="2" charset="-78"/>
                        </a:rPr>
                        <a:t>اختفى فنان الكتاب الهزلي نورمان لي في جزر </a:t>
                      </a:r>
                      <a:r>
                        <a:rPr lang="ar-SA" sz="1400" dirty="0" err="1">
                          <a:effectLst/>
                          <a:latin typeface="Cairo-light" panose="00000400000000000000" pitchFamily="2" charset="-78"/>
                          <a:cs typeface="Cairo-light" panose="00000400000000000000" pitchFamily="2" charset="-78"/>
                        </a:rPr>
                        <a:t>كايمان</a:t>
                      </a:r>
                      <a:r>
                        <a:rPr lang="ar-SA" sz="1400" dirty="0">
                          <a:effectLst/>
                          <a:latin typeface="Cairo-light" panose="00000400000000000000" pitchFamily="2" charset="-78"/>
                          <a:cs typeface="Cairo-light" panose="00000400000000000000" pitchFamily="2" charset="-78"/>
                        </a:rPr>
                        <a:t> يوم الخميس .</a:t>
                      </a:r>
                      <a:br>
                        <a:rPr lang="ar-SA" sz="1400" dirty="0">
                          <a:effectLst/>
                          <a:latin typeface="Cairo-light" panose="00000400000000000000" pitchFamily="2" charset="-78"/>
                          <a:cs typeface="Cairo-light" panose="00000400000000000000" pitchFamily="2" charset="-78"/>
                        </a:rPr>
                      </a:br>
                      <a:r>
                        <a:rPr lang="ar-SA" sz="1400" dirty="0">
                          <a:effectLst/>
                          <a:latin typeface="Cairo-light" panose="00000400000000000000" pitchFamily="2" charset="-78"/>
                          <a:cs typeface="Cairo-light" panose="00000400000000000000" pitchFamily="2" charset="-78"/>
                        </a:rPr>
                        <a:t>وألغت السلطات البحث مساء الجمعة .</a:t>
                      </a:r>
                    </a:p>
                  </a:txBody>
                  <a:tcPr marL="21431" marR="21431" marT="14288" marB="14288" anchor="ctr">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1" fontAlgn="ctr"/>
                      <a:r>
                        <a:rPr lang="ar-SA" sz="1400" dirty="0">
                          <a:effectLst/>
                          <a:latin typeface="Cairo-light" panose="00000400000000000000" pitchFamily="2" charset="-78"/>
                          <a:cs typeface="Cairo-light" panose="00000400000000000000" pitchFamily="2" charset="-78"/>
                        </a:rPr>
                        <a:t>اختفى نورمان لي ، 47 سنة ، أثناء الغوص مع زوجته قبالة الساحل الشرقي لغراند </a:t>
                      </a:r>
                      <a:r>
                        <a:rPr lang="ar-SA" sz="1400" dirty="0" err="1">
                          <a:effectLst/>
                          <a:latin typeface="Cairo-light" panose="00000400000000000000" pitchFamily="2" charset="-78"/>
                          <a:cs typeface="Cairo-light" panose="00000400000000000000" pitchFamily="2" charset="-78"/>
                        </a:rPr>
                        <a:t>كايمان</a:t>
                      </a:r>
                      <a:r>
                        <a:rPr lang="ar-SA" sz="1400" dirty="0">
                          <a:effectLst/>
                          <a:latin typeface="Cairo-light" panose="00000400000000000000" pitchFamily="2" charset="-78"/>
                          <a:cs typeface="Cairo-light" panose="00000400000000000000" pitchFamily="2" charset="-78"/>
                        </a:rPr>
                        <a:t> .</a:t>
                      </a:r>
                      <a:br>
                        <a:rPr lang="ar-SA" sz="1400" dirty="0">
                          <a:effectLst/>
                          <a:latin typeface="Cairo-light" panose="00000400000000000000" pitchFamily="2" charset="-78"/>
                          <a:cs typeface="Cairo-light" panose="00000400000000000000" pitchFamily="2" charset="-78"/>
                        </a:rPr>
                      </a:br>
                      <a:r>
                        <a:rPr lang="ar-SA" sz="1400" dirty="0">
                          <a:effectLst/>
                          <a:latin typeface="Cairo-light" panose="00000400000000000000" pitchFamily="2" charset="-78"/>
                          <a:cs typeface="Cairo-light" panose="00000400000000000000" pitchFamily="2" charset="-78"/>
                        </a:rPr>
                        <a:t>كان لي ، 47 عامًا ، من </a:t>
                      </a:r>
                      <a:r>
                        <a:rPr lang="ar-SA" sz="1400" dirty="0" err="1">
                          <a:effectLst/>
                          <a:latin typeface="Cairo-light" panose="00000400000000000000" pitchFamily="2" charset="-78"/>
                          <a:cs typeface="Cairo-light" panose="00000400000000000000" pitchFamily="2" charset="-78"/>
                        </a:rPr>
                        <a:t>ويماوث</a:t>
                      </a:r>
                      <a:r>
                        <a:rPr lang="ar-SA" sz="1400" dirty="0">
                          <a:effectLst/>
                          <a:latin typeface="Cairo-light" panose="00000400000000000000" pitchFamily="2" charset="-78"/>
                          <a:cs typeface="Cairo-light" panose="00000400000000000000" pitchFamily="2" charset="-78"/>
                        </a:rPr>
                        <a:t> ، ماساتشوستس ، معروفًا وعمله في " </a:t>
                      </a:r>
                      <a:r>
                        <a:rPr lang="en-US" sz="1400" dirty="0">
                          <a:effectLst/>
                          <a:latin typeface="Cairo-light" panose="00000400000000000000" pitchFamily="2" charset="-78"/>
                          <a:cs typeface="Cairo-light" panose="00000400000000000000" pitchFamily="2" charset="-78"/>
                        </a:rPr>
                        <a:t>wolverine </a:t>
                      </a:r>
                      <a:r>
                        <a:rPr lang="en-US" sz="1400" dirty="0" smtClean="0">
                          <a:effectLst/>
                          <a:latin typeface="Cairo-light" panose="00000400000000000000" pitchFamily="2" charset="-78"/>
                          <a:cs typeface="Cairo-light" panose="00000400000000000000" pitchFamily="2" charset="-78"/>
                        </a:rPr>
                        <a:t>annual </a:t>
                      </a:r>
                      <a:r>
                        <a:rPr lang="ar-SA" sz="1400" baseline="0" dirty="0" smtClean="0">
                          <a:effectLst/>
                          <a:latin typeface="Cairo-light" panose="00000400000000000000" pitchFamily="2" charset="-78"/>
                          <a:cs typeface="Cairo-light" panose="00000400000000000000" pitchFamily="2" charset="-78"/>
                        </a:rPr>
                        <a:t> </a:t>
                      </a:r>
                      <a:r>
                        <a:rPr lang="en-US" sz="1400" baseline="0" dirty="0" smtClean="0">
                          <a:effectLst/>
                          <a:latin typeface="Cairo-light" panose="00000400000000000000" pitchFamily="2" charset="-78"/>
                          <a:cs typeface="Cairo-light" panose="00000400000000000000" pitchFamily="2" charset="-78"/>
                        </a:rPr>
                        <a:t>“</a:t>
                      </a:r>
                      <a:r>
                        <a:rPr lang="ar-SA" sz="1400" baseline="0" dirty="0" smtClean="0">
                          <a:effectLst/>
                          <a:latin typeface="Cairo-light" panose="00000400000000000000" pitchFamily="2" charset="-78"/>
                          <a:cs typeface="Cairo-light" panose="00000400000000000000" pitchFamily="2" charset="-78"/>
                        </a:rPr>
                        <a:t> و</a:t>
                      </a:r>
                      <a:r>
                        <a:rPr lang="ar-SA" sz="1400" dirty="0" smtClean="0">
                          <a:effectLst/>
                          <a:latin typeface="Cairo-light" panose="00000400000000000000" pitchFamily="2" charset="-78"/>
                          <a:cs typeface="Cairo-light" panose="00000400000000000000" pitchFamily="2" charset="-78"/>
                        </a:rPr>
                        <a:t> </a:t>
                      </a:r>
                      <a:r>
                        <a:rPr lang="ar-SA" sz="1400" dirty="0">
                          <a:effectLst/>
                          <a:latin typeface="Cairo-light" panose="00000400000000000000" pitchFamily="2" charset="-78"/>
                          <a:cs typeface="Cairo-light" panose="00000400000000000000" pitchFamily="2" charset="-78"/>
                        </a:rPr>
                        <a:t>" </a:t>
                      </a:r>
                      <a:r>
                        <a:rPr lang="en-US" sz="1400" dirty="0" err="1">
                          <a:effectLst/>
                          <a:latin typeface="Cairo-light" panose="00000400000000000000" pitchFamily="2" charset="-78"/>
                          <a:cs typeface="Cairo-light" panose="00000400000000000000" pitchFamily="2" charset="-78"/>
                        </a:rPr>
                        <a:t>supergirl</a:t>
                      </a:r>
                      <a:r>
                        <a:rPr lang="en-US" sz="1400" dirty="0">
                          <a:effectLst/>
                          <a:latin typeface="Cairo-light" panose="00000400000000000000" pitchFamily="2" charset="-78"/>
                          <a:cs typeface="Cairo-light" panose="00000400000000000000" pitchFamily="2" charset="-78"/>
                        </a:rPr>
                        <a:t> </a:t>
                      </a:r>
                      <a:r>
                        <a:rPr lang="ar-SA" sz="1400" dirty="0" smtClean="0">
                          <a:effectLst/>
                          <a:latin typeface="Cairo-light" panose="00000400000000000000" pitchFamily="2" charset="-78"/>
                          <a:cs typeface="Cairo-light" panose="00000400000000000000" pitchFamily="2" charset="-78"/>
                        </a:rPr>
                        <a:t> </a:t>
                      </a:r>
                      <a:r>
                        <a:rPr lang="en-US" sz="1400" dirty="0" smtClean="0">
                          <a:effectLst/>
                          <a:latin typeface="Cairo-light" panose="00000400000000000000" pitchFamily="2" charset="-78"/>
                          <a:cs typeface="Cairo-light" panose="00000400000000000000" pitchFamily="2" charset="-78"/>
                        </a:rPr>
                        <a:t>“</a:t>
                      </a:r>
                      <a:r>
                        <a:rPr lang="ar-SA" sz="1400" dirty="0" smtClean="0">
                          <a:effectLst/>
                          <a:latin typeface="Cairo-light" panose="00000400000000000000" pitchFamily="2" charset="-78"/>
                          <a:cs typeface="Cairo-light" panose="00000400000000000000" pitchFamily="2" charset="-78"/>
                        </a:rPr>
                        <a:t> و عناوين </a:t>
                      </a:r>
                      <a:r>
                        <a:rPr lang="ar-SA" sz="1400" dirty="0">
                          <a:effectLst/>
                          <a:latin typeface="Cairo-light" panose="00000400000000000000" pitchFamily="2" charset="-78"/>
                          <a:cs typeface="Cairo-light" panose="00000400000000000000" pitchFamily="2" charset="-78"/>
                        </a:rPr>
                        <a:t>الكتب المصورة الأخرى .</a:t>
                      </a:r>
                    </a:p>
                  </a:txBody>
                  <a:tcPr marL="21431" marR="21431" marT="14288" marB="14288"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Rectangle 5"/>
          <p:cNvSpPr/>
          <p:nvPr/>
        </p:nvSpPr>
        <p:spPr>
          <a:xfrm>
            <a:off x="3785399" y="458931"/>
            <a:ext cx="4724370" cy="707886"/>
          </a:xfrm>
          <a:prstGeom prst="rect">
            <a:avLst/>
          </a:prstGeom>
        </p:spPr>
        <p:txBody>
          <a:bodyPr wrap="none">
            <a:spAutoFit/>
          </a:bodyPr>
          <a:lstStyle/>
          <a:p>
            <a:pPr algn="ctr"/>
            <a:r>
              <a:rPr lang="en-US" sz="4000" dirty="0">
                <a:latin typeface="Cairo-light" panose="00000400000000000000" pitchFamily="2" charset="-78"/>
                <a:cs typeface="Cairo-light" panose="00000400000000000000" pitchFamily="2" charset="-78"/>
              </a:rPr>
              <a:t>Sample Good Results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Tree>
    <p:extLst>
      <p:ext uri="{BB962C8B-B14F-4D97-AF65-F5344CB8AC3E}">
        <p14:creationId xmlns:p14="http://schemas.microsoft.com/office/powerpoint/2010/main" val="4195477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
        <p:nvSpPr>
          <p:cNvPr id="5" name="Rectangle 4"/>
          <p:cNvSpPr/>
          <p:nvPr/>
        </p:nvSpPr>
        <p:spPr>
          <a:xfrm>
            <a:off x="473739" y="2548987"/>
            <a:ext cx="2595582" cy="954107"/>
          </a:xfrm>
          <a:prstGeom prst="rect">
            <a:avLst/>
          </a:prstGeom>
        </p:spPr>
        <p:txBody>
          <a:bodyPr wrap="none">
            <a:spAutoFit/>
          </a:bodyPr>
          <a:lstStyle/>
          <a:p>
            <a:pPr algn="ctr"/>
            <a:r>
              <a:rPr lang="en-US" sz="2800" dirty="0" smtClean="0">
                <a:latin typeface="Cairo-light" panose="00000400000000000000" pitchFamily="2" charset="-78"/>
                <a:cs typeface="Cairo-light" panose="00000400000000000000" pitchFamily="2" charset="-78"/>
              </a:rPr>
              <a:t>Seq2Seq Model </a:t>
            </a:r>
          </a:p>
          <a:p>
            <a:pPr algn="ctr"/>
            <a:r>
              <a:rPr lang="en-US" sz="2800" dirty="0" smtClean="0">
                <a:latin typeface="Cairo-light" panose="00000400000000000000" pitchFamily="2" charset="-78"/>
                <a:cs typeface="Cairo-light" panose="00000400000000000000" pitchFamily="2" charset="-78"/>
              </a:rPr>
              <a:t>with attention </a:t>
            </a:r>
            <a:endParaRPr lang="en-US" sz="2800" dirty="0">
              <a:latin typeface="Cairo-light" panose="00000400000000000000" pitchFamily="2" charset="-78"/>
              <a:cs typeface="Cairo-light" panose="00000400000000000000" pitchFamily="2" charset="-78"/>
            </a:endParaRPr>
          </a:p>
        </p:txBody>
      </p:sp>
      <p:sp>
        <p:nvSpPr>
          <p:cNvPr id="9" name="Rectangle 8"/>
          <p:cNvSpPr/>
          <p:nvPr/>
        </p:nvSpPr>
        <p:spPr>
          <a:xfrm>
            <a:off x="4403526" y="2548987"/>
            <a:ext cx="3009157" cy="954107"/>
          </a:xfrm>
          <a:prstGeom prst="rect">
            <a:avLst/>
          </a:prstGeom>
        </p:spPr>
        <p:txBody>
          <a:bodyPr wrap="none">
            <a:spAutoFit/>
          </a:bodyPr>
          <a:lstStyle/>
          <a:p>
            <a:pPr algn="ctr"/>
            <a:r>
              <a:rPr lang="en-US" sz="2800" dirty="0" smtClean="0">
                <a:latin typeface="Cairo-light" panose="00000400000000000000" pitchFamily="2" charset="-78"/>
                <a:cs typeface="Cairo-light" panose="00000400000000000000" pitchFamily="2" charset="-78"/>
              </a:rPr>
              <a:t>Pointer Generation</a:t>
            </a:r>
            <a:br>
              <a:rPr lang="en-US" sz="2800" dirty="0" smtClean="0">
                <a:latin typeface="Cairo-light" panose="00000400000000000000" pitchFamily="2" charset="-78"/>
                <a:cs typeface="Cairo-light" panose="00000400000000000000" pitchFamily="2" charset="-78"/>
              </a:rPr>
            </a:br>
            <a:r>
              <a:rPr lang="en-US" sz="2800" dirty="0" smtClean="0">
                <a:latin typeface="Cairo-light" panose="00000400000000000000" pitchFamily="2" charset="-78"/>
                <a:cs typeface="Cairo-light" panose="00000400000000000000" pitchFamily="2" charset="-78"/>
              </a:rPr>
              <a:t>Model 1</a:t>
            </a:r>
          </a:p>
        </p:txBody>
      </p:sp>
      <p:sp>
        <p:nvSpPr>
          <p:cNvPr id="10" name="Rectangle 9"/>
          <p:cNvSpPr/>
          <p:nvPr/>
        </p:nvSpPr>
        <p:spPr>
          <a:xfrm>
            <a:off x="8746888" y="2548986"/>
            <a:ext cx="3009157" cy="954107"/>
          </a:xfrm>
          <a:prstGeom prst="rect">
            <a:avLst/>
          </a:prstGeom>
        </p:spPr>
        <p:txBody>
          <a:bodyPr wrap="none">
            <a:spAutoFit/>
          </a:bodyPr>
          <a:lstStyle/>
          <a:p>
            <a:pPr algn="ctr"/>
            <a:r>
              <a:rPr lang="en-US" sz="2800" dirty="0" smtClean="0">
                <a:latin typeface="Cairo-light" panose="00000400000000000000" pitchFamily="2" charset="-78"/>
                <a:cs typeface="Cairo-light" panose="00000400000000000000" pitchFamily="2" charset="-78"/>
              </a:rPr>
              <a:t>Pointer Generation</a:t>
            </a:r>
            <a:br>
              <a:rPr lang="en-US" sz="2800" dirty="0" smtClean="0">
                <a:latin typeface="Cairo-light" panose="00000400000000000000" pitchFamily="2" charset="-78"/>
                <a:cs typeface="Cairo-light" panose="00000400000000000000" pitchFamily="2" charset="-78"/>
              </a:rPr>
            </a:br>
            <a:r>
              <a:rPr lang="en-US" sz="2800" dirty="0" smtClean="0">
                <a:latin typeface="Cairo-light" panose="00000400000000000000" pitchFamily="2" charset="-78"/>
                <a:cs typeface="Cairo-light" panose="00000400000000000000" pitchFamily="2" charset="-78"/>
              </a:rPr>
              <a:t>Model 2</a:t>
            </a:r>
          </a:p>
        </p:txBody>
      </p:sp>
      <p:sp>
        <p:nvSpPr>
          <p:cNvPr id="11" name="Rectangle 10"/>
          <p:cNvSpPr/>
          <p:nvPr/>
        </p:nvSpPr>
        <p:spPr>
          <a:xfrm>
            <a:off x="4403526" y="4443100"/>
            <a:ext cx="3009157" cy="954107"/>
          </a:xfrm>
          <a:prstGeom prst="rect">
            <a:avLst/>
          </a:prstGeom>
        </p:spPr>
        <p:txBody>
          <a:bodyPr wrap="none">
            <a:spAutoFit/>
          </a:bodyPr>
          <a:lstStyle/>
          <a:p>
            <a:pPr algn="ctr"/>
            <a:r>
              <a:rPr lang="en-US" sz="2800" dirty="0" smtClean="0">
                <a:latin typeface="Cairo-light" panose="00000400000000000000" pitchFamily="2" charset="-78"/>
                <a:cs typeface="Cairo-light" panose="00000400000000000000" pitchFamily="2" charset="-78"/>
              </a:rPr>
              <a:t>Pointer Generation</a:t>
            </a:r>
            <a:br>
              <a:rPr lang="en-US" sz="2800" dirty="0" smtClean="0">
                <a:latin typeface="Cairo-light" panose="00000400000000000000" pitchFamily="2" charset="-78"/>
                <a:cs typeface="Cairo-light" panose="00000400000000000000" pitchFamily="2" charset="-78"/>
              </a:rPr>
            </a:br>
            <a:r>
              <a:rPr lang="en-US" sz="2800" dirty="0" smtClean="0">
                <a:latin typeface="Cairo-light" panose="00000400000000000000" pitchFamily="2" charset="-78"/>
                <a:cs typeface="Cairo-light" panose="00000400000000000000" pitchFamily="2" charset="-78"/>
              </a:rPr>
              <a:t>Model 3</a:t>
            </a:r>
          </a:p>
        </p:txBody>
      </p:sp>
    </p:spTree>
    <p:extLst>
      <p:ext uri="{BB962C8B-B14F-4D97-AF65-F5344CB8AC3E}">
        <p14:creationId xmlns:p14="http://schemas.microsoft.com/office/powerpoint/2010/main" val="4261829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25967" y="2066731"/>
            <a:ext cx="7165145" cy="1323439"/>
          </a:xfrm>
          <a:prstGeom prst="rect">
            <a:avLst/>
          </a:prstGeom>
        </p:spPr>
        <p:txBody>
          <a:bodyPr wrap="square">
            <a:spAutoFit/>
          </a:bodyPr>
          <a:lstStyle/>
          <a:p>
            <a:pPr algn="ctr"/>
            <a:r>
              <a:rPr lang="en-US" sz="4000" dirty="0" smtClean="0">
                <a:latin typeface="Cairo-light" panose="00000400000000000000" pitchFamily="2" charset="-78"/>
                <a:cs typeface="Cairo-light" panose="00000400000000000000" pitchFamily="2" charset="-78"/>
              </a:rPr>
              <a:t>The first model :</a:t>
            </a:r>
          </a:p>
          <a:p>
            <a:pPr algn="ctr"/>
            <a:r>
              <a:rPr lang="en-US" sz="4000" dirty="0" smtClean="0">
                <a:latin typeface="Cairo-light" panose="00000400000000000000" pitchFamily="2" charset="-78"/>
                <a:cs typeface="Cairo-light" panose="00000400000000000000" pitchFamily="2" charset="-78"/>
              </a:rPr>
              <a:t>Seq2Seq with attention </a:t>
            </a:r>
            <a:endParaRPr lang="en-US" sz="4000" dirty="0"/>
          </a:p>
        </p:txBody>
      </p:sp>
      <p:sp>
        <p:nvSpPr>
          <p:cNvPr id="7" name="Rectangle 6"/>
          <p:cNvSpPr/>
          <p:nvPr/>
        </p:nvSpPr>
        <p:spPr>
          <a:xfrm>
            <a:off x="2921391" y="3562533"/>
            <a:ext cx="6096000" cy="1200329"/>
          </a:xfrm>
          <a:prstGeom prst="rect">
            <a:avLst/>
          </a:prstGeom>
        </p:spPr>
        <p:txBody>
          <a:bodyPr>
            <a:spAutoFit/>
          </a:bodyPr>
          <a:lstStyle/>
          <a:p>
            <a:pPr marL="285750" indent="-285750" algn="ctr">
              <a:buFontTx/>
              <a:buChar char="-"/>
            </a:pPr>
            <a:r>
              <a:rPr lang="en-US" b="1" dirty="0" smtClean="0">
                <a:latin typeface="Cairo-light" panose="00000400000000000000" pitchFamily="2" charset="-78"/>
                <a:cs typeface="Cairo-light" panose="00000400000000000000" pitchFamily="2" charset="-78"/>
              </a:rPr>
              <a:t>Where we can use it ?</a:t>
            </a:r>
          </a:p>
          <a:p>
            <a:pPr marL="285750" indent="-285750" algn="ctr">
              <a:buFontTx/>
              <a:buChar char="-"/>
            </a:pPr>
            <a:r>
              <a:rPr lang="en-US" dirty="0" smtClean="0">
                <a:latin typeface="Cairo-light" panose="00000400000000000000" pitchFamily="2" charset="-78"/>
                <a:cs typeface="Cairo-light" panose="00000400000000000000" pitchFamily="2" charset="-78"/>
              </a:rPr>
              <a:t>Why we need the extra attention layer ?</a:t>
            </a:r>
          </a:p>
          <a:p>
            <a:pPr marL="285750" indent="-285750" algn="ctr">
              <a:buFontTx/>
              <a:buChar char="-"/>
            </a:pPr>
            <a:r>
              <a:rPr lang="en-US" dirty="0" smtClean="0">
                <a:latin typeface="Cairo-light" panose="00000400000000000000" pitchFamily="2" charset="-78"/>
                <a:cs typeface="Cairo-light" panose="00000400000000000000" pitchFamily="2" charset="-78"/>
              </a:rPr>
              <a:t>Can this model really work for text summarization problem?</a:t>
            </a:r>
            <a:endParaRPr lang="en-US" dirty="0">
              <a:latin typeface="Cairo-light" panose="00000400000000000000" pitchFamily="2" charset="-78"/>
              <a:cs typeface="Cairo-light" panose="00000400000000000000" pitchFamily="2" charset="-78"/>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40" y="143243"/>
            <a:ext cx="815079" cy="1154502"/>
          </a:xfrm>
          <a:prstGeom prst="rect">
            <a:avLst/>
          </a:prstGeom>
        </p:spPr>
      </p:pic>
    </p:spTree>
    <p:extLst>
      <p:ext uri="{BB962C8B-B14F-4D97-AF65-F5344CB8AC3E}">
        <p14:creationId xmlns:p14="http://schemas.microsoft.com/office/powerpoint/2010/main" val="10479913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1458</TotalTime>
  <Words>1184</Words>
  <Application>Microsoft Office PowerPoint</Application>
  <PresentationFormat>Widescreen</PresentationFormat>
  <Paragraphs>182</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Cairo-light</vt:lpstr>
      <vt:lpstr>Calibri</vt:lpstr>
      <vt:lpstr>Calibri Light</vt:lpstr>
      <vt:lpstr>Office Theme</vt:lpstr>
      <vt:lpstr>PowerPoint Presentation</vt:lpstr>
      <vt:lpstr>What we mean by Text summarization? - Abstractive summarization  - Extractive summarization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output for Seq2Seq with attention(1)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Ejjaz Platform</vt:lpstr>
      <vt:lpstr>Why to do this project?</vt:lpstr>
      <vt:lpstr>So What Ejjaz will do?</vt:lpstr>
      <vt:lpstr>How it will do it?</vt:lpstr>
      <vt:lpstr>Back-end</vt:lpstr>
      <vt:lpstr>DevOps</vt:lpstr>
      <vt:lpstr>Servers Architecture </vt:lpstr>
      <vt:lpstr>Servers Architecture </vt:lpstr>
      <vt:lpstr>Front-end</vt:lpstr>
      <vt:lpstr>Color schema</vt:lpstr>
      <vt:lpstr>Dark mode is available also</vt:lpstr>
      <vt:lpstr>In both languages English &amp; Arabic باللغتين العربية و الإنجليزية</vt:lpstr>
      <vt:lpstr>Chrome Extension </vt:lpstr>
      <vt:lpstr>Live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dc:creator>
  <cp:lastModifiedBy>badawi wawi</cp:lastModifiedBy>
  <cp:revision>54</cp:revision>
  <dcterms:created xsi:type="dcterms:W3CDTF">2020-05-30T08:07:02Z</dcterms:created>
  <dcterms:modified xsi:type="dcterms:W3CDTF">2020-05-31T16:40:12Z</dcterms:modified>
</cp:coreProperties>
</file>