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73D35B-E11F-4231-A1C7-5E3E381C2028}" v="419" dt="2025-05-25T06:01:31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009F-DF08-72D7-2A6A-63F7D230C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ntserrat" pitchFamily="2" charset="0"/>
              </a:rPr>
              <a:t>Hypothesis testing</a:t>
            </a:r>
            <a:endParaRPr lang="vi-VN" dirty="0">
              <a:latin typeface="Montserrat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2F1AF-9BE2-881C-1E89-B5DE9CF83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P-value</a:t>
            </a:r>
            <a:endParaRPr lang="vi-VN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414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2FA3880A-8D8F-466C-A4A1-F07BCDD371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C0A64CB-20A1-4508-B568-284EB04F7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DA14841-53A4-4935-BE65-C8373B8A6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9877C2CF-B2DD-41C8-8B5E-152673376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24923D72-7E69-464B-94C5-B2530008D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00CCC86-7A88-4DFF-A0D0-6604606A2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E1F8ABFD-155B-4386-AE33-6E13057CF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D9560-D4AE-69C9-3F16-FA2577E1EE83}"/>
              </a:ext>
            </a:extLst>
          </p:cNvPr>
          <p:cNvSpPr txBox="1"/>
          <p:nvPr/>
        </p:nvSpPr>
        <p:spPr>
          <a:xfrm>
            <a:off x="9360206" y="6212986"/>
            <a:ext cx="2908167" cy="61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3600" dirty="0">
                <a:latin typeface="Montserrat" pitchFamily="2" charset="0"/>
              </a:rPr>
              <a:t>P-value:</a:t>
            </a: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785244-AB38-9BA3-589A-B5FE34FD594B}"/>
              </a:ext>
            </a:extLst>
          </p:cNvPr>
          <p:cNvSpPr txBox="1"/>
          <p:nvPr/>
        </p:nvSpPr>
        <p:spPr>
          <a:xfrm>
            <a:off x="1590447" y="4700840"/>
            <a:ext cx="77697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p-value :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xác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suất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quan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sát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được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i="1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mẫu</a:t>
            </a:r>
            <a:r>
              <a:rPr lang="en-US" sz="3200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với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giả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H</a:t>
            </a:r>
            <a:r>
              <a:rPr lang="en-US" sz="32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0 </a:t>
            </a:r>
            <a:r>
              <a:rPr lang="en-US" sz="32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32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đúng</a:t>
            </a:r>
            <a:endParaRPr lang="en-US" sz="32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en-US" sz="3200" i="1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3B35C2-6445-EFA8-3CA1-BB83B41402E4}"/>
              </a:ext>
            </a:extLst>
          </p:cNvPr>
          <p:cNvSpPr txBox="1"/>
          <p:nvPr/>
        </p:nvSpPr>
        <p:spPr>
          <a:xfrm>
            <a:off x="1687569" y="303350"/>
            <a:ext cx="16017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Giả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định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</a:t>
            </a:r>
          </a:p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H</a:t>
            </a:r>
            <a:r>
              <a:rPr lang="en-US" sz="24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0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 µ</a:t>
            </a:r>
            <a:r>
              <a:rPr lang="en-US" sz="24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= k</a:t>
            </a:r>
            <a:r>
              <a:rPr lang="en-US" sz="24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H</a:t>
            </a:r>
            <a:r>
              <a:rPr lang="en-US" sz="24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1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: µ ≠ k</a:t>
            </a:r>
            <a:r>
              <a:rPr lang="en-US" sz="24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0 </a:t>
            </a:r>
            <a:endParaRPr lang="vi-VN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6B959-C69B-0B7D-B84E-F8A08B275B39}"/>
                  </a:ext>
                </a:extLst>
              </p:cNvPr>
              <p:cNvSpPr txBox="1"/>
              <p:nvPr/>
            </p:nvSpPr>
            <p:spPr>
              <a:xfrm>
                <a:off x="3878769" y="378672"/>
                <a:ext cx="181506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Quan </a:t>
                </a:r>
                <a:r>
                  <a:rPr lang="en-US" sz="2400" dirty="0" err="1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sát</a:t>
                </a:r>
                <a:r>
                  <a:rPr lang="en-US" sz="2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24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= k</a:t>
                </a:r>
                <a:r>
                  <a:rPr lang="en-US" sz="2400" baseline="-250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1</a:t>
                </a:r>
                <a:endParaRPr lang="en-US" sz="2400" dirty="0"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176B959-C69B-0B7D-B84E-F8A08B275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769" y="378672"/>
                <a:ext cx="1815064" cy="830997"/>
              </a:xfrm>
              <a:prstGeom prst="rect">
                <a:avLst/>
              </a:prstGeom>
              <a:blipFill>
                <a:blip r:embed="rId5"/>
                <a:stretch>
                  <a:fillRect l="-5034" t="-5882" b="-1617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7B9F1E1-6293-CC48-FCCD-A5D6675890A8}"/>
              </a:ext>
            </a:extLst>
          </p:cNvPr>
          <p:cNvSpPr/>
          <p:nvPr/>
        </p:nvSpPr>
        <p:spPr>
          <a:xfrm>
            <a:off x="3404070" y="95057"/>
            <a:ext cx="97330" cy="1709384"/>
          </a:xfrm>
          <a:prstGeom prst="roundRect">
            <a:avLst>
              <a:gd name="adj" fmla="val 4237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FA6560F-44CF-D15C-8236-7F9A61B0026C}"/>
              </a:ext>
            </a:extLst>
          </p:cNvPr>
          <p:cNvSpPr/>
          <p:nvPr/>
        </p:nvSpPr>
        <p:spPr>
          <a:xfrm>
            <a:off x="1250302" y="1853792"/>
            <a:ext cx="9727463" cy="2582632"/>
          </a:xfrm>
          <a:prstGeom prst="rect">
            <a:avLst/>
          </a:prstGeom>
          <a:solidFill>
            <a:srgbClr val="8EC0C1"/>
          </a:solidFill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softEdge rad="762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406C3-4737-4B6F-57D8-9A9DEEE5C678}"/>
                  </a:ext>
                </a:extLst>
              </p:cNvPr>
              <p:cNvSpPr txBox="1"/>
              <p:nvPr/>
            </p:nvSpPr>
            <p:spPr>
              <a:xfrm>
                <a:off x="2589253" y="2634196"/>
                <a:ext cx="6774611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b="1" i="1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p-value = P(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</m:acc>
                  </m:oMath>
                </a14:m>
                <a:r>
                  <a:rPr lang="en-US" sz="4400" b="1" i="1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- </a:t>
                </a:r>
                <a:r>
                  <a:rPr lang="en-US" sz="4400" b="1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µ| &gt; |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4400" b="1" i="1" dirty="0">
                    <a:solidFill>
                      <a:schemeClr val="bg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|)</a:t>
                </a:r>
                <a:endParaRPr lang="vi-VN" sz="4400" b="1" i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  <a:p>
                <a:endParaRPr lang="vi-VN" sz="4400" b="1" dirty="0">
                  <a:solidFill>
                    <a:schemeClr val="bg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5B406C3-4737-4B6F-57D8-9A9DEEE5C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9253" y="2634196"/>
                <a:ext cx="6774611" cy="1446550"/>
              </a:xfrm>
              <a:prstGeom prst="rect">
                <a:avLst/>
              </a:prstGeom>
              <a:blipFill>
                <a:blip r:embed="rId6"/>
                <a:stretch>
                  <a:fillRect l="-3690" t="-8017" r="-4770" b="-19409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2" descr="Plot that display critical regions in the two tails of the distribution.">
            <a:extLst>
              <a:ext uri="{FF2B5EF4-FFF2-40B4-BE49-F238E27FC236}">
                <a16:creationId xmlns:a16="http://schemas.microsoft.com/office/drawing/2014/main" id="{E168D0D1-CE25-1F49-2DC9-5AB964D82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" r="3875" b="-1"/>
          <a:stretch>
            <a:fillRect/>
          </a:stretch>
        </p:blipFill>
        <p:spPr bwMode="auto">
          <a:xfrm>
            <a:off x="12599768" y="1485113"/>
            <a:ext cx="4774615" cy="337346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26709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DC1DA9-AE6E-2C0C-A633-E54ADDF9C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C38EE70A-67A7-4C0A-2A2B-94BD3C59C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E2076ED-87A3-0018-DC2F-1B3DE981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9764DFB-C97E-63EF-6E0C-3CBEAC77F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D972C11-65C0-D399-6096-9F5C4388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3F94020B-F029-16B6-C51E-39E63A6B0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A7579F3D-6DCF-F466-64CE-3634534121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29D81AC0-CD29-4079-89EE-D79DB7050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3B3AA90E-C1AD-6340-DE35-97BF55A22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35863814-ACDF-40A8-5CB4-1B0232B8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4B6FA9B3-0F57-BA8E-E076-2FFA7E44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32AB77AE-CBFC-8350-C4AE-E31551362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D22C87CC-1CC0-92EC-C698-FFF56032B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0AE754F1-C47E-4E24-1A51-DEA6B87660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DC17F-9CD2-D610-3A86-4CB85A2ED4CC}"/>
              </a:ext>
            </a:extLst>
          </p:cNvPr>
          <p:cNvSpPr txBox="1"/>
          <p:nvPr/>
        </p:nvSpPr>
        <p:spPr>
          <a:xfrm>
            <a:off x="9360206" y="6234717"/>
            <a:ext cx="2908167" cy="6178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3600" dirty="0">
                <a:latin typeface="Montserrat" pitchFamily="2" charset="0"/>
              </a:rPr>
              <a:t>P-value:</a:t>
            </a:r>
          </a:p>
        </p:txBody>
      </p:sp>
      <p:pic>
        <p:nvPicPr>
          <p:cNvPr id="1026" name="Picture 2" descr="Plot that display critical regions in the two tails of the distribution.">
            <a:extLst>
              <a:ext uri="{FF2B5EF4-FFF2-40B4-BE49-F238E27FC236}">
                <a16:creationId xmlns:a16="http://schemas.microsoft.com/office/drawing/2014/main" id="{22502F12-D51D-2876-0FE3-E43940448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" r="3875" b="-1"/>
          <a:stretch>
            <a:fillRect/>
          </a:stretch>
        </p:blipFill>
        <p:spPr bwMode="auto">
          <a:xfrm>
            <a:off x="6409852" y="1739548"/>
            <a:ext cx="4774615" cy="337346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FAD283E4-77B8-F853-BCC0-3E541556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2125F0-03D6-D1E0-C894-092B0DF0404B}"/>
                  </a:ext>
                </a:extLst>
              </p:cNvPr>
              <p:cNvSpPr txBox="1"/>
              <p:nvPr/>
            </p:nvSpPr>
            <p:spPr>
              <a:xfrm>
                <a:off x="1561695" y="652492"/>
                <a:ext cx="536037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i="1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p-value = P(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3600" i="1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- </a:t>
                </a:r>
                <a:r>
                  <a:rPr lang="en-US" sz="3600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µ| &gt; |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600" i="1" dirty="0"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|)</a:t>
                </a:r>
                <a:endParaRPr lang="vi-VN" sz="3600" i="1" dirty="0"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  <a:p>
                <a:endParaRPr lang="vi-VN" sz="2400" dirty="0"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2125F0-03D6-D1E0-C894-092B0DF04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695" y="652492"/>
                <a:ext cx="5360378" cy="1015663"/>
              </a:xfrm>
              <a:prstGeom prst="rect">
                <a:avLst/>
              </a:prstGeom>
              <a:blipFill>
                <a:blip r:embed="rId6"/>
                <a:stretch>
                  <a:fillRect l="-3409" t="-8982" r="-4773" b="-1257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9343D23-F4EB-20AF-AB34-D2302D845F91}"/>
              </a:ext>
            </a:extLst>
          </p:cNvPr>
          <p:cNvSpPr txBox="1"/>
          <p:nvPr/>
        </p:nvSpPr>
        <p:spPr>
          <a:xfrm>
            <a:off x="1632636" y="2402960"/>
            <a:ext cx="4614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p-value &lt; </a:t>
            </a:r>
            <a:r>
              <a:rPr lang="el-GR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α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: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bác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bỏ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H</a:t>
            </a:r>
            <a:r>
              <a:rPr lang="en-US" sz="24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0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vì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xác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suất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quá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thấp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để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có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thể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vô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tình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xảy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ra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F36E31-2B2F-59B2-90E5-AE462AD913BF}"/>
              </a:ext>
            </a:extLst>
          </p:cNvPr>
          <p:cNvSpPr txBox="1"/>
          <p:nvPr/>
        </p:nvSpPr>
        <p:spPr>
          <a:xfrm>
            <a:off x="1561695" y="3968943"/>
            <a:ext cx="4523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p-value &gt; </a:t>
            </a:r>
            <a:r>
              <a:rPr lang="el-GR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α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: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bác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bỏ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H</a:t>
            </a:r>
            <a:r>
              <a:rPr lang="en-US" sz="2400" baseline="-25000" dirty="0">
                <a:latin typeface="Open Sans" pitchFamily="2" charset="0"/>
                <a:ea typeface="Open Sans" pitchFamily="2" charset="0"/>
                <a:cs typeface="Open Sans" pitchFamily="2" charset="0"/>
              </a:rPr>
              <a:t>0 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do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không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đủ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chứng</a:t>
            </a:r>
            <a:r>
              <a:rPr lang="en-US" sz="2400" dirty="0">
                <a:latin typeface="Open Sans" pitchFamily="2" charset="0"/>
                <a:ea typeface="Open Sans" pitchFamily="2" charset="0"/>
                <a:cs typeface="Open Sans" pitchFamily="2" charset="0"/>
              </a:rPr>
              <a:t> </a:t>
            </a:r>
            <a:r>
              <a:rPr lang="en-US" sz="2400" dirty="0" err="1">
                <a:latin typeface="Open Sans" pitchFamily="2" charset="0"/>
                <a:ea typeface="Open Sans" pitchFamily="2" charset="0"/>
                <a:cs typeface="Open Sans" pitchFamily="2" charset="0"/>
              </a:rPr>
              <a:t>cứ</a:t>
            </a:r>
            <a:endParaRPr lang="en-US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  <a:p>
            <a:endParaRPr lang="vi-VN" sz="24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05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76267-5CF4-D947-9EAD-ADEEC0054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8BCB1927-0625-2556-5E7C-A31BDB96FF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C0E25EF0-0DA3-9076-A6A4-B18F5FFE0D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1B555C2-29D1-A58D-B967-B02788D84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28D8826-68B3-D29E-CEBB-1A76F5987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2F65461-EF7E-C51B-87E5-BFCA2519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99FBD62A-EFF6-839B-05DE-E1898DDA7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5414147-A76E-5BDA-20EE-4D93B24C7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A31C9D9E-9ABF-E2E2-5DB3-9A11B7E4B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AB76808F-57B7-EE5A-147E-990C76797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57446111-069A-596C-1EE5-85FB7C8A7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1713C44-918A-69BD-B116-269EFB839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95EF0B35-5C5C-DCBD-1F5B-C4F34C704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6E1C5928-B981-1B66-ABA0-202F2B38C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Plot that display critical regions in the two tails of the distribution.">
            <a:extLst>
              <a:ext uri="{FF2B5EF4-FFF2-40B4-BE49-F238E27FC236}">
                <a16:creationId xmlns:a16="http://schemas.microsoft.com/office/drawing/2014/main" id="{0671DA86-8C3D-B2B3-808C-1249AE43C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" r="3875" b="-1"/>
          <a:stretch>
            <a:fillRect/>
          </a:stretch>
        </p:blipFill>
        <p:spPr bwMode="auto">
          <a:xfrm>
            <a:off x="6602180" y="7487970"/>
            <a:ext cx="4774615" cy="3373468"/>
          </a:xfrm>
          <a:prstGeom prst="rect">
            <a:avLst/>
          </a:prstGeom>
          <a:noFill/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Rectangle 1056">
            <a:extLst>
              <a:ext uri="{FF2B5EF4-FFF2-40B4-BE49-F238E27FC236}">
                <a16:creationId xmlns:a16="http://schemas.microsoft.com/office/drawing/2014/main" id="{958CE0F4-F688-1C2F-5B6B-A0DF51E1F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4558D-67B7-86FF-DE31-5FE3D09D4054}"/>
              </a:ext>
            </a:extLst>
          </p:cNvPr>
          <p:cNvSpPr txBox="1"/>
          <p:nvPr/>
        </p:nvSpPr>
        <p:spPr>
          <a:xfrm>
            <a:off x="1588175" y="7304080"/>
            <a:ext cx="4523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p-value &gt; </a:t>
            </a:r>
            <a:r>
              <a:rPr lang="el-GR" dirty="0"/>
              <a:t>α</a:t>
            </a:r>
            <a:r>
              <a:rPr lang="en-US" dirty="0"/>
              <a:t> 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bác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H</a:t>
            </a:r>
            <a:r>
              <a:rPr lang="en-US" baseline="-25000" dirty="0"/>
              <a:t>0 </a:t>
            </a:r>
            <a:r>
              <a:rPr lang="en-US" dirty="0"/>
              <a:t>do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đủ</a:t>
            </a:r>
            <a:r>
              <a:rPr lang="en-US" dirty="0"/>
              <a:t> </a:t>
            </a:r>
            <a:r>
              <a:rPr lang="en-US" dirty="0" err="1"/>
              <a:t>chứng</a:t>
            </a:r>
            <a:r>
              <a:rPr lang="en-US" dirty="0"/>
              <a:t> </a:t>
            </a:r>
            <a:r>
              <a:rPr lang="en-US" dirty="0" err="1"/>
              <a:t>cứ</a:t>
            </a:r>
            <a:endParaRPr lang="en-US" dirty="0"/>
          </a:p>
          <a:p>
            <a:r>
              <a:rPr lang="en-US" dirty="0"/>
              <a:t> </a:t>
            </a:r>
            <a:endParaRPr lang="vi-V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3D32E0-74F4-117A-1768-C07C4479AEFC}"/>
              </a:ext>
            </a:extLst>
          </p:cNvPr>
          <p:cNvSpPr txBox="1"/>
          <p:nvPr/>
        </p:nvSpPr>
        <p:spPr>
          <a:xfrm>
            <a:off x="3361001" y="441170"/>
            <a:ext cx="5673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ontserrat" pitchFamily="2" charset="0"/>
              </a:rPr>
              <a:t>LASSO regression</a:t>
            </a:r>
            <a:endParaRPr lang="vi-VN" sz="4400" b="1" dirty="0">
              <a:latin typeface="Montserrat" pitchFamily="2" charset="0"/>
            </a:endParaRPr>
          </a:p>
        </p:txBody>
      </p:sp>
      <p:sp>
        <p:nvSpPr>
          <p:cNvPr id="9" name="AutoShape 2" descr="{\displaystyle \min _{\beta \in \mathbb {R} ^{p}}\left\{{\frac {1}{N}}\left\|y-X\beta \right\|_{2}^{2}+\lambda \|\beta \|_{1}\right\}}">
            <a:extLst>
              <a:ext uri="{FF2B5EF4-FFF2-40B4-BE49-F238E27FC236}">
                <a16:creationId xmlns:a16="http://schemas.microsoft.com/office/drawing/2014/main" id="{F7761730-D3A4-F481-24D0-A1BB59DC71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490116" cy="27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7BEF12-5EA5-0118-A5B9-626C7981CACC}"/>
              </a:ext>
            </a:extLst>
          </p:cNvPr>
          <p:cNvSpPr/>
          <p:nvPr/>
        </p:nvSpPr>
        <p:spPr>
          <a:xfrm>
            <a:off x="2194943" y="2129784"/>
            <a:ext cx="8122075" cy="14838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ABD58-B8AF-EFDC-CE29-BACCF16B2793}"/>
                  </a:ext>
                </a:extLst>
              </p:cNvPr>
              <p:cNvSpPr txBox="1"/>
              <p:nvPr/>
            </p:nvSpPr>
            <p:spPr>
              <a:xfrm>
                <a:off x="2573712" y="2424954"/>
                <a:ext cx="7284495" cy="71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b="1" dirty="0">
                    <a:solidFill>
                      <a:schemeClr val="bg1"/>
                    </a:solidFill>
                  </a:rPr>
                  <a:t>β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= min </a:t>
                </a:r>
                <a:r>
                  <a:rPr lang="en-US" sz="3600" b="1" dirty="0" err="1">
                    <a:solidFill>
                      <a:schemeClr val="bg1"/>
                    </a:solidFill>
                  </a:rPr>
                  <a:t>arg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}"/>
                            <m:ctrlPr>
                              <a:rPr lang="en-US" sz="3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β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3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l-GR" sz="3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  <m:sSub>
                              <m:sSubPr>
                                <m:ctrlPr>
                                  <a:rPr lang="el-GR" sz="3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l-GR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β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vi-VN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2ABD58-B8AF-EFDC-CE29-BACCF16B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12" y="2424954"/>
                <a:ext cx="7284495" cy="714939"/>
              </a:xfrm>
              <a:prstGeom prst="rect">
                <a:avLst/>
              </a:prstGeom>
              <a:blipFill>
                <a:blip r:embed="rId6"/>
                <a:stretch>
                  <a:fillRect l="-2510" t="-10256" b="-256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20EBAED-FB5B-6797-1F62-4267D78EC150}"/>
              </a:ext>
            </a:extLst>
          </p:cNvPr>
          <p:cNvSpPr txBox="1"/>
          <p:nvPr/>
        </p:nvSpPr>
        <p:spPr>
          <a:xfrm>
            <a:off x="1588175" y="1343595"/>
            <a:ext cx="18069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Lagrange:</a:t>
            </a:r>
            <a:endParaRPr lang="vi-VN" sz="2800" dirty="0"/>
          </a:p>
        </p:txBody>
      </p:sp>
    </p:spTree>
    <p:extLst>
      <p:ext uri="{BB962C8B-B14F-4D97-AF65-F5344CB8AC3E}">
        <p14:creationId xmlns:p14="http://schemas.microsoft.com/office/powerpoint/2010/main" val="9675978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530193-538C-B2A7-AA85-1D5B5305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AB86FD22-EAEC-9F0A-F71B-FDDEE07F4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0E71A532-B371-F1EE-7717-1077F3802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FB3BB02-A400-66D7-1376-6A7DC1FCA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579DB912-E5F3-3AA8-398D-E6DEE5101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9372B180-8731-8963-179B-F051ACDBE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7B846D6B-FC7C-7FFA-E337-78F475212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8C0D8F8-1207-08FE-D0CB-332197CA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A3DF68CF-7208-35B1-BF1C-B32DFA5AE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78EFB71B-C94C-F6D8-941F-E0EB3ACA3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7DF9622F-6BDA-0E89-B6C6-FD81A6C17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0047A243-4415-59DE-5EE1-892AEB98D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BFA21651-597F-3D51-C81F-36EC45279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534F4368-E534-3ED8-F7C0-BE7D1814E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63CD343D-A107-FBBF-F771-6AE06C798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D941CF-95E6-BE85-7562-8F72D4A2F959}"/>
              </a:ext>
            </a:extLst>
          </p:cNvPr>
          <p:cNvSpPr txBox="1"/>
          <p:nvPr/>
        </p:nvSpPr>
        <p:spPr>
          <a:xfrm>
            <a:off x="3361001" y="441170"/>
            <a:ext cx="5673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ontserrat" pitchFamily="2" charset="0"/>
              </a:rPr>
              <a:t>LASSO regression</a:t>
            </a:r>
            <a:endParaRPr lang="vi-VN" sz="4400" b="1" dirty="0">
              <a:latin typeface="Montserrat" pitchFamily="2" charset="0"/>
            </a:endParaRPr>
          </a:p>
        </p:txBody>
      </p:sp>
      <p:sp>
        <p:nvSpPr>
          <p:cNvPr id="9" name="AutoShape 2" descr="{\displaystyle \min _{\beta \in \mathbb {R} ^{p}}\left\{{\frac {1}{N}}\left\|y-X\beta \right\|_{2}^{2}+\lambda \|\beta \|_{1}\right\}}">
            <a:extLst>
              <a:ext uri="{FF2B5EF4-FFF2-40B4-BE49-F238E27FC236}">
                <a16:creationId xmlns:a16="http://schemas.microsoft.com/office/drawing/2014/main" id="{BFA2A9CB-225A-57CE-E333-E6A635F470D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490116" cy="27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2D0D7A-5522-CE2A-7F24-19CCC54BDC0F}"/>
              </a:ext>
            </a:extLst>
          </p:cNvPr>
          <p:cNvSpPr/>
          <p:nvPr/>
        </p:nvSpPr>
        <p:spPr>
          <a:xfrm>
            <a:off x="2194943" y="2129784"/>
            <a:ext cx="8122075" cy="148380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A2B04-61C7-BEBC-F96A-A4FE259CA877}"/>
                  </a:ext>
                </a:extLst>
              </p:cNvPr>
              <p:cNvSpPr txBox="1"/>
              <p:nvPr/>
            </p:nvSpPr>
            <p:spPr>
              <a:xfrm>
                <a:off x="2573712" y="2424954"/>
                <a:ext cx="5382499" cy="7149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3600" b="1" dirty="0">
                    <a:solidFill>
                      <a:schemeClr val="bg1"/>
                    </a:solidFill>
                  </a:rPr>
                  <a:t>β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= min </a:t>
                </a:r>
                <a:r>
                  <a:rPr lang="en-US" sz="3600" b="1" dirty="0" err="1">
                    <a:solidFill>
                      <a:schemeClr val="bg1"/>
                    </a:solidFill>
                  </a:rPr>
                  <a:t>arg</a:t>
                </a:r>
                <a:r>
                  <a:rPr lang="en-US" sz="36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}"/>
                            <m:ctrlPr>
                              <a:rPr lang="en-US" sz="3600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n-US" sz="3600" b="1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l-GR" sz="3600" b="1" dirty="0">
                                        <a:solidFill>
                                          <a:schemeClr val="bg1"/>
                                        </a:solidFill>
                                      </a:rPr>
                                      <m:t>β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3600" b="1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vi-VN" sz="36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55A2B04-61C7-BEBC-F96A-A4FE259CA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712" y="2424954"/>
                <a:ext cx="5382499" cy="714939"/>
              </a:xfrm>
              <a:prstGeom prst="rect">
                <a:avLst/>
              </a:prstGeom>
              <a:blipFill>
                <a:blip r:embed="rId5"/>
                <a:stretch>
                  <a:fillRect l="-3398" t="-10256" b="-2564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C52DB88-E65E-1DCB-3EB3-11FCE20A74B1}"/>
              </a:ext>
            </a:extLst>
          </p:cNvPr>
          <p:cNvSpPr txBox="1"/>
          <p:nvPr/>
        </p:nvSpPr>
        <p:spPr>
          <a:xfrm>
            <a:off x="1511331" y="4059666"/>
            <a:ext cx="20040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Constrains:</a:t>
            </a:r>
          </a:p>
          <a:p>
            <a:r>
              <a:rPr lang="en-US" sz="2800" dirty="0"/>
              <a:t> </a:t>
            </a:r>
            <a:endParaRPr lang="vi-VN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E181B6-DEBF-2833-F3EB-DB2EC2BF2FFD}"/>
                  </a:ext>
                </a:extLst>
              </p:cNvPr>
              <p:cNvSpPr txBox="1"/>
              <p:nvPr/>
            </p:nvSpPr>
            <p:spPr>
              <a:xfrm>
                <a:off x="4618450" y="4911268"/>
                <a:ext cx="23922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sz="3600" b="1" dirty="0">
                                <a:solidFill>
                                  <a:schemeClr val="tx1"/>
                                </a:solidFill>
                              </a:rPr>
                              <m:t>β</m:t>
                            </m:r>
                          </m:e>
                        </m:d>
                      </m:e>
                      <m:sub>
                        <m:r>
                          <a:rPr lang="en-US" sz="3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tx1"/>
                    </a:solidFill>
                  </a:rPr>
                  <a:t> &lt; t</a:t>
                </a:r>
                <a:endParaRPr lang="vi-VN" sz="36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E181B6-DEBF-2833-F3EB-DB2EC2BF2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450" y="4911268"/>
                <a:ext cx="2392218" cy="646331"/>
              </a:xfrm>
              <a:prstGeom prst="rect">
                <a:avLst/>
              </a:prstGeom>
              <a:blipFill>
                <a:blip r:embed="rId6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4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01CE6E-91CA-632D-67A2-B5020F2C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6F37ECF7-85FA-ACA0-B090-FAA3F3421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2E1805D-23F8-0787-2145-1C04C66C1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9FEC5AF4-2E46-5584-FF68-490BC3AB9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C5A292C-B10D-8D5A-0BD7-A3FE2BD0C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F77738E-BD66-A5DF-B7EB-97FBB7744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38C4260E-6F29-1424-4CA2-13F07B3E3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8AC4907-9AAD-5934-2281-AADAEDBB5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CF6C361D-6D09-25E6-E43B-2E81709C2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4967DDBB-50D4-058A-8FE7-15A80ECAD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FE2A4B72-ACA7-C62F-0506-D27BB077B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A8CAAAD5-25FF-F981-D49E-7D5A7D1E8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96305F1-BCFB-A7F1-8E44-645919F69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6B0C160D-DDD4-F2A3-7AE3-1A1FC926B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B8BF7F65-E9D6-DCB4-FEBC-EA69E0E5DB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F07036-FA5F-1C82-5B96-A69B72E972E7}"/>
              </a:ext>
            </a:extLst>
          </p:cNvPr>
          <p:cNvSpPr txBox="1"/>
          <p:nvPr/>
        </p:nvSpPr>
        <p:spPr>
          <a:xfrm>
            <a:off x="1926216" y="441170"/>
            <a:ext cx="8311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ontserrat" pitchFamily="2" charset="0"/>
              </a:rPr>
              <a:t>KKT optimality conditions</a:t>
            </a:r>
            <a:endParaRPr lang="vi-VN" sz="4400" b="1" dirty="0">
              <a:latin typeface="Montserrat" pitchFamily="2" charset="0"/>
            </a:endParaRPr>
          </a:p>
        </p:txBody>
      </p:sp>
      <p:sp>
        <p:nvSpPr>
          <p:cNvPr id="9" name="AutoShape 2" descr="{\displaystyle \min _{\beta \in \mathbb {R} ^{p}}\left\{{\frac {1}{N}}\left\|y-X\beta \right\|_{2}^{2}+\lambda \|\beta \|_{1}\right\}}">
            <a:extLst>
              <a:ext uri="{FF2B5EF4-FFF2-40B4-BE49-F238E27FC236}">
                <a16:creationId xmlns:a16="http://schemas.microsoft.com/office/drawing/2014/main" id="{D171991E-97EE-720B-E715-C3408D26AD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490116" cy="27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A4BAE6-2E7A-61F6-85D2-EB478A468E35}"/>
              </a:ext>
            </a:extLst>
          </p:cNvPr>
          <p:cNvSpPr txBox="1"/>
          <p:nvPr/>
        </p:nvSpPr>
        <p:spPr>
          <a:xfrm>
            <a:off x="1758284" y="2236518"/>
            <a:ext cx="500353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Minimize f(x) </a:t>
            </a:r>
            <a:endParaRPr lang="vi-VN" sz="6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D08CD-C367-C7E9-643E-135B49514C7D}"/>
              </a:ext>
            </a:extLst>
          </p:cNvPr>
          <p:cNvSpPr txBox="1"/>
          <p:nvPr/>
        </p:nvSpPr>
        <p:spPr>
          <a:xfrm>
            <a:off x="1758284" y="4399160"/>
            <a:ext cx="39901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Constraints:</a:t>
            </a:r>
          </a:p>
          <a:p>
            <a:r>
              <a:rPr lang="en-US" sz="3200" dirty="0" err="1"/>
              <a:t>g</a:t>
            </a:r>
            <a:r>
              <a:rPr lang="en-US" sz="3200" baseline="-25000" dirty="0" err="1"/>
              <a:t>i</a:t>
            </a:r>
            <a:r>
              <a:rPr lang="en-US" sz="3200" dirty="0"/>
              <a:t>(x) ≤ 0 (</a:t>
            </a:r>
            <a:r>
              <a:rPr lang="en-US" sz="3200" dirty="0" err="1"/>
              <a:t>i</a:t>
            </a:r>
            <a:r>
              <a:rPr lang="en-US" sz="3200" dirty="0"/>
              <a:t> = 1, … , m</a:t>
            </a:r>
          </a:p>
          <a:p>
            <a:r>
              <a:rPr lang="en-US" sz="3200" dirty="0" err="1"/>
              <a:t>h</a:t>
            </a:r>
            <a:r>
              <a:rPr lang="en-US" sz="3200" baseline="-25000" dirty="0" err="1"/>
              <a:t>j</a:t>
            </a:r>
            <a:r>
              <a:rPr lang="en-US" sz="3200" dirty="0"/>
              <a:t>(x) = 0 (j = 1, …, n)</a:t>
            </a:r>
            <a:endParaRPr lang="vi-VN" sz="3200" dirty="0"/>
          </a:p>
        </p:txBody>
      </p:sp>
    </p:spTree>
    <p:extLst>
      <p:ext uri="{BB962C8B-B14F-4D97-AF65-F5344CB8AC3E}">
        <p14:creationId xmlns:p14="http://schemas.microsoft.com/office/powerpoint/2010/main" val="4619922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03A643-D5C9-B536-5D46-D422F6DDE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1030">
            <a:extLst>
              <a:ext uri="{FF2B5EF4-FFF2-40B4-BE49-F238E27FC236}">
                <a16:creationId xmlns:a16="http://schemas.microsoft.com/office/drawing/2014/main" id="{3F35605B-9B25-B05B-2A45-F389993E24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33" name="Picture 1032">
            <a:extLst>
              <a:ext uri="{FF2B5EF4-FFF2-40B4-BE49-F238E27FC236}">
                <a16:creationId xmlns:a16="http://schemas.microsoft.com/office/drawing/2014/main" id="{3296735F-A4B5-E530-5F14-C87D78B4B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35" name="Rectangle 1034">
            <a:extLst>
              <a:ext uri="{FF2B5EF4-FFF2-40B4-BE49-F238E27FC236}">
                <a16:creationId xmlns:a16="http://schemas.microsoft.com/office/drawing/2014/main" id="{F3EFA5AD-7CF2-7E98-6BF3-A96D606DE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1015CD0-EA87-447B-41D2-593CCB2FF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5EBFDF5F-85D6-E647-D3C4-7A8CDB0B7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4B1BA329-5936-B6C3-DC6B-C94101B04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vi-VN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D67C724C-BE76-CFD2-8A60-16883EA94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1045" name="Rectangle 1044">
            <a:extLst>
              <a:ext uri="{FF2B5EF4-FFF2-40B4-BE49-F238E27FC236}">
                <a16:creationId xmlns:a16="http://schemas.microsoft.com/office/drawing/2014/main" id="{C891FF4C-B43C-E38E-7843-E8B276ED5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0B8FA347-BB41-8356-69FB-8A185CDB7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84A8E11F-E3F3-490D-C404-AC82EAFC5F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E675D8BD-E3F6-69A9-5D46-754B1FCB5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8D0BD4C4-B6B4-3B24-9657-3A29BB35A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7FCAC034-9093-D702-AA29-EB359B566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CFEFA91C-0E99-8684-2EAE-C977F0E6A0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7F9904-DBAC-79E4-08F5-5ACC6A5BFECC}"/>
              </a:ext>
            </a:extLst>
          </p:cNvPr>
          <p:cNvSpPr txBox="1"/>
          <p:nvPr/>
        </p:nvSpPr>
        <p:spPr>
          <a:xfrm>
            <a:off x="1926216" y="441170"/>
            <a:ext cx="83116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Montserrat" pitchFamily="2" charset="0"/>
              </a:rPr>
              <a:t>KKT optimality conditions</a:t>
            </a:r>
            <a:endParaRPr lang="vi-VN" sz="4400" b="1" dirty="0">
              <a:latin typeface="Montserrat" pitchFamily="2" charset="0"/>
            </a:endParaRPr>
          </a:p>
        </p:txBody>
      </p:sp>
      <p:sp>
        <p:nvSpPr>
          <p:cNvPr id="9" name="AutoShape 2" descr="{\displaystyle \min _{\beta \in \mathbb {R} ^{p}}\left\{{\frac {1}{N}}\left\|y-X\beta \right\|_{2}^{2}+\lambda \|\beta \|_{1}\right\}}">
            <a:extLst>
              <a:ext uri="{FF2B5EF4-FFF2-40B4-BE49-F238E27FC236}">
                <a16:creationId xmlns:a16="http://schemas.microsoft.com/office/drawing/2014/main" id="{A117AC7A-D6A6-E982-AFC3-F5C5C54EB3C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490116" cy="2727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vi-V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F2DC6F-DE6A-23A0-216E-4C92CCC2404E}"/>
              </a:ext>
            </a:extLst>
          </p:cNvPr>
          <p:cNvSpPr txBox="1"/>
          <p:nvPr/>
        </p:nvSpPr>
        <p:spPr>
          <a:xfrm>
            <a:off x="1969803" y="1823760"/>
            <a:ext cx="3887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Đưa</a:t>
            </a:r>
            <a:r>
              <a:rPr lang="en-US" sz="2800" dirty="0"/>
              <a:t> </a:t>
            </a:r>
            <a:r>
              <a:rPr lang="en-US" sz="2800" dirty="0" err="1"/>
              <a:t>về</a:t>
            </a:r>
            <a:r>
              <a:rPr lang="en-US" sz="2800" dirty="0"/>
              <a:t> </a:t>
            </a:r>
            <a:r>
              <a:rPr lang="en-US" sz="2800" dirty="0" err="1"/>
              <a:t>dạng</a:t>
            </a:r>
            <a:r>
              <a:rPr lang="en-US" sz="2800" dirty="0"/>
              <a:t> Lagrange</a:t>
            </a:r>
            <a:endParaRPr lang="vi-VN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DC745-5F62-FB73-3594-3B6B52D21A90}"/>
                  </a:ext>
                </a:extLst>
              </p:cNvPr>
              <p:cNvSpPr txBox="1"/>
              <p:nvPr/>
            </p:nvSpPr>
            <p:spPr>
              <a:xfrm>
                <a:off x="2194943" y="2952800"/>
                <a:ext cx="8181958" cy="642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solidFill>
                      <a:schemeClr val="tx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Minimize f(x)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Open Sans" pitchFamily="2" charset="0"/>
                    <a:ea typeface="Open Sans" pitchFamily="2" charset="0"/>
                    <a:cs typeface="Open Sans" pitchFamily="2" charset="0"/>
                  </a:rPr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nor/>
                              </m:rPr>
                              <a:rPr lang="en-US" sz="3200" dirty="0">
                                <a:solidFill>
                                  <a:schemeClr val="tx1"/>
                                </a:solidFill>
                                <a:latin typeface="Open Sans" pitchFamily="2" charset="0"/>
                                <a:ea typeface="Open Sans" pitchFamily="2" charset="0"/>
                                <a:cs typeface="Open Sans" pitchFamily="2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</m:oMath>
                </a14:m>
                <a:endParaRPr lang="vi-VN" sz="3200" dirty="0">
                  <a:solidFill>
                    <a:schemeClr val="tx1"/>
                  </a:solidFill>
                  <a:latin typeface="Open Sans" pitchFamily="2" charset="0"/>
                  <a:ea typeface="Open Sans" pitchFamily="2" charset="0"/>
                  <a:cs typeface="Open Sans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C0DC745-5F62-FB73-3594-3B6B52D2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943" y="2952800"/>
                <a:ext cx="8181958" cy="642163"/>
              </a:xfrm>
              <a:prstGeom prst="rect">
                <a:avLst/>
              </a:prstGeom>
              <a:blipFill>
                <a:blip r:embed="rId5"/>
                <a:stretch>
                  <a:fillRect l="-1863" t="-12264" b="-20755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55F8EF7-16AE-FDF7-FFE8-D1309390393B}"/>
              </a:ext>
            </a:extLst>
          </p:cNvPr>
          <p:cNvSpPr txBox="1"/>
          <p:nvPr/>
        </p:nvSpPr>
        <p:spPr>
          <a:xfrm>
            <a:off x="1869752" y="4073229"/>
            <a:ext cx="6064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 </a:t>
            </a:r>
            <a:r>
              <a:rPr lang="en-US" dirty="0" err="1"/>
              <a:t>nghiệm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,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thoả</a:t>
            </a:r>
            <a:r>
              <a:rPr lang="en-US" dirty="0"/>
              <a:t>:</a:t>
            </a:r>
            <a:endParaRPr lang="vi-V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59AC5-8838-22A4-BD24-2B66F1E278F5}"/>
                  </a:ext>
                </a:extLst>
              </p:cNvPr>
              <p:cNvSpPr txBox="1"/>
              <p:nvPr/>
            </p:nvSpPr>
            <p:spPr>
              <a:xfrm>
                <a:off x="1926216" y="4725591"/>
                <a:ext cx="3153517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en-US" dirty="0"/>
                  <a:t> ≥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g(x) ≤ 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l-GR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059AC5-8838-22A4-BD24-2B66F1E27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6216" y="4725591"/>
                <a:ext cx="3153517" cy="923330"/>
              </a:xfrm>
              <a:prstGeom prst="rect">
                <a:avLst/>
              </a:prstGeom>
              <a:blipFill>
                <a:blip r:embed="rId6"/>
                <a:stretch>
                  <a:fillRect l="-1354" t="-3289" b="-9211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960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BBF938BDB028E744A6699216BD764902" ma:contentTypeVersion="6" ma:contentTypeDescription="Tạo tài liệu mới." ma:contentTypeScope="" ma:versionID="43cda7d8eb03f74abe6b0878594dd278">
  <xsd:schema xmlns:xsd="http://www.w3.org/2001/XMLSchema" xmlns:xs="http://www.w3.org/2001/XMLSchema" xmlns:p="http://schemas.microsoft.com/office/2006/metadata/properties" xmlns:ns3="dfc683f1-d968-40ee-90ae-71938ee24360" targetNamespace="http://schemas.microsoft.com/office/2006/metadata/properties" ma:root="true" ma:fieldsID="fb8c3c74ed2285144d5a6943a1d8d0a1" ns3:_="">
    <xsd:import namespace="dfc683f1-d968-40ee-90ae-71938ee24360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c683f1-d968-40ee-90ae-71938ee24360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fc683f1-d968-40ee-90ae-71938ee24360" xsi:nil="true"/>
  </documentManagement>
</p:properties>
</file>

<file path=customXml/itemProps1.xml><?xml version="1.0" encoding="utf-8"?>
<ds:datastoreItem xmlns:ds="http://schemas.openxmlformats.org/officeDocument/2006/customXml" ds:itemID="{93F30772-74A8-459A-8A1C-3D67F8DB6F9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F32891-1DA4-4683-A6F3-A0E235BE3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c683f1-d968-40ee-90ae-71938ee243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8A86634-E41E-47BF-ADFA-468B33CCC88E}">
  <ds:schemaRefs>
    <ds:schemaRef ds:uri="dfc683f1-d968-40ee-90ae-71938ee24360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{77B0B8A0-134E-4065-96CA-57FD352DFCE8}tf16401375</Template>
  <TotalTime>86</TotalTime>
  <Words>221</Words>
  <Application>Microsoft Office PowerPoint</Application>
  <PresentationFormat>Widescreen</PresentationFormat>
  <Paragraphs>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Cambria Math</vt:lpstr>
      <vt:lpstr>Montserrat</vt:lpstr>
      <vt:lpstr>MS Shell Dlg 2</vt:lpstr>
      <vt:lpstr>Open Sans</vt:lpstr>
      <vt:lpstr>Wingdings</vt:lpstr>
      <vt:lpstr>Wingdings 3</vt:lpstr>
      <vt:lpstr>Madison</vt:lpstr>
      <vt:lpstr>Hypothesis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Thiên Anh</dc:creator>
  <cp:lastModifiedBy>Trần Thiên Anh</cp:lastModifiedBy>
  <cp:revision>2</cp:revision>
  <dcterms:created xsi:type="dcterms:W3CDTF">2025-05-25T04:32:42Z</dcterms:created>
  <dcterms:modified xsi:type="dcterms:W3CDTF">2025-05-25T06:03:04Z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0x010100BBF938BDB028E744A6699216BD764902</vt:lpwstr>
  </property>
</Properties>
</file>