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2" r:id="rId4"/>
    <p:sldId id="272" r:id="rId5"/>
    <p:sldId id="265" r:id="rId6"/>
    <p:sldId id="273" r:id="rId7"/>
    <p:sldId id="266" r:id="rId8"/>
    <p:sldId id="274" r:id="rId9"/>
    <p:sldId id="275" r:id="rId10"/>
    <p:sldId id="276" r:id="rId11"/>
    <p:sldId id="277" r:id="rId12"/>
    <p:sldId id="278" r:id="rId13"/>
    <p:sldId id="279" r:id="rId14"/>
    <p:sldId id="271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58F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/>
    <p:restoredTop sz="94646"/>
  </p:normalViewPr>
  <p:slideViewPr>
    <p:cSldViewPr snapToGrid="0" snapToObjects="1">
      <p:cViewPr varScale="1">
        <p:scale>
          <a:sx n="81" d="100"/>
          <a:sy n="81" d="100"/>
        </p:scale>
        <p:origin x="49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26624C6-DAE5-4617-9FD1-FAEC90218F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F07C2A-3F29-4B98-980D-C1CD3B191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60E3-1550-42DE-A938-0366F6F7A5B5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D220CF-81A8-4B26-AF64-DE458F1D9F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66DF1-130F-439F-86B6-68753D78F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ED80-4954-436D-9366-073D7961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7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3F66-C3DA-644C-AA57-3C016243217C}" type="datetimeFigureOut">
              <a:rPr kumimoji="1" lang="zh-CN" altLang="en-US" smtClean="0"/>
              <a:t>2021/6/7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D36D5-F221-7148-B5DD-FCABD050E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4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形状 8">
            <a:extLst>
              <a:ext uri="{FF2B5EF4-FFF2-40B4-BE49-F238E27FC236}">
                <a16:creationId xmlns:a16="http://schemas.microsoft.com/office/drawing/2014/main" id="{E4018222-9BB9-4710-B309-D5C704943C69}"/>
              </a:ext>
            </a:extLst>
          </p:cNvPr>
          <p:cNvSpPr/>
          <p:nvPr userDrawn="1"/>
        </p:nvSpPr>
        <p:spPr>
          <a:xfrm rot="5400000">
            <a:off x="7633103" y="3102797"/>
            <a:ext cx="6858003" cy="2086245"/>
          </a:xfrm>
          <a:custGeom>
            <a:avLst/>
            <a:gdLst>
              <a:gd name="connsiteX0" fmla="*/ 0 w 5357262"/>
              <a:gd name="connsiteY0" fmla="*/ 1564684 h 1564684"/>
              <a:gd name="connsiteX1" fmla="*/ 0 w 5357262"/>
              <a:gd name="connsiteY1" fmla="*/ 478242 h 1564684"/>
              <a:gd name="connsiteX2" fmla="*/ 2566300 w 5357262"/>
              <a:gd name="connsiteY2" fmla="*/ 478242 h 1564684"/>
              <a:gd name="connsiteX3" fmla="*/ 2566300 w 5357262"/>
              <a:gd name="connsiteY3" fmla="*/ 151550 h 1564684"/>
              <a:gd name="connsiteX4" fmla="*/ 2717850 w 5357262"/>
              <a:gd name="connsiteY4" fmla="*/ 0 h 1564684"/>
              <a:gd name="connsiteX5" fmla="*/ 4668518 w 5357262"/>
              <a:gd name="connsiteY5" fmla="*/ 0 h 1564684"/>
              <a:gd name="connsiteX6" fmla="*/ 4820068 w 5357262"/>
              <a:gd name="connsiteY6" fmla="*/ 151550 h 1564684"/>
              <a:gd name="connsiteX7" fmla="*/ 4820068 w 5357262"/>
              <a:gd name="connsiteY7" fmla="*/ 478242 h 1564684"/>
              <a:gd name="connsiteX8" fmla="*/ 5357262 w 5357262"/>
              <a:gd name="connsiteY8" fmla="*/ 478242 h 1564684"/>
              <a:gd name="connsiteX9" fmla="*/ 5357262 w 5357262"/>
              <a:gd name="connsiteY9" fmla="*/ 1564684 h 156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7262" h="1564684">
                <a:moveTo>
                  <a:pt x="0" y="1564684"/>
                </a:moveTo>
                <a:lnTo>
                  <a:pt x="0" y="478242"/>
                </a:lnTo>
                <a:lnTo>
                  <a:pt x="2566300" y="478242"/>
                </a:lnTo>
                <a:lnTo>
                  <a:pt x="2566300" y="151550"/>
                </a:lnTo>
                <a:cubicBezTo>
                  <a:pt x="2566300" y="67851"/>
                  <a:pt x="2634151" y="0"/>
                  <a:pt x="2717850" y="0"/>
                </a:cubicBezTo>
                <a:lnTo>
                  <a:pt x="4668518" y="0"/>
                </a:lnTo>
                <a:cubicBezTo>
                  <a:pt x="4752217" y="0"/>
                  <a:pt x="4820068" y="67851"/>
                  <a:pt x="4820068" y="151550"/>
                </a:cubicBezTo>
                <a:lnTo>
                  <a:pt x="4820068" y="478242"/>
                </a:lnTo>
                <a:lnTo>
                  <a:pt x="5357262" y="478242"/>
                </a:lnTo>
                <a:lnTo>
                  <a:pt x="5357262" y="156468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9" name="任意形状 8"/>
          <p:cNvSpPr/>
          <p:nvPr userDrawn="1"/>
        </p:nvSpPr>
        <p:spPr>
          <a:xfrm rot="5400000">
            <a:off x="6495362" y="2889437"/>
            <a:ext cx="6858003" cy="2086245"/>
          </a:xfrm>
          <a:custGeom>
            <a:avLst/>
            <a:gdLst>
              <a:gd name="connsiteX0" fmla="*/ 0 w 5357262"/>
              <a:gd name="connsiteY0" fmla="*/ 1564684 h 1564684"/>
              <a:gd name="connsiteX1" fmla="*/ 0 w 5357262"/>
              <a:gd name="connsiteY1" fmla="*/ 478242 h 1564684"/>
              <a:gd name="connsiteX2" fmla="*/ 2566300 w 5357262"/>
              <a:gd name="connsiteY2" fmla="*/ 478242 h 1564684"/>
              <a:gd name="connsiteX3" fmla="*/ 2566300 w 5357262"/>
              <a:gd name="connsiteY3" fmla="*/ 151550 h 1564684"/>
              <a:gd name="connsiteX4" fmla="*/ 2717850 w 5357262"/>
              <a:gd name="connsiteY4" fmla="*/ 0 h 1564684"/>
              <a:gd name="connsiteX5" fmla="*/ 4668518 w 5357262"/>
              <a:gd name="connsiteY5" fmla="*/ 0 h 1564684"/>
              <a:gd name="connsiteX6" fmla="*/ 4820068 w 5357262"/>
              <a:gd name="connsiteY6" fmla="*/ 151550 h 1564684"/>
              <a:gd name="connsiteX7" fmla="*/ 4820068 w 5357262"/>
              <a:gd name="connsiteY7" fmla="*/ 478242 h 1564684"/>
              <a:gd name="connsiteX8" fmla="*/ 5357262 w 5357262"/>
              <a:gd name="connsiteY8" fmla="*/ 478242 h 1564684"/>
              <a:gd name="connsiteX9" fmla="*/ 5357262 w 5357262"/>
              <a:gd name="connsiteY9" fmla="*/ 1564684 h 156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7262" h="1564684">
                <a:moveTo>
                  <a:pt x="0" y="1564684"/>
                </a:moveTo>
                <a:lnTo>
                  <a:pt x="0" y="478242"/>
                </a:lnTo>
                <a:lnTo>
                  <a:pt x="2566300" y="478242"/>
                </a:lnTo>
                <a:lnTo>
                  <a:pt x="2566300" y="151550"/>
                </a:lnTo>
                <a:cubicBezTo>
                  <a:pt x="2566300" y="67851"/>
                  <a:pt x="2634151" y="0"/>
                  <a:pt x="2717850" y="0"/>
                </a:cubicBezTo>
                <a:lnTo>
                  <a:pt x="4668518" y="0"/>
                </a:lnTo>
                <a:cubicBezTo>
                  <a:pt x="4752217" y="0"/>
                  <a:pt x="4820068" y="67851"/>
                  <a:pt x="4820068" y="151550"/>
                </a:cubicBezTo>
                <a:lnTo>
                  <a:pt x="4820068" y="478242"/>
                </a:lnTo>
                <a:lnTo>
                  <a:pt x="5357262" y="478242"/>
                </a:lnTo>
                <a:lnTo>
                  <a:pt x="5357262" y="15646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10" name="任意形状 9"/>
          <p:cNvSpPr/>
          <p:nvPr userDrawn="1"/>
        </p:nvSpPr>
        <p:spPr>
          <a:xfrm>
            <a:off x="7603485" y="234633"/>
            <a:ext cx="2099743" cy="6858000"/>
          </a:xfrm>
          <a:custGeom>
            <a:avLst/>
            <a:gdLst>
              <a:gd name="connsiteX0" fmla="*/ 0 w 1574807"/>
              <a:gd name="connsiteY0" fmla="*/ 0 h 5357260"/>
              <a:gd name="connsiteX1" fmla="*/ 1086440 w 1574807"/>
              <a:gd name="connsiteY1" fmla="*/ 0 h 5357260"/>
              <a:gd name="connsiteX2" fmla="*/ 1086440 w 1574807"/>
              <a:gd name="connsiteY2" fmla="*/ 1883125 h 5357260"/>
              <a:gd name="connsiteX3" fmla="*/ 1423257 w 1574807"/>
              <a:gd name="connsiteY3" fmla="*/ 1883125 h 5357260"/>
              <a:gd name="connsiteX4" fmla="*/ 1574807 w 1574807"/>
              <a:gd name="connsiteY4" fmla="*/ 2034675 h 5357260"/>
              <a:gd name="connsiteX5" fmla="*/ 1574807 w 1574807"/>
              <a:gd name="connsiteY5" fmla="*/ 3985343 h 5357260"/>
              <a:gd name="connsiteX6" fmla="*/ 1423257 w 1574807"/>
              <a:gd name="connsiteY6" fmla="*/ 4136893 h 5357260"/>
              <a:gd name="connsiteX7" fmla="*/ 1086440 w 1574807"/>
              <a:gd name="connsiteY7" fmla="*/ 4136893 h 5357260"/>
              <a:gd name="connsiteX8" fmla="*/ 1086440 w 1574807"/>
              <a:gd name="connsiteY8" fmla="*/ 5357260 h 5357260"/>
              <a:gd name="connsiteX9" fmla="*/ 0 w 1574807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4807" h="5357260">
                <a:moveTo>
                  <a:pt x="0" y="0"/>
                </a:moveTo>
                <a:lnTo>
                  <a:pt x="1086440" y="0"/>
                </a:lnTo>
                <a:lnTo>
                  <a:pt x="1086440" y="1883125"/>
                </a:lnTo>
                <a:lnTo>
                  <a:pt x="1423257" y="1883125"/>
                </a:lnTo>
                <a:cubicBezTo>
                  <a:pt x="1506956" y="1883125"/>
                  <a:pt x="1574807" y="1950976"/>
                  <a:pt x="1574807" y="2034675"/>
                </a:cubicBezTo>
                <a:lnTo>
                  <a:pt x="1574807" y="3985343"/>
                </a:lnTo>
                <a:cubicBezTo>
                  <a:pt x="1574807" y="4069042"/>
                  <a:pt x="1506956" y="4136893"/>
                  <a:pt x="1423257" y="4136893"/>
                </a:cubicBezTo>
                <a:lnTo>
                  <a:pt x="1086440" y="4136893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任意形状 10"/>
          <p:cNvSpPr/>
          <p:nvPr userDrawn="1"/>
        </p:nvSpPr>
        <p:spPr>
          <a:xfrm>
            <a:off x="6251234" y="0"/>
            <a:ext cx="2132585" cy="6858000"/>
          </a:xfrm>
          <a:custGeom>
            <a:avLst/>
            <a:gdLst>
              <a:gd name="connsiteX0" fmla="*/ 0 w 1599439"/>
              <a:gd name="connsiteY0" fmla="*/ 0 h 5357260"/>
              <a:gd name="connsiteX1" fmla="*/ 1086440 w 1599439"/>
              <a:gd name="connsiteY1" fmla="*/ 0 h 5357260"/>
              <a:gd name="connsiteX2" fmla="*/ 1086440 w 1599439"/>
              <a:gd name="connsiteY2" fmla="*/ 1199954 h 5357260"/>
              <a:gd name="connsiteX3" fmla="*/ 1447889 w 1599439"/>
              <a:gd name="connsiteY3" fmla="*/ 1199954 h 5357260"/>
              <a:gd name="connsiteX4" fmla="*/ 1599439 w 1599439"/>
              <a:gd name="connsiteY4" fmla="*/ 1351504 h 5357260"/>
              <a:gd name="connsiteX5" fmla="*/ 1599439 w 1599439"/>
              <a:gd name="connsiteY5" fmla="*/ 3302172 h 5357260"/>
              <a:gd name="connsiteX6" fmla="*/ 1447889 w 1599439"/>
              <a:gd name="connsiteY6" fmla="*/ 3453722 h 5357260"/>
              <a:gd name="connsiteX7" fmla="*/ 1086440 w 1599439"/>
              <a:gd name="connsiteY7" fmla="*/ 3453722 h 5357260"/>
              <a:gd name="connsiteX8" fmla="*/ 1086440 w 1599439"/>
              <a:gd name="connsiteY8" fmla="*/ 5357260 h 5357260"/>
              <a:gd name="connsiteX9" fmla="*/ 0 w 1599439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439" h="5357260">
                <a:moveTo>
                  <a:pt x="0" y="0"/>
                </a:moveTo>
                <a:lnTo>
                  <a:pt x="1086440" y="0"/>
                </a:lnTo>
                <a:lnTo>
                  <a:pt x="1086440" y="1199954"/>
                </a:lnTo>
                <a:lnTo>
                  <a:pt x="1447889" y="1199954"/>
                </a:lnTo>
                <a:cubicBezTo>
                  <a:pt x="1531588" y="1199954"/>
                  <a:pt x="1599439" y="1267805"/>
                  <a:pt x="1599439" y="1351504"/>
                </a:cubicBezTo>
                <a:lnTo>
                  <a:pt x="1599439" y="3302172"/>
                </a:lnTo>
                <a:cubicBezTo>
                  <a:pt x="1599439" y="3385871"/>
                  <a:pt x="1531588" y="3453722"/>
                  <a:pt x="1447889" y="3453722"/>
                </a:cubicBezTo>
                <a:lnTo>
                  <a:pt x="1086440" y="3453722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任意形状 11"/>
          <p:cNvSpPr/>
          <p:nvPr userDrawn="1"/>
        </p:nvSpPr>
        <p:spPr>
          <a:xfrm>
            <a:off x="-14360" y="0"/>
            <a:ext cx="6941720" cy="6858000"/>
          </a:xfrm>
          <a:custGeom>
            <a:avLst/>
            <a:gdLst>
              <a:gd name="connsiteX0" fmla="*/ 0 w 5754416"/>
              <a:gd name="connsiteY0" fmla="*/ 0 h 5357260"/>
              <a:gd name="connsiteX1" fmla="*/ 5198880 w 5754416"/>
              <a:gd name="connsiteY1" fmla="*/ 0 h 5357260"/>
              <a:gd name="connsiteX2" fmla="*/ 5198880 w 5754416"/>
              <a:gd name="connsiteY2" fmla="*/ 516780 h 5357260"/>
              <a:gd name="connsiteX3" fmla="*/ 5602866 w 5754416"/>
              <a:gd name="connsiteY3" fmla="*/ 516780 h 5357260"/>
              <a:gd name="connsiteX4" fmla="*/ 5754416 w 5754416"/>
              <a:gd name="connsiteY4" fmla="*/ 668330 h 5357260"/>
              <a:gd name="connsiteX5" fmla="*/ 5754416 w 5754416"/>
              <a:gd name="connsiteY5" fmla="*/ 2618998 h 5357260"/>
              <a:gd name="connsiteX6" fmla="*/ 5602866 w 5754416"/>
              <a:gd name="connsiteY6" fmla="*/ 2770548 h 5357260"/>
              <a:gd name="connsiteX7" fmla="*/ 5198880 w 5754416"/>
              <a:gd name="connsiteY7" fmla="*/ 2770548 h 5357260"/>
              <a:gd name="connsiteX8" fmla="*/ 5198880 w 5754416"/>
              <a:gd name="connsiteY8" fmla="*/ 5357260 h 5357260"/>
              <a:gd name="connsiteX9" fmla="*/ 0 w 5754416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4416" h="5357260">
                <a:moveTo>
                  <a:pt x="0" y="0"/>
                </a:moveTo>
                <a:lnTo>
                  <a:pt x="5198880" y="0"/>
                </a:lnTo>
                <a:lnTo>
                  <a:pt x="5198880" y="516780"/>
                </a:lnTo>
                <a:lnTo>
                  <a:pt x="5602866" y="516780"/>
                </a:lnTo>
                <a:cubicBezTo>
                  <a:pt x="5686565" y="516780"/>
                  <a:pt x="5754416" y="584631"/>
                  <a:pt x="5754416" y="668330"/>
                </a:cubicBezTo>
                <a:lnTo>
                  <a:pt x="5754416" y="2618998"/>
                </a:lnTo>
                <a:cubicBezTo>
                  <a:pt x="5754416" y="2702697"/>
                  <a:pt x="5686565" y="2770548"/>
                  <a:pt x="5602866" y="2770548"/>
                </a:cubicBezTo>
                <a:lnTo>
                  <a:pt x="5198880" y="2770548"/>
                </a:lnTo>
                <a:lnTo>
                  <a:pt x="519888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sp>
        <p:nvSpPr>
          <p:cNvPr id="14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7651493" y="2577783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项目背景</a:t>
            </a:r>
          </a:p>
        </p:txBody>
      </p:sp>
      <p:sp>
        <p:nvSpPr>
          <p:cNvPr id="16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7661124" y="1822764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7" name="竖排文本占位符 13"/>
          <p:cNvSpPr>
            <a:spLocks noGrp="1"/>
          </p:cNvSpPr>
          <p:nvPr>
            <p:ph type="body" orient="vert" sz="quarter" idx="12" hasCustomPrompt="1"/>
          </p:nvPr>
        </p:nvSpPr>
        <p:spPr>
          <a:xfrm>
            <a:off x="9048380" y="3516638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项目介绍</a:t>
            </a:r>
          </a:p>
        </p:txBody>
      </p:sp>
      <p:sp>
        <p:nvSpPr>
          <p:cNvPr id="18" name="竖排文本占位符 15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048380" y="2931587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9" name="竖排文本占位符 13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10313910" y="4550894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市场分析</a:t>
            </a:r>
          </a:p>
        </p:txBody>
      </p:sp>
      <p:sp>
        <p:nvSpPr>
          <p:cNvPr id="20" name="竖排文本占位符 15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10316731" y="3932559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21" name="竖排文本占位符 13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1485748" y="4920933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产品功能</a:t>
            </a:r>
          </a:p>
        </p:txBody>
      </p:sp>
      <p:sp>
        <p:nvSpPr>
          <p:cNvPr id="22" name="竖排文本占位符 15"/>
          <p:cNvSpPr>
            <a:spLocks noGrp="1"/>
          </p:cNvSpPr>
          <p:nvPr>
            <p:ph type="body" orient="vert" sz="quarter" idx="17" hasCustomPrompt="1"/>
          </p:nvPr>
        </p:nvSpPr>
        <p:spPr>
          <a:xfrm>
            <a:off x="11514280" y="4276406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 hasCustomPrompt="1"/>
          </p:nvPr>
        </p:nvSpPr>
        <p:spPr>
          <a:xfrm>
            <a:off x="250486" y="2055177"/>
            <a:ext cx="1793904" cy="202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项目名称：</a:t>
            </a:r>
            <a:endParaRPr kumimoji="1" lang="en-US" altLang="zh-CN" dirty="0"/>
          </a:p>
          <a:p>
            <a:pPr lvl="0"/>
            <a:endParaRPr kumimoji="1" lang="en-US" altLang="zh-CN" dirty="0"/>
          </a:p>
          <a:p>
            <a:pPr lvl="0"/>
            <a:endParaRPr kumimoji="1" lang="en-US" altLang="zh-CN" dirty="0"/>
          </a:p>
          <a:p>
            <a:pPr lvl="0"/>
            <a:r>
              <a:rPr kumimoji="1" lang="zh-CN" altLang="en-US" dirty="0"/>
              <a:t>   团队名：</a:t>
            </a:r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9"/>
          </p:nvPr>
        </p:nvSpPr>
        <p:spPr>
          <a:xfrm>
            <a:off x="677720" y="5826919"/>
            <a:ext cx="5845998" cy="368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竖排文本占位符 13">
            <a:extLst>
              <a:ext uri="{FF2B5EF4-FFF2-40B4-BE49-F238E27FC236}">
                <a16:creationId xmlns:a16="http://schemas.microsoft.com/office/drawing/2014/main" id="{D37B5597-5FEA-4BFD-97F6-314EDCDCBF09}"/>
              </a:ext>
            </a:extLst>
          </p:cNvPr>
          <p:cNvSpPr>
            <a:spLocks noGrp="1"/>
          </p:cNvSpPr>
          <p:nvPr>
            <p:ph type="body" orient="vert" sz="quarter" idx="20" hasCustomPrompt="1"/>
          </p:nvPr>
        </p:nvSpPr>
        <p:spPr>
          <a:xfrm>
            <a:off x="6219032" y="1644333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团队介绍</a:t>
            </a:r>
          </a:p>
        </p:txBody>
      </p:sp>
      <p:sp>
        <p:nvSpPr>
          <p:cNvPr id="28" name="竖排文本占位符 15">
            <a:extLst>
              <a:ext uri="{FF2B5EF4-FFF2-40B4-BE49-F238E27FC236}">
                <a16:creationId xmlns:a16="http://schemas.microsoft.com/office/drawing/2014/main" id="{1A52FC98-93F5-4B59-9130-EA20CE493CB0}"/>
              </a:ext>
            </a:extLst>
          </p:cNvPr>
          <p:cNvSpPr>
            <a:spLocks noGrp="1"/>
          </p:cNvSpPr>
          <p:nvPr>
            <p:ph type="body" orient="vert" sz="quarter" idx="21" hasCustomPrompt="1"/>
          </p:nvPr>
        </p:nvSpPr>
        <p:spPr>
          <a:xfrm>
            <a:off x="6208746" y="887633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添加</a:t>
            </a:r>
            <a:r>
              <a:rPr kumimoji="1" lang="zh-CN" altLang="en-US" dirty="0"/>
              <a:t>标题</a:t>
            </a:r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</a:t>
            </a:r>
            <a:r>
              <a:rPr kumimoji="1" lang="zh-CN" altLang="en-US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  <p:sp>
        <p:nvSpPr>
          <p:cNvPr id="4" name="任意形状 1">
            <a:extLst>
              <a:ext uri="{FF2B5EF4-FFF2-40B4-BE49-F238E27FC236}">
                <a16:creationId xmlns:a16="http://schemas.microsoft.com/office/drawing/2014/main" id="{E39CD6D1-1950-49F5-9676-22A35A1B8654}"/>
              </a:ext>
            </a:extLst>
          </p:cNvPr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  <p:sp>
        <p:nvSpPr>
          <p:cNvPr id="5" name="任意形状 1">
            <a:extLst>
              <a:ext uri="{FF2B5EF4-FFF2-40B4-BE49-F238E27FC236}">
                <a16:creationId xmlns:a16="http://schemas.microsoft.com/office/drawing/2014/main" id="{86697D80-631E-4E87-9A50-7EBA20F26CBE}"/>
              </a:ext>
            </a:extLst>
          </p:cNvPr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rgbClr val="C6E58F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9" r:id="rId2"/>
    <p:sldLayoutId id="2147483680" r:id="rId3"/>
    <p:sldLayoutId id="2147483681" r:id="rId4"/>
    <p:sldLayoutId id="214748368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>
          <a:xfrm>
            <a:off x="7661124" y="2511046"/>
            <a:ext cx="602968" cy="2465557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功能需求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竖排文本占位符 3"/>
          <p:cNvSpPr>
            <a:spLocks noGrp="1"/>
          </p:cNvSpPr>
          <p:nvPr>
            <p:ph type="body" orient="vert" sz="quarter" idx="12"/>
          </p:nvPr>
        </p:nvSpPr>
        <p:spPr>
          <a:xfrm>
            <a:off x="9048380" y="3516637"/>
            <a:ext cx="602968" cy="265792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项目计划及分工</a:t>
            </a:r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6" name="竖排文本占位符 5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已完成成果</a:t>
            </a:r>
          </a:p>
        </p:txBody>
      </p:sp>
      <p:sp>
        <p:nvSpPr>
          <p:cNvPr id="7" name="竖排文本占位符 6"/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8" name="竖排文本占位符 7"/>
          <p:cNvSpPr>
            <a:spLocks noGrp="1"/>
          </p:cNvSpPr>
          <p:nvPr>
            <p:ph type="body" orient="vert" sz="quarter" idx="16"/>
          </p:nvPr>
        </p:nvSpPr>
        <p:spPr>
          <a:xfrm>
            <a:off x="11485748" y="4920932"/>
            <a:ext cx="602968" cy="2299999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后期项目计划</a:t>
            </a:r>
          </a:p>
        </p:txBody>
      </p:sp>
      <p:sp>
        <p:nvSpPr>
          <p:cNvPr id="9" name="竖排文本占位符 8"/>
          <p:cNvSpPr>
            <a:spLocks noGrp="1"/>
          </p:cNvSpPr>
          <p:nvPr>
            <p:ph type="body" orient="vert" sz="quarter" idx="17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2" name="竖排文本占位符 1">
            <a:extLst>
              <a:ext uri="{FF2B5EF4-FFF2-40B4-BE49-F238E27FC236}">
                <a16:creationId xmlns:a16="http://schemas.microsoft.com/office/drawing/2014/main" id="{0BE5E30E-9B75-4D48-9FF3-D4D12055A67C}"/>
              </a:ext>
            </a:extLst>
          </p:cNvPr>
          <p:cNvSpPr txBox="1">
            <a:spLocks/>
          </p:cNvSpPr>
          <p:nvPr/>
        </p:nvSpPr>
        <p:spPr>
          <a:xfrm>
            <a:off x="6247796" y="1757411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chemeClr val="tx1"/>
                </a:solidFill>
              </a:rPr>
              <a:t>软件需求</a:t>
            </a:r>
          </a:p>
        </p:txBody>
      </p:sp>
      <p:sp>
        <p:nvSpPr>
          <p:cNvPr id="13" name="竖排文本占位符 2">
            <a:extLst>
              <a:ext uri="{FF2B5EF4-FFF2-40B4-BE49-F238E27FC236}">
                <a16:creationId xmlns:a16="http://schemas.microsoft.com/office/drawing/2014/main" id="{C3F31D07-39B8-439A-A9C2-67557A6375D9}"/>
              </a:ext>
            </a:extLst>
          </p:cNvPr>
          <p:cNvSpPr txBox="1">
            <a:spLocks/>
          </p:cNvSpPr>
          <p:nvPr/>
        </p:nvSpPr>
        <p:spPr>
          <a:xfrm>
            <a:off x="6257427" y="1002392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E253EE-1890-42B4-B8E4-D05CD7AD440E}"/>
              </a:ext>
            </a:extLst>
          </p:cNvPr>
          <p:cNvSpPr txBox="1"/>
          <p:nvPr/>
        </p:nvSpPr>
        <p:spPr>
          <a:xfrm>
            <a:off x="401812" y="1546592"/>
            <a:ext cx="5180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charset="0"/>
                <a:ea typeface="Microsoft YaHei" charset="0"/>
                <a:cs typeface="+mn-cs"/>
              </a:rPr>
              <a:t>赏金猎人项目第一阶段汇报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A806FA-F40C-47CD-812F-33FCC08F28C2}"/>
              </a:ext>
            </a:extLst>
          </p:cNvPr>
          <p:cNvSpPr txBox="1"/>
          <p:nvPr/>
        </p:nvSpPr>
        <p:spPr>
          <a:xfrm>
            <a:off x="2282283" y="5680493"/>
            <a:ext cx="30155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charset="0"/>
                <a:ea typeface="Microsoft YaHei" charset="0"/>
                <a:cs typeface="+mn-cs"/>
              </a:rPr>
              <a:t>天地会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FOUR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EB27D-A99F-417F-A4C9-6BD94EB1110A}"/>
              </a:ext>
            </a:extLst>
          </p:cNvPr>
          <p:cNvSpPr txBox="1"/>
          <p:nvPr/>
        </p:nvSpPr>
        <p:spPr>
          <a:xfrm>
            <a:off x="716436" y="1132732"/>
            <a:ext cx="2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数据库设计文档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CD2EC9-BD5F-428D-A5C2-F7E8741E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58" y="1778438"/>
            <a:ext cx="6207551" cy="44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66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FOUR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EB27D-A99F-417F-A4C9-6BD94EB1110A}"/>
              </a:ext>
            </a:extLst>
          </p:cNvPr>
          <p:cNvSpPr txBox="1"/>
          <p:nvPr/>
        </p:nvSpPr>
        <p:spPr>
          <a:xfrm>
            <a:off x="716436" y="1132732"/>
            <a:ext cx="2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数据库设计文档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C5A8FE-D267-4D3E-84B4-7E77451C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96" y="1694359"/>
            <a:ext cx="6585779" cy="42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78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FOUR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EB27D-A99F-417F-A4C9-6BD94EB1110A}"/>
              </a:ext>
            </a:extLst>
          </p:cNvPr>
          <p:cNvSpPr txBox="1"/>
          <p:nvPr/>
        </p:nvSpPr>
        <p:spPr>
          <a:xfrm>
            <a:off x="716436" y="1132732"/>
            <a:ext cx="2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后端功能演示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FE10E4-9158-404A-8101-D7AEBAB5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5" y="594361"/>
            <a:ext cx="6532016" cy="61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2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FOUR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EB27D-A99F-417F-A4C9-6BD94EB1110A}"/>
              </a:ext>
            </a:extLst>
          </p:cNvPr>
          <p:cNvSpPr txBox="1"/>
          <p:nvPr/>
        </p:nvSpPr>
        <p:spPr>
          <a:xfrm>
            <a:off x="716436" y="1132732"/>
            <a:ext cx="2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部分代码展示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F8DF79-DA75-4257-9199-720F2928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97" y="1594397"/>
            <a:ext cx="7664708" cy="50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94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4294967295"/>
          </p:nvPr>
        </p:nvSpPr>
        <p:spPr>
          <a:xfrm>
            <a:off x="11139566" y="1408992"/>
            <a:ext cx="603250" cy="21717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后期项目计划</a:t>
            </a:r>
          </a:p>
          <a:p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4294967295"/>
          </p:nvPr>
        </p:nvSpPr>
        <p:spPr>
          <a:xfrm>
            <a:off x="11142483" y="800100"/>
            <a:ext cx="1049518" cy="53657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0" y="239713"/>
            <a:ext cx="3941763" cy="35401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0" y="593725"/>
            <a:ext cx="3941763" cy="3556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后期项目计划</a:t>
            </a:r>
          </a:p>
          <a:p>
            <a:endParaRPr kumimoji="1" lang="zh-CN" altLang="en-US" dirty="0"/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CC9794-D50F-43BD-857A-9AF4DF800551}"/>
              </a:ext>
            </a:extLst>
          </p:cNvPr>
          <p:cNvSpPr txBox="1"/>
          <p:nvPr/>
        </p:nvSpPr>
        <p:spPr>
          <a:xfrm>
            <a:off x="1650369" y="2088923"/>
            <a:ext cx="7587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把跑腿的所有功能完善起来；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把前端功能完善实现前后端的交互；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进行后续版本的分析和设计，主要加入兼职信息发布功能等；</a:t>
            </a:r>
          </a:p>
        </p:txBody>
      </p:sp>
    </p:spTree>
    <p:extLst>
      <p:ext uri="{BB962C8B-B14F-4D97-AF65-F5344CB8AC3E}">
        <p14:creationId xmlns:p14="http://schemas.microsoft.com/office/powerpoint/2010/main" val="524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THANK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YOU!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0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软件需求</a:t>
            </a:r>
          </a:p>
          <a:p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软件需求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2C457EE-41CC-49EF-8030-7CCC56F54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56881"/>
              </p:ext>
            </p:extLst>
          </p:nvPr>
        </p:nvGraphicFramePr>
        <p:xfrm>
          <a:off x="1249575" y="1960935"/>
          <a:ext cx="8128000" cy="362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988">
                  <a:extLst>
                    <a:ext uri="{9D8B030D-6E8A-4147-A177-3AD203B41FA5}">
                      <a16:colId xmlns:a16="http://schemas.microsoft.com/office/drawing/2014/main" val="3157565250"/>
                    </a:ext>
                  </a:extLst>
                </a:gridCol>
                <a:gridCol w="5522012">
                  <a:extLst>
                    <a:ext uri="{9D8B030D-6E8A-4147-A177-3AD203B41FA5}">
                      <a16:colId xmlns:a16="http://schemas.microsoft.com/office/drawing/2014/main" val="1971114149"/>
                    </a:ext>
                  </a:extLst>
                </a:gridCol>
              </a:tblGrid>
              <a:tr h="1095163"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用户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需求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757866"/>
                  </a:ext>
                </a:extLst>
              </a:tr>
              <a:tr h="1266998"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大学生群体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使用系统注册和登录并进行跑腿任务发布，接取跑腿任务，查看跑腿信息，举报等行为。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289522"/>
                  </a:ext>
                </a:extLst>
              </a:tr>
              <a:tr h="1266998"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系统管理员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使用系统注册和登录管理用户信息，并进行删除不当兼职信息，审查举报结果和拉黑不良用户等行为。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749303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A2989F9-5C40-4472-A249-F5906B10DE72}"/>
              </a:ext>
            </a:extLst>
          </p:cNvPr>
          <p:cNvSpPr txBox="1"/>
          <p:nvPr/>
        </p:nvSpPr>
        <p:spPr>
          <a:xfrm>
            <a:off x="1102936" y="1437715"/>
            <a:ext cx="314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用户及用户需求</a:t>
            </a:r>
          </a:p>
        </p:txBody>
      </p:sp>
    </p:spTree>
    <p:extLst>
      <p:ext uri="{BB962C8B-B14F-4D97-AF65-F5344CB8AC3E}">
        <p14:creationId xmlns:p14="http://schemas.microsoft.com/office/powerpoint/2010/main" val="701943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/>
              <a:t>项目背景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TWO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功能需求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EE94FC-1B20-464A-910E-8CC79996AB9F}"/>
              </a:ext>
            </a:extLst>
          </p:cNvPr>
          <p:cNvSpPr txBox="1"/>
          <p:nvPr/>
        </p:nvSpPr>
        <p:spPr>
          <a:xfrm>
            <a:off x="1178350" y="12303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0AAAA8-1357-4DC4-9B70-44CC48AD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" y="1751989"/>
            <a:ext cx="9854566" cy="48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8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功能需求</a:t>
            </a:r>
          </a:p>
          <a:p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TWO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功能需求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F3B0C6-8E9B-4DCD-8F01-B4F7104835A5}"/>
              </a:ext>
            </a:extLst>
          </p:cNvPr>
          <p:cNvSpPr txBox="1"/>
          <p:nvPr/>
        </p:nvSpPr>
        <p:spPr>
          <a:xfrm>
            <a:off x="906543" y="9702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系统活动图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5438E1-162D-472D-857D-8EF7E76E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92" y="948691"/>
            <a:ext cx="7079669" cy="58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项目计划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项目计划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961109" y="521291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917200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6" name="椭圆 25"/>
          <p:cNvSpPr/>
          <p:nvPr/>
        </p:nvSpPr>
        <p:spPr>
          <a:xfrm>
            <a:off x="6600251" y="5156928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7" name="椭圆 26"/>
          <p:cNvSpPr/>
          <p:nvPr/>
        </p:nvSpPr>
        <p:spPr>
          <a:xfrm>
            <a:off x="9310706" y="5216753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B36596-E9D5-4CB0-84B2-8762EB158C4D}"/>
              </a:ext>
            </a:extLst>
          </p:cNvPr>
          <p:cNvSpPr txBox="1"/>
          <p:nvPr/>
        </p:nvSpPr>
        <p:spPr>
          <a:xfrm>
            <a:off x="824301" y="1875925"/>
            <a:ext cx="93896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现阶段计划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algn="just"/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第一阶段的总体计划是完善跑腿功能，将这个功能做深做细，后续版本再新加功能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主要如下：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登录，注册界面设计完成</a:t>
            </a:r>
          </a:p>
          <a:p>
            <a:pPr marL="228600" algn="just"/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功能编写完成</a:t>
            </a:r>
          </a:p>
          <a:p>
            <a:pPr marL="228600" algn="just"/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数据库设计完成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6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分工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项目计划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961109" y="521291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917200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6" name="椭圆 25"/>
          <p:cNvSpPr/>
          <p:nvPr/>
        </p:nvSpPr>
        <p:spPr>
          <a:xfrm>
            <a:off x="6600251" y="5156928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7" name="椭圆 26"/>
          <p:cNvSpPr/>
          <p:nvPr/>
        </p:nvSpPr>
        <p:spPr>
          <a:xfrm>
            <a:off x="9310706" y="5216753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B36596-E9D5-4CB0-84B2-8762EB158C4D}"/>
              </a:ext>
            </a:extLst>
          </p:cNvPr>
          <p:cNvSpPr txBox="1"/>
          <p:nvPr/>
        </p:nvSpPr>
        <p:spPr>
          <a:xfrm>
            <a:off x="1108891" y="1357020"/>
            <a:ext cx="234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现阶段分工情况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DBD2CC0-8C47-41A1-B922-396AE9E9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8833"/>
              </p:ext>
            </p:extLst>
          </p:nvPr>
        </p:nvGraphicFramePr>
        <p:xfrm>
          <a:off x="1455110" y="2002649"/>
          <a:ext cx="81280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01529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546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7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胡克烈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编写文档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1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段成章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完成后端软件功能编写</a:t>
                      </a:r>
                      <a:r>
                        <a:rPr lang="zh-CN" alt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和单元测试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殷鸿宇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完成后端软件功能编写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079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喻春楠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进行数据库的设计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0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张熙怡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编写文档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73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唐科峰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完成前端页面的设计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41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田径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完成前端页面的设计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60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FOUR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EB27D-A99F-417F-A4C9-6BD94EB1110A}"/>
              </a:ext>
            </a:extLst>
          </p:cNvPr>
          <p:cNvSpPr txBox="1"/>
          <p:nvPr/>
        </p:nvSpPr>
        <p:spPr>
          <a:xfrm>
            <a:off x="716436" y="1132732"/>
            <a:ext cx="2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选择身份界面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820FC2D-A59E-4809-BE63-DC9C4DCE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6" y="1778438"/>
            <a:ext cx="8780167" cy="47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FOUR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EB27D-A99F-417F-A4C9-6BD94EB1110A}"/>
              </a:ext>
            </a:extLst>
          </p:cNvPr>
          <p:cNvSpPr txBox="1"/>
          <p:nvPr/>
        </p:nvSpPr>
        <p:spPr>
          <a:xfrm>
            <a:off x="716436" y="1132732"/>
            <a:ext cx="2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888F05-FB91-47A4-8048-0880FCAB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8" y="1594396"/>
            <a:ext cx="9135232" cy="49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10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04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PART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FOUR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已完成效果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EB27D-A99F-417F-A4C9-6BD94EB1110A}"/>
              </a:ext>
            </a:extLst>
          </p:cNvPr>
          <p:cNvSpPr txBox="1"/>
          <p:nvPr/>
        </p:nvSpPr>
        <p:spPr>
          <a:xfrm>
            <a:off x="716436" y="1132732"/>
            <a:ext cx="2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数据库设计文档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D58681-EED8-4862-81F5-F413F815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00" y="943751"/>
            <a:ext cx="5017550" cy="58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12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346</Words>
  <Application>Microsoft Office PowerPoint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黑体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克烈 胡</cp:lastModifiedBy>
  <cp:revision>72</cp:revision>
  <dcterms:created xsi:type="dcterms:W3CDTF">2015-08-18T02:51:41Z</dcterms:created>
  <dcterms:modified xsi:type="dcterms:W3CDTF">2021-06-07T05:21:24Z</dcterms:modified>
  <cp:category/>
</cp:coreProperties>
</file>