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402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64" r:id="rId25"/>
    <p:sldId id="416" r:id="rId26"/>
    <p:sldId id="400" r:id="rId27"/>
    <p:sldId id="399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65"/>
            <p14:sldId id="466"/>
          </p14:sldIdLst>
        </p14:section>
        <p14:section name="Software Engineering - Overview" id="{2FE913CA-AD76-4A55-A249-2DE9A5A06C7C}">
          <p14:sldIdLst>
            <p14:sldId id="467"/>
            <p14:sldId id="468"/>
            <p14:sldId id="469"/>
            <p14:sldId id="470"/>
            <p14:sldId id="471"/>
          </p14:sldIdLst>
        </p14:section>
        <p14:section name="Software Requirements" id="{3A1ED36B-600C-4292-A48B-8225656FA786}">
          <p14:sldIdLst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</p14:sldIdLst>
        </p14:section>
        <p14:section name="UI Prototyping" id="{5E7C68AA-6D4A-4531-9124-5E16C7222B21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onclusion" id="{10E03AB1-9AA8-4E86-9A64-D741901E50A2}">
          <p14:sldIdLst>
            <p14:sldId id="464"/>
            <p14:sldId id="41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7" autoAdjust="0"/>
    <p:restoredTop sz="94533" autoAdjust="0"/>
  </p:normalViewPr>
  <p:slideViewPr>
    <p:cSldViewPr>
      <p:cViewPr varScale="1">
        <p:scale>
          <a:sx n="86" d="100"/>
          <a:sy n="86" d="100"/>
        </p:scale>
        <p:origin x="45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74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5C1AF3-933B-46CA-8B3C-9D97680E985F}" type="datetime1">
              <a:rPr lang="en-US"/>
              <a:pPr/>
              <a:t>10/25/2017</a:t>
            </a:fld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7145C-3D81-436B-871A-85BB8F85E4B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38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9DB4C4-CF32-4C6A-8CF3-B02A9172EABB}" type="datetime1">
              <a:rPr lang="en-US"/>
              <a:pPr/>
              <a:t>10/25/2017</a:t>
            </a:fld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B0BBF-6CA1-4F35-BA57-8DCBA883874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80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008BE6-DC56-4459-ACDB-331A4803DBF4}" type="datetime1">
              <a:rPr lang="en-US"/>
              <a:pPr/>
              <a:t>10/25/2017</a:t>
            </a:fld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A07D0-C22C-48C7-A02E-90CB912243E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33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760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0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infragistics.com/products/indigo-studi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balsamiq.com/products/mockup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telenor.bg/" TargetMode="External"/><Relationship Id="rId18" Type="http://schemas.openxmlformats.org/officeDocument/2006/relationships/image" Target="../media/image42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www.indeavr.com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netpeak.net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hyperlink" Target="http://www.superhosting.bg/" TargetMode="External"/><Relationship Id="rId5" Type="http://schemas.openxmlformats.org/officeDocument/2006/relationships/hyperlink" Target="http://smartit.bg/" TargetMode="External"/><Relationship Id="rId1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8.png"/><Relationship Id="rId19" Type="http://schemas.openxmlformats.org/officeDocument/2006/relationships/hyperlink" Target="https://softuni.bg/courses/practical-teamwork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://www.infragistics.com/" TargetMode="External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358305"/>
            <a:ext cx="8215098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Requirements</a:t>
            </a:r>
            <a:br>
              <a:rPr lang="en-US" dirty="0"/>
            </a:br>
            <a:r>
              <a:rPr lang="en-US" dirty="0"/>
              <a:t>and UI Prototyping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42681" y="1933104"/>
            <a:ext cx="7910298" cy="1007141"/>
          </a:xfrm>
        </p:spPr>
        <p:txBody>
          <a:bodyPr>
            <a:normAutofit/>
          </a:bodyPr>
          <a:lstStyle/>
          <a:p>
            <a:r>
              <a:rPr lang="en-US" dirty="0"/>
              <a:t>Creating UI Prototypes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UI / UX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Sketches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40211AA-8DFF-4BD2-9372-706FB66310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277" y="3576739"/>
            <a:ext cx="4694663" cy="28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Software requirements </a:t>
            </a:r>
            <a:r>
              <a:rPr lang="en-US" sz="3600" dirty="0"/>
              <a:t>describe the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functionality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r>
              <a:rPr lang="en-US" sz="3600" dirty="0"/>
              <a:t> of the software</a:t>
            </a:r>
          </a:p>
          <a:p>
            <a:pPr marL="720725" lvl="1" indent="-342900">
              <a:lnSpc>
                <a:spcPct val="100000"/>
              </a:lnSpc>
            </a:pPr>
            <a:r>
              <a:rPr lang="en-US" sz="3400" dirty="0"/>
              <a:t>Answer the question "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what?</a:t>
            </a:r>
            <a:r>
              <a:rPr lang="en-US" sz="3400" dirty="0"/>
              <a:t>", not "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how?</a:t>
            </a:r>
            <a:r>
              <a:rPr lang="en-US" sz="3400" dirty="0"/>
              <a:t>"</a:t>
            </a:r>
          </a:p>
          <a:p>
            <a:pPr marL="720725" lvl="1" indent="-342900">
              <a:lnSpc>
                <a:spcPct val="100000"/>
              </a:lnSpc>
            </a:pPr>
            <a:r>
              <a:rPr lang="en-US" sz="3400" dirty="0"/>
              <a:t>Define constraints on the system</a:t>
            </a:r>
            <a:endParaRPr lang="bg-BG" sz="3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/>
              <a:t>Two kinds of requirements</a:t>
            </a:r>
          </a:p>
          <a:p>
            <a:pPr marL="720725" lvl="1" indent="-342900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  <a:r>
              <a:rPr lang="en-US" sz="3400" dirty="0"/>
              <a:t>requirements</a:t>
            </a:r>
            <a:endParaRPr lang="en-US" sz="3400" dirty="0">
              <a:solidFill>
                <a:schemeClr val="folHlink"/>
              </a:solidFill>
            </a:endParaRPr>
          </a:p>
          <a:p>
            <a:pPr marL="720725" lvl="1" indent="-342900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Non-functional </a:t>
            </a:r>
            <a:r>
              <a:rPr lang="en-US" sz="3400" dirty="0"/>
              <a:t>requirements</a:t>
            </a:r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 dirty="0"/>
              <a:t>Software Requirements</a:t>
            </a: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9312" y="3657600"/>
            <a:ext cx="3519100" cy="2568443"/>
          </a:xfrm>
          <a:prstGeom prst="roundRect">
            <a:avLst>
              <a:gd name="adj" fmla="val 2821"/>
            </a:avLst>
          </a:prstGeom>
          <a:noFill/>
          <a:ln w="9525">
            <a:solidFill>
              <a:schemeClr val="accent5">
                <a:lumMod val="40000"/>
                <a:lumOff val="6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388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 analysis </a:t>
            </a:r>
            <a:r>
              <a:rPr lang="en-US" dirty="0"/>
              <a:t>starts from an idea about the system</a:t>
            </a:r>
          </a:p>
          <a:p>
            <a:pPr lvl="1"/>
            <a:r>
              <a:rPr lang="en-US" dirty="0"/>
              <a:t>Customers usually don't know what they need!</a:t>
            </a:r>
          </a:p>
          <a:p>
            <a:pPr lvl="1"/>
            <a:r>
              <a:rPr lang="en-US" dirty="0"/>
              <a:t>Requirements come roughly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adjusted during the development</a:t>
            </a:r>
          </a:p>
          <a:p>
            <a:pPr lvl="1"/>
            <a:r>
              <a:rPr lang="en-US" dirty="0"/>
              <a:t>Requirements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change constantly</a:t>
            </a:r>
            <a:r>
              <a:rPr lang="en-US" dirty="0"/>
              <a:t>!</a:t>
            </a:r>
          </a:p>
          <a:p>
            <a:r>
              <a:rPr lang="en-US" dirty="0"/>
              <a:t>The outcome is some requirements documentation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 requirements specification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(SRS)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story cards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UI prototype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/ informal system description / etc.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Prototyping</a:t>
            </a:r>
            <a:r>
              <a:rPr lang="en-US" dirty="0"/>
              <a:t> is often used, especially for the user interface (UI)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 dirty="0"/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4023204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 Requirements Specification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(SRS) </a:t>
            </a:r>
            <a:r>
              <a:rPr lang="en-US" dirty="0"/>
              <a:t>is a formal requirements document</a:t>
            </a:r>
          </a:p>
          <a:p>
            <a:pPr>
              <a:lnSpc>
                <a:spcPct val="100000"/>
              </a:lnSpc>
            </a:pPr>
            <a:r>
              <a:rPr lang="en-US" dirty="0"/>
              <a:t>SRS describes in details: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Business processes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Actors and use-cases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Non-functional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performance, scalability, hardware,</a:t>
            </a:r>
            <a:br>
              <a:rPr lang="en-US" dirty="0"/>
            </a:br>
            <a:r>
              <a:rPr lang="en-US" dirty="0"/>
              <a:t>integrations, constraints, security, etc.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 dirty="0"/>
              <a:t>Software Requirements Specification (SRS)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DA8BF-BD29-4FE5-A2EA-E8C2F028242C}"/>
              </a:ext>
            </a:extLst>
          </p:cNvPr>
          <p:cNvSpPr txBox="1"/>
          <p:nvPr/>
        </p:nvSpPr>
        <p:spPr>
          <a:xfrm rot="234205">
            <a:off x="5698142" y="4029596"/>
            <a:ext cx="282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SRS is too heavy!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CD75B-0551-4859-9D3F-3E9C910BEFCE}"/>
              </a:ext>
            </a:extLst>
          </p:cNvPr>
          <p:cNvSpPr txBox="1"/>
          <p:nvPr/>
        </p:nvSpPr>
        <p:spPr>
          <a:xfrm rot="21039059">
            <a:off x="6157560" y="2260924"/>
            <a:ext cx="31638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/>
              <a:t>Agile development</a:t>
            </a:r>
          </a:p>
          <a:p>
            <a:r>
              <a:rPr lang="en-US" dirty="0"/>
              <a:t>prefers user stories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16CBB-401C-49B7-81B0-02B6D57D5744}"/>
              </a:ext>
            </a:extLst>
          </p:cNvPr>
          <p:cNvGrpSpPr/>
          <p:nvPr/>
        </p:nvGrpSpPr>
        <p:grpSpPr>
          <a:xfrm>
            <a:off x="8714294" y="2944984"/>
            <a:ext cx="3280939" cy="3677594"/>
            <a:chOff x="8510414" y="2944984"/>
            <a:chExt cx="3484820" cy="3677594"/>
          </a:xfrm>
        </p:grpSpPr>
        <p:pic>
          <p:nvPicPr>
            <p:cNvPr id="2050" name="Picture 2" descr="http://www.freestylesource.com/wp-content/uploads/2013/01/Icon-Document03-Blu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0414" y="2944984"/>
              <a:ext cx="3484820" cy="3677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EE5AEF-1913-4AF7-BA93-2AED4638A901}"/>
                </a:ext>
              </a:extLst>
            </p:cNvPr>
            <p:cNvSpPr txBox="1"/>
            <p:nvPr/>
          </p:nvSpPr>
          <p:spPr>
            <a:xfrm>
              <a:off x="9351183" y="3438236"/>
              <a:ext cx="767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25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projects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agile development methodologies</a:t>
            </a:r>
          </a:p>
          <a:p>
            <a:pPr lvl="1"/>
            <a:r>
              <a:rPr lang="en-US" dirty="0"/>
              <a:t>Formal specifications do not accept regular changes</a:t>
            </a:r>
          </a:p>
          <a:p>
            <a:pPr>
              <a:spcBef>
                <a:spcPts val="1800"/>
              </a:spcBef>
            </a:pPr>
            <a:r>
              <a:rPr lang="en-US" dirty="0"/>
              <a:t>Agile development needs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agile requirements</a:t>
            </a:r>
          </a:p>
          <a:p>
            <a:pPr lvl="1"/>
            <a:r>
              <a:rPr lang="en-US" dirty="0"/>
              <a:t>Pieces of functionality, implemented in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 iterations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split the requirements?</a:t>
            </a:r>
          </a:p>
          <a:p>
            <a:pPr lvl="1"/>
            <a:r>
              <a:rPr lang="en-US" dirty="0"/>
              <a:t>Use simple,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informal</a:t>
            </a:r>
            <a:r>
              <a:rPr lang="en-US" dirty="0"/>
              <a:t> requirement descriptions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story</a:t>
            </a:r>
            <a:r>
              <a:rPr lang="en-US" dirty="0"/>
              <a:t>: a small feature that brings some value to the end-user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Requirements and User Stories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335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 story</a:t>
            </a:r>
          </a:p>
          <a:p>
            <a:pPr lvl="1"/>
            <a:r>
              <a:rPr lang="en-US" dirty="0"/>
              <a:t>User needs to accomplish something</a:t>
            </a:r>
          </a:p>
          <a:p>
            <a:pPr lvl="1"/>
            <a:r>
              <a:rPr lang="en-US" dirty="0"/>
              <a:t>Written informally (in words / images / sketches)</a:t>
            </a:r>
          </a:p>
          <a:p>
            <a:pPr lvl="1"/>
            <a:r>
              <a:rPr lang="en-US" dirty="0"/>
              <a:t>Looks like a use-case but is less formal</a:t>
            </a:r>
          </a:p>
          <a:p>
            <a:r>
              <a:rPr lang="en-US" dirty="0"/>
              <a:t>User stories have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Actor </a:t>
            </a:r>
            <a:r>
              <a:rPr lang="en-US" dirty="0"/>
              <a:t>(who?)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Goal </a:t>
            </a:r>
            <a:r>
              <a:rPr lang="en-US" dirty="0"/>
              <a:t>(what?, why?)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info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(owner, estimate, …)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"User Story"?</a:t>
            </a:r>
          </a:p>
        </p:txBody>
      </p:sp>
      <p:pic>
        <p:nvPicPr>
          <p:cNvPr id="6146" name="Picture 2" descr="http://spverma.files.wordpress.com/2011/02/user-stor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2" y="3823317"/>
            <a:ext cx="4101170" cy="2542727"/>
          </a:xfrm>
          <a:prstGeom prst="roundRect">
            <a:avLst>
              <a:gd name="adj" fmla="val 138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services.natureserve.org/member/img1.jpg">
            <a:extLst>
              <a:ext uri="{FF2B5EF4-FFF2-40B4-BE49-F238E27FC236}">
                <a16:creationId xmlns:a16="http://schemas.microsoft.com/office/drawing/2014/main" id="{4123B8C0-EC5A-4A1F-A79E-5368EE5A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4812" y="1380690"/>
            <a:ext cx="2342909" cy="1926258"/>
          </a:xfrm>
          <a:prstGeom prst="roundRect">
            <a:avLst>
              <a:gd name="adj" fmla="val 13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5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18212" y="990600"/>
            <a:ext cx="5748423" cy="6014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Cards</a:t>
            </a:r>
            <a:r>
              <a:rPr lang="en-US" sz="3200" dirty="0"/>
              <a:t> in Kanban boards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Examples</a:t>
            </a:r>
          </a:p>
        </p:txBody>
      </p:sp>
      <p:pic>
        <p:nvPicPr>
          <p:cNvPr id="4100" name="Picture 4" descr="http://services.natureserve.org/member/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469" y="1752600"/>
            <a:ext cx="5202143" cy="4277021"/>
          </a:xfrm>
          <a:prstGeom prst="roundRect">
            <a:avLst>
              <a:gd name="adj" fmla="val 13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823" y="1695987"/>
            <a:ext cx="4913601" cy="1981200"/>
          </a:xfrm>
          <a:prstGeom prst="roundRect">
            <a:avLst>
              <a:gd name="adj" fmla="val 1386"/>
            </a:avLst>
          </a:prstGeom>
          <a:noFill/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6018212" y="3791528"/>
            <a:ext cx="5748423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sz="3200" dirty="0"/>
              <a:t> in the GitHub tracker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180" y="4447474"/>
            <a:ext cx="4878244" cy="2077527"/>
          </a:xfrm>
          <a:prstGeom prst="roundRect">
            <a:avLst>
              <a:gd name="adj" fmla="val 13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9465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>
            <a:normAutofit/>
          </a:bodyPr>
          <a:lstStyle/>
          <a:p>
            <a:r>
              <a:rPr lang="en-US" dirty="0"/>
              <a:t>It is almost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impossible</a:t>
            </a:r>
            <a:r>
              <a:rPr lang="en-US" dirty="0"/>
              <a:t> to describe and document the requirements in comprehensive way</a:t>
            </a:r>
          </a:p>
          <a:p>
            <a:pPr lvl="1"/>
            <a:r>
              <a:rPr lang="en-US" dirty="0"/>
              <a:t>Changes in requirements 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money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 always change during the project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Agile methodologies are flexible to changes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 stories </a:t>
            </a:r>
            <a:r>
              <a:rPr lang="en-US" dirty="0"/>
              <a:t>are widely used in the agile world</a:t>
            </a:r>
          </a:p>
          <a:p>
            <a:pPr lvl="2"/>
            <a:r>
              <a:rPr lang="en-US" dirty="0"/>
              <a:t>Incremental development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 iterations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UI prototypes </a:t>
            </a:r>
            <a:r>
              <a:rPr lang="en-US" dirty="0"/>
              <a:t>significantly reduce changes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/>
              <a:t>Software Requirements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51502-AD54-4F38-A3B4-7F3DD361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268" y="1984218"/>
            <a:ext cx="2240817" cy="2152072"/>
          </a:xfrm>
          <a:prstGeom prst="roundRect">
            <a:avLst>
              <a:gd name="adj" fmla="val 1646"/>
            </a:avLst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39280E-CBEC-45F1-8D2A-F4717AFF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268" y="4656915"/>
            <a:ext cx="2240817" cy="1640913"/>
          </a:xfrm>
          <a:prstGeom prst="roundRect">
            <a:avLst>
              <a:gd name="adj" fmla="val 1646"/>
            </a:avLst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73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934528"/>
            <a:ext cx="8938472" cy="820600"/>
          </a:xfrm>
        </p:spPr>
        <p:txBody>
          <a:bodyPr/>
          <a:lstStyle/>
          <a:p>
            <a:r>
              <a:rPr lang="en-US" dirty="0"/>
              <a:t>UI Prototyping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Sketch-Up Your UI Ideas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30" y="1048328"/>
            <a:ext cx="6962235" cy="3682303"/>
          </a:xfrm>
          <a:prstGeom prst="roundRect">
            <a:avLst>
              <a:gd name="adj" fmla="val 363"/>
            </a:avLst>
          </a:prstGeom>
        </p:spPr>
      </p:pic>
    </p:spTree>
    <p:extLst>
      <p:ext uri="{BB962C8B-B14F-4D97-AF65-F5344CB8AC3E}">
        <p14:creationId xmlns:p14="http://schemas.microsoft.com/office/powerpoint/2010/main" val="9785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UI prototypes </a:t>
            </a:r>
            <a:r>
              <a:rPr lang="en-US" dirty="0"/>
              <a:t>simplify creating software</a:t>
            </a:r>
          </a:p>
          <a:p>
            <a:pPr lvl="1"/>
            <a:r>
              <a:rPr lang="en-US" dirty="0"/>
              <a:t>User experiences the software before it is created</a:t>
            </a:r>
          </a:p>
          <a:p>
            <a:pPr lvl="1"/>
            <a:r>
              <a:rPr lang="en-US" dirty="0"/>
              <a:t>Problems / bugs / misunderstandings are resolved before the software is created (no code goes to the trash)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Wireframes</a:t>
            </a:r>
            <a:r>
              <a:rPr lang="en-US" dirty="0"/>
              <a:t> / blueprints / mockups</a:t>
            </a:r>
          </a:p>
          <a:p>
            <a:pPr lvl="1"/>
            <a:r>
              <a:rPr lang="en-US" dirty="0"/>
              <a:t>Sketch-up the UI of the system in simplified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Live prototypes</a:t>
            </a:r>
          </a:p>
          <a:p>
            <a:pPr lvl="1"/>
            <a:r>
              <a:rPr lang="en-US" dirty="0"/>
              <a:t>HTML / desktop app UI / mobile app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UI Prototype?</a:t>
            </a:r>
          </a:p>
        </p:txBody>
      </p:sp>
    </p:spTree>
    <p:extLst>
      <p:ext uri="{BB962C8B-B14F-4D97-AF65-F5344CB8AC3E}">
        <p14:creationId xmlns:p14="http://schemas.microsoft.com/office/powerpoint/2010/main" val="26528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A8CC0-E6C0-4602-90ED-27A08A9B0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D73F1A-D215-4AEB-9217-7D2601C2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Hand-Made Prototypes (Paper + Pen)</a:t>
            </a:r>
          </a:p>
        </p:txBody>
      </p:sp>
      <p:pic>
        <p:nvPicPr>
          <p:cNvPr id="4098" name="Picture 2" descr="Резултат с изображение за ui wireframe">
            <a:extLst>
              <a:ext uri="{FF2B5EF4-FFF2-40B4-BE49-F238E27FC236}">
                <a16:creationId xmlns:a16="http://schemas.microsoft.com/office/drawing/2014/main" id="{9DC8A87B-7F61-4328-A551-B66C351C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233207"/>
            <a:ext cx="7010400" cy="5088584"/>
          </a:xfrm>
          <a:prstGeom prst="roundRect">
            <a:avLst>
              <a:gd name="adj" fmla="val 7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тат с изображение за ui sketch">
            <a:extLst>
              <a:ext uri="{FF2B5EF4-FFF2-40B4-BE49-F238E27FC236}">
                <a16:creationId xmlns:a16="http://schemas.microsoft.com/office/drawing/2014/main" id="{2E16E1FC-9734-4317-A7F3-ACB8FCA4B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43373" y="1233206"/>
            <a:ext cx="2756439" cy="5088585"/>
          </a:xfrm>
          <a:prstGeom prst="roundRect">
            <a:avLst>
              <a:gd name="adj" fmla="val 145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4762597" cy="1110780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81837-7A8C-4713-8314-FEB0F4E1A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45" y="4790555"/>
            <a:ext cx="2643435" cy="1734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99BC0-8C89-46FB-A9F3-014A6CC4B5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295400"/>
            <a:ext cx="2528888" cy="2528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B7979-8C40-4DFB-94F5-F8359EB34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02" y="4153386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661C3392-2DFE-4496-AD77-ECEA202F799F}"/>
              </a:ext>
            </a:extLst>
          </p:cNvPr>
          <p:cNvSpPr txBox="1">
            <a:spLocks noChangeArrowheads="1"/>
          </p:cNvSpPr>
          <p:nvPr/>
        </p:nvSpPr>
        <p:spPr>
          <a:xfrm>
            <a:off x="330127" y="1195006"/>
            <a:ext cx="11804822" cy="54343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Software Engineering </a:t>
            </a:r>
            <a:r>
              <a:rPr lang="en-US" sz="3600" dirty="0"/>
              <a:t>– Overview</a:t>
            </a:r>
          </a:p>
          <a:p>
            <a:pPr marL="628650" lvl="1" indent="-325438">
              <a:lnSpc>
                <a:spcPct val="110000"/>
              </a:lnSpc>
            </a:pPr>
            <a:r>
              <a:rPr lang="en-US" sz="3400" dirty="0"/>
              <a:t>Requirements Analysis, Design,</a:t>
            </a:r>
            <a:br>
              <a:rPr lang="en-US" sz="3400" dirty="0"/>
            </a:br>
            <a:r>
              <a:rPr lang="en-US" sz="3400" dirty="0"/>
              <a:t>Construction, Testing, Deployment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Software Requirements </a:t>
            </a:r>
            <a:r>
              <a:rPr lang="en-US" sz="3600" dirty="0"/>
              <a:t>Analysis</a:t>
            </a:r>
          </a:p>
          <a:p>
            <a:pPr marL="628650" lvl="1" indent="-325438">
              <a:lnSpc>
                <a:spcPct val="110000"/>
              </a:lnSpc>
            </a:pPr>
            <a:r>
              <a:rPr lang="en-US" sz="3400" dirty="0"/>
              <a:t>Agile Requirements and User Stories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UI Prototyping</a:t>
            </a:r>
          </a:p>
          <a:p>
            <a:pPr marL="628650" lvl="1" indent="-325438">
              <a:lnSpc>
                <a:spcPct val="120000"/>
              </a:lnSpc>
            </a:pPr>
            <a:r>
              <a:rPr lang="en-US" sz="3400" dirty="0"/>
              <a:t>UI Prototyping Tools</a:t>
            </a:r>
          </a:p>
        </p:txBody>
      </p:sp>
    </p:spTree>
    <p:extLst>
      <p:ext uri="{BB962C8B-B14F-4D97-AF65-F5344CB8AC3E}">
        <p14:creationId xmlns:p14="http://schemas.microsoft.com/office/powerpoint/2010/main" val="10444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67" y="1151121"/>
            <a:ext cx="4532399" cy="632475"/>
          </a:xfrm>
        </p:spPr>
        <p:txBody>
          <a:bodyPr/>
          <a:lstStyle/>
          <a:p>
            <a:r>
              <a:rPr lang="en-US" dirty="0"/>
              <a:t>Indigo Studio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Prototyping Tools</a:t>
            </a:r>
          </a:p>
        </p:txBody>
      </p:sp>
      <p:pic>
        <p:nvPicPr>
          <p:cNvPr id="1026" name="Picture 2" descr="Свързано изображение">
            <a:hlinkClick r:id="rId2"/>
            <a:extLst>
              <a:ext uri="{FF2B5EF4-FFF2-40B4-BE49-F238E27FC236}">
                <a16:creationId xmlns:a16="http://schemas.microsoft.com/office/drawing/2014/main" id="{9A4C89A6-6815-493B-9E42-469444707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8" y="2057400"/>
            <a:ext cx="4228706" cy="43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2B4521-5112-44AB-BF1E-4DB82FB5A07B}"/>
              </a:ext>
            </a:extLst>
          </p:cNvPr>
          <p:cNvSpPr/>
          <p:nvPr/>
        </p:nvSpPr>
        <p:spPr>
          <a:xfrm>
            <a:off x="5245966" y="1141882"/>
            <a:ext cx="3796617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noProof="1">
                <a:solidFill>
                  <a:prstClr val="white"/>
                </a:solidFill>
              </a:rPr>
              <a:t>Balsamiq</a:t>
            </a:r>
            <a:r>
              <a:rPr lang="en-US" sz="3400" dirty="0">
                <a:solidFill>
                  <a:prstClr val="white"/>
                </a:solidFill>
              </a:rPr>
              <a:t> Mockups</a:t>
            </a:r>
          </a:p>
        </p:txBody>
      </p:sp>
      <p:pic>
        <p:nvPicPr>
          <p:cNvPr id="1028" name="Picture 4" descr="Резултат с изображение за Balsamiq Mockups">
            <a:hlinkClick r:id="rId4"/>
            <a:extLst>
              <a:ext uri="{FF2B5EF4-FFF2-40B4-BE49-F238E27FC236}">
                <a16:creationId xmlns:a16="http://schemas.microsoft.com/office/drawing/2014/main" id="{0A420C07-AA30-4916-874D-C962E93A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48" y="2046157"/>
            <a:ext cx="5664364" cy="37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9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6372" y="4975448"/>
            <a:ext cx="10051040" cy="739552"/>
          </a:xfrm>
        </p:spPr>
        <p:txBody>
          <a:bodyPr/>
          <a:lstStyle/>
          <a:p>
            <a:pPr>
              <a:lnSpc>
                <a:spcPts val="5200"/>
              </a:lnSpc>
              <a:spcBef>
                <a:spcPct val="40000"/>
              </a:spcBef>
            </a:pPr>
            <a:r>
              <a:rPr lang="en-US" sz="4600" dirty="0"/>
              <a:t>UI Prototypes</a:t>
            </a:r>
            <a:endParaRPr lang="bg-BG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012" y="5757966"/>
            <a:ext cx="100584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094" y="1009072"/>
            <a:ext cx="6962235" cy="3682303"/>
          </a:xfrm>
          <a:prstGeom prst="roundRect">
            <a:avLst>
              <a:gd name="adj" fmla="val 363"/>
            </a:avLst>
          </a:prstGeom>
        </p:spPr>
      </p:pic>
    </p:spTree>
    <p:extLst>
      <p:ext uri="{BB962C8B-B14F-4D97-AF65-F5344CB8AC3E}">
        <p14:creationId xmlns:p14="http://schemas.microsoft.com/office/powerpoint/2010/main" val="5546104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970081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Creating a UI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DB397A-DC3F-48DB-AC9C-60809FF43564}"/>
              </a:ext>
            </a:extLst>
          </p:cNvPr>
          <p:cNvGrpSpPr/>
          <p:nvPr/>
        </p:nvGrpSpPr>
        <p:grpSpPr>
          <a:xfrm>
            <a:off x="1164484" y="1026078"/>
            <a:ext cx="9425728" cy="3622122"/>
            <a:chOff x="1164484" y="1026078"/>
            <a:chExt cx="9425728" cy="36221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B3E5F9-C9BC-47F1-B832-DB2470DDB16B}"/>
                </a:ext>
              </a:extLst>
            </p:cNvPr>
            <p:cNvSpPr txBox="1"/>
            <p:nvPr/>
          </p:nvSpPr>
          <p:spPr>
            <a:xfrm>
              <a:off x="6856412" y="1026078"/>
              <a:ext cx="3733800" cy="36221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solidFill>
                <a:srgbClr val="B2A78C"/>
              </a:solidFill>
            </a:ln>
            <a:effectLst/>
          </p:spPr>
          <p:txBody>
            <a:bodyPr vert="horz" lIns="144000" tIns="72000" rIns="144000" bIns="72000" rtlCol="0">
              <a:normAutofit/>
            </a:bodyPr>
            <a:lstStyle>
              <a:defPPr>
                <a:defRPr lang="en-US"/>
              </a:defPPr>
              <a:lvl1pPr marL="304747" indent="-304747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/>
              </a:lvl1pPr>
              <a:lvl2pPr lvl="1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lvl="2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>
                  <a:solidFill>
                    <a:schemeClr val="tx2">
                      <a:lumMod val="75000"/>
                    </a:schemeClr>
                  </a:solidFill>
                </a:defRPr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indent="0">
                <a:buNone/>
              </a:pP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3612" y="1334011"/>
              <a:ext cx="2912418" cy="300625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470FDB-4EB8-4C1B-8F5B-89A0D181600E}"/>
                </a:ext>
              </a:extLst>
            </p:cNvPr>
            <p:cNvSpPr txBox="1"/>
            <p:nvPr/>
          </p:nvSpPr>
          <p:spPr>
            <a:xfrm>
              <a:off x="1164484" y="1026078"/>
              <a:ext cx="5691928" cy="36221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solidFill>
                <a:srgbClr val="B2A78C"/>
              </a:solidFill>
            </a:ln>
            <a:effectLst/>
          </p:spPr>
          <p:txBody>
            <a:bodyPr vert="horz" lIns="144000" tIns="72000" rIns="144000" bIns="72000" rtlCol="0">
              <a:normAutofit/>
            </a:bodyPr>
            <a:lstStyle>
              <a:defPPr>
                <a:defRPr lang="en-US"/>
              </a:defPPr>
              <a:lvl1pPr marL="304747" indent="-304747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/>
              </a:lvl1pPr>
              <a:lvl2pPr lvl="1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lvl="2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>
                  <a:solidFill>
                    <a:schemeClr val="tx2">
                      <a:lumMod val="75000"/>
                    </a:schemeClr>
                  </a:solidFill>
                </a:defRPr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100000"/>
                </a:lnSpc>
              </a:pPr>
              <a:r>
                <a:rPr lang="en-US" dirty="0"/>
                <a:t>Create a 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UI prototype </a:t>
              </a:r>
              <a:r>
                <a:rPr lang="en-US" dirty="0"/>
                <a:t>for "</a:t>
              </a: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TODO List</a:t>
              </a:r>
              <a:r>
                <a:rPr lang="en-US" dirty="0"/>
                <a:t>" app</a:t>
              </a:r>
            </a:p>
            <a:p>
              <a:pPr lvl="1">
                <a:lnSpc>
                  <a:spcPct val="100000"/>
                </a:lnSpc>
              </a:pPr>
              <a:r>
                <a:rPr lang="en-US" dirty="0"/>
                <a:t>Login / register / logout</a:t>
              </a:r>
            </a:p>
            <a:p>
              <a:pPr lvl="1">
                <a:lnSpc>
                  <a:spcPct val="100000"/>
                </a:lnSpc>
              </a:pPr>
              <a:r>
                <a:rPr lang="en-US" dirty="0"/>
                <a:t>Add / edit / resolve / delete TODO items</a:t>
              </a:r>
            </a:p>
            <a:p>
              <a:pPr lvl="1">
                <a:lnSpc>
                  <a:spcPct val="100000"/>
                </a:lnSpc>
              </a:pPr>
              <a:r>
                <a:rPr lang="en-US" dirty="0"/>
                <a:t>Move items up /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3" y="2848774"/>
            <a:ext cx="2475399" cy="1581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4812" y="3352800"/>
            <a:ext cx="2362200" cy="255649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4631B08-4C87-436D-989C-F0B2BB01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9409200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Agile software development </a:t>
            </a:r>
            <a:r>
              <a:rPr lang="en-US" sz="3200" dirty="0"/>
              <a:t>– the modern paradigm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Small iterations (sprints), delivering working features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Agile requirements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User stories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less formal, more flexible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UI prototypes </a:t>
            </a:r>
            <a:r>
              <a:rPr lang="en-US" sz="3000" dirty="0">
                <a:sym typeface="Wingdings" panose="05000000000000000000" pitchFamily="2" charset="2"/>
              </a:rPr>
              <a:t> save development time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Kanban boards / project trackers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UI prototyping tools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Paper and pen, HTML, Indigo Studio, Balsamiq Mockups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Requirements and UI Prototyping</a:t>
            </a:r>
          </a:p>
        </p:txBody>
      </p:sp>
      <p:pic>
        <p:nvPicPr>
          <p:cNvPr id="13" name="Picture 12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5"/>
          </p:cNvPr>
          <p:cNvPicPr>
            <a:picLocks noChangeAspect="1"/>
          </p:cNvPicPr>
          <p:nvPr/>
        </p:nvPicPr>
        <p:blipFill rotWithShape="1">
          <a:blip r:embed="rId6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9"/>
          </p:cNvPr>
          <p:cNvPicPr>
            <a:picLocks noChangeAspect="1"/>
          </p:cNvPicPr>
          <p:nvPr/>
        </p:nvPicPr>
        <p:blipFill rotWithShape="1">
          <a:blip r:embed="rId10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1"/>
          </p:cNvPr>
          <p:cNvPicPr>
            <a:picLocks noChangeAspect="1"/>
          </p:cNvPicPr>
          <p:nvPr/>
        </p:nvPicPr>
        <p:blipFill rotWithShape="1">
          <a:blip r:embed="rId12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7"/>
          </p:cNvPr>
          <p:cNvPicPr>
            <a:picLocks noChangeAspect="1"/>
          </p:cNvPicPr>
          <p:nvPr/>
        </p:nvPicPr>
        <p:blipFill rotWithShape="1">
          <a:blip r:embed="rId18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D6B1E52-531B-4715-99F4-55D92FF3A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19"/>
              </a:rPr>
              <a:t>https://softuni.bg/courses/practical-teamwork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softuni-teamwork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2612" y="1295400"/>
            <a:ext cx="5867400" cy="2832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Software Engineering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31084" y="5631727"/>
            <a:ext cx="10568728" cy="692873"/>
          </a:xfrm>
        </p:spPr>
        <p:txBody>
          <a:bodyPr/>
          <a:lstStyle/>
          <a:p>
            <a:r>
              <a:rPr lang="en-US" dirty="0"/>
              <a:t>Requirements, Design, Construction, Testing</a:t>
            </a:r>
          </a:p>
        </p:txBody>
      </p:sp>
    </p:spTree>
    <p:extLst>
      <p:ext uri="{BB962C8B-B14F-4D97-AF65-F5344CB8AC3E}">
        <p14:creationId xmlns:p14="http://schemas.microsoft.com/office/powerpoint/2010/main" val="951593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1365248" y="1524000"/>
            <a:ext cx="9453564" cy="2903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marL="0" indent="0" algn="just"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Software engineering </a:t>
            </a:r>
            <a:r>
              <a:rPr lang="en-US" sz="3600" noProof="1">
                <a:solidFill>
                  <a:schemeClr val="tx1">
                    <a:lumMod val="40000"/>
                    <a:lumOff val="60000"/>
                  </a:schemeClr>
                </a:solidFill>
                <a:cs typeface="Consolas" pitchFamily="49" charset="0"/>
              </a:rPr>
              <a:t>is the application of a systematic, disciplined and quantifiable approach to the development, operation, and maintenance of software.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noProof="1">
              <a:solidFill>
                <a:srgbClr val="8CF4F2"/>
              </a:solidFill>
              <a:cs typeface="Consolas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Software Engineering?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93869" y="3733800"/>
            <a:ext cx="2796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by IEEE</a:t>
            </a:r>
          </a:p>
        </p:txBody>
      </p:sp>
      <p:pic>
        <p:nvPicPr>
          <p:cNvPr id="63490" name="Picture 2" descr="http://concapan2008.org/Template/images/IEEE_log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5935" y="5006589"/>
            <a:ext cx="2824164" cy="1265600"/>
          </a:xfrm>
          <a:prstGeom prst="roundRect">
            <a:avLst>
              <a:gd name="adj" fmla="val 1080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  <p:pic>
        <p:nvPicPr>
          <p:cNvPr id="63494" name="Picture 6" descr="http://www.liu.se/utbildning/pabyggnad/6MSEM/startsida-topp/1.68127/SoftwareEngineeringandManage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5212" y="5006589"/>
            <a:ext cx="5943600" cy="1276909"/>
          </a:xfrm>
          <a:prstGeom prst="roundRect">
            <a:avLst>
              <a:gd name="adj" fmla="val 1080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00852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Software engineering </a:t>
            </a:r>
            <a:r>
              <a:rPr lang="en-US" dirty="0"/>
              <a:t>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engineering discipline that provides knowledge, processes, tools, and methodologies for: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Defining software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Performing software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Software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Software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Software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maintenance</a:t>
            </a:r>
            <a:r>
              <a:rPr lang="en-US" dirty="0"/>
              <a:t> tasks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Software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management</a:t>
            </a: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pic>
        <p:nvPicPr>
          <p:cNvPr id="1026" name="Picture 2" descr="http://www.rpheng.com/images/software_enginee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2971800"/>
            <a:ext cx="3943350" cy="2628900"/>
          </a:xfrm>
          <a:prstGeom prst="roundRect">
            <a:avLst>
              <a:gd name="adj" fmla="val 8875"/>
            </a:avLst>
          </a:prstGeom>
          <a:noFill/>
          <a:ln w="3175">
            <a:solidFill>
              <a:srgbClr val="00B0F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6" name="Picture 2" descr="http://cs.njit.edu/images/software-engineer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412" y="4191000"/>
            <a:ext cx="3086100" cy="2057400"/>
          </a:xfrm>
          <a:prstGeom prst="roundRect">
            <a:avLst>
              <a:gd name="adj" fmla="val 8875"/>
            </a:avLst>
          </a:prstGeom>
          <a:noFill/>
          <a:ln w="3175">
            <a:solidFill>
              <a:srgbClr val="92D050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98654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Software development always includes the following activities (to some extent)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Requirements analysis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 and design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These activities do not follow strictly one after another (depends on the methodology)!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Often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overlap</a:t>
            </a:r>
            <a:r>
              <a:rPr lang="en-US" dirty="0"/>
              <a:t> and interact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vert="horz" lIns="92075" tIns="46038" rIns="92075" bIns="46038" rtlCol="0" anchor="ctr" anchorCtr="0">
            <a:normAutofit/>
          </a:bodyPr>
          <a:lstStyle/>
          <a:p>
            <a:r>
              <a:rPr lang="en-US" sz="3600" dirty="0"/>
              <a:t>Software Development Activities</a:t>
            </a:r>
          </a:p>
        </p:txBody>
      </p:sp>
      <p:sp>
        <p:nvSpPr>
          <p:cNvPr id="468996" name="AutoShape 4"/>
          <p:cNvSpPr>
            <a:spLocks/>
          </p:cNvSpPr>
          <p:nvPr/>
        </p:nvSpPr>
        <p:spPr bwMode="auto">
          <a:xfrm>
            <a:off x="5057756" y="2436271"/>
            <a:ext cx="433388" cy="2232025"/>
          </a:xfrm>
          <a:prstGeom prst="rightBrace">
            <a:avLst>
              <a:gd name="adj1" fmla="val 42918"/>
              <a:gd name="adj2" fmla="val 50000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412" y="3048000"/>
            <a:ext cx="2971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Project Management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2412" y="2514600"/>
            <a:ext cx="2133600" cy="2079190"/>
          </a:xfrm>
          <a:prstGeom prst="ellips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/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Kanban /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 / …</a:t>
            </a:r>
          </a:p>
        </p:txBody>
      </p:sp>
    </p:spTree>
    <p:extLst>
      <p:ext uri="{BB962C8B-B14F-4D97-AF65-F5344CB8AC3E}">
        <p14:creationId xmlns:p14="http://schemas.microsoft.com/office/powerpoint/2010/main" val="2308390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nimBg="1"/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CA42-34F7-4EF4-A5D0-24C43C7AE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AAB5B6-3DAE-4D7C-8111-99CDD3EA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2" y="1151121"/>
            <a:ext cx="48371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Incremental development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Many small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iterations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Each brings a set of working features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Feedback taken early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Customer</a:t>
            </a:r>
            <a:r>
              <a:rPr lang="en-US" sz="3200" dirty="0"/>
              <a:t> collaboration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Less documentation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Agile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User stories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355AFC-5BE8-4E5A-B995-410FEE27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Development Methodologies</a:t>
            </a:r>
            <a:endParaRPr lang="en-US" dirty="0"/>
          </a:p>
        </p:txBody>
      </p:sp>
      <p:pic>
        <p:nvPicPr>
          <p:cNvPr id="3074" name="Picture 2" descr="Резултат с изображение за agile development">
            <a:extLst>
              <a:ext uri="{FF2B5EF4-FFF2-40B4-BE49-F238E27FC236}">
                <a16:creationId xmlns:a16="http://schemas.microsoft.com/office/drawing/2014/main" id="{7F467DE3-E258-44A6-A590-061A3553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02" y="2209800"/>
            <a:ext cx="6784167" cy="4053953"/>
          </a:xfrm>
          <a:prstGeom prst="roundRect">
            <a:avLst>
              <a:gd name="adj" fmla="val 49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5D1A2-7C36-4FAA-ADB0-0E5A5E4DD981}"/>
              </a:ext>
            </a:extLst>
          </p:cNvPr>
          <p:cNvSpPr txBox="1"/>
          <p:nvPr/>
        </p:nvSpPr>
        <p:spPr>
          <a:xfrm>
            <a:off x="5637212" y="137160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A5705-C5B9-46B5-8ADA-11C7FDD19FD3}"/>
              </a:ext>
            </a:extLst>
          </p:cNvPr>
          <p:cNvSpPr txBox="1"/>
          <p:nvPr/>
        </p:nvSpPr>
        <p:spPr>
          <a:xfrm>
            <a:off x="7483296" y="1371600"/>
            <a:ext cx="134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Kanban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888C-9DE6-47C4-B80E-5258CDE5F92B}"/>
              </a:ext>
            </a:extLst>
          </p:cNvPr>
          <p:cNvSpPr txBox="1"/>
          <p:nvPr/>
        </p:nvSpPr>
        <p:spPr>
          <a:xfrm>
            <a:off x="9599612" y="1371600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Lean</a:t>
            </a:r>
          </a:p>
        </p:txBody>
      </p:sp>
    </p:spTree>
    <p:extLst>
      <p:ext uri="{BB962C8B-B14F-4D97-AF65-F5344CB8AC3E}">
        <p14:creationId xmlns:p14="http://schemas.microsoft.com/office/powerpoint/2010/main" val="28141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8612" y="990600"/>
            <a:ext cx="8938472" cy="820600"/>
          </a:xfrm>
        </p:spPr>
        <p:txBody>
          <a:bodyPr/>
          <a:lstStyle/>
          <a:p>
            <a:r>
              <a:rPr lang="en-US" dirty="0"/>
              <a:t>Software Requirements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07284" y="5187835"/>
            <a:ext cx="10721128" cy="1365365"/>
          </a:xfrm>
        </p:spPr>
        <p:txBody>
          <a:bodyPr/>
          <a:lstStyle/>
          <a:p>
            <a:r>
              <a:rPr lang="en-US" dirty="0"/>
              <a:t>Functional &amp; Non-Functional Requirements, Requirements Specification, User Story Cards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59142" y="2068465"/>
            <a:ext cx="9017412" cy="2862104"/>
            <a:chOff x="1572800" y="2122200"/>
            <a:chExt cx="9017412" cy="2862104"/>
          </a:xfrm>
        </p:grpSpPr>
        <p:pic>
          <p:nvPicPr>
            <p:cNvPr id="60418" name="Picture 2" descr="http://www.andar360.com/photo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800" y="2122200"/>
              <a:ext cx="4299196" cy="2862104"/>
            </a:xfrm>
            <a:prstGeom prst="roundRect">
              <a:avLst>
                <a:gd name="adj" fmla="val 7384"/>
              </a:avLst>
            </a:prstGeom>
            <a:noFill/>
            <a:effectLst>
              <a:softEdge rad="31750"/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3400" y="2134862"/>
              <a:ext cx="3780330" cy="1524257"/>
            </a:xfrm>
            <a:prstGeom prst="roundRect">
              <a:avLst>
                <a:gd name="adj" fmla="val 1386"/>
              </a:avLst>
            </a:prstGeom>
            <a:noFill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7084" y="3385937"/>
              <a:ext cx="3753128" cy="1598367"/>
            </a:xfrm>
            <a:prstGeom prst="roundRect">
              <a:avLst>
                <a:gd name="adj" fmla="val 1386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8734125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412</TotalTime>
  <Words>1004</Words>
  <Application>Microsoft Office PowerPoint</Application>
  <PresentationFormat>Custom</PresentationFormat>
  <Paragraphs>197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 16x9</vt:lpstr>
      <vt:lpstr>Software Requirements and UI Prototyping</vt:lpstr>
      <vt:lpstr>Table of Contents</vt:lpstr>
      <vt:lpstr>Have a Question?</vt:lpstr>
      <vt:lpstr>Software Engineering</vt:lpstr>
      <vt:lpstr>What is Software Engineering?</vt:lpstr>
      <vt:lpstr>Software Engineering</vt:lpstr>
      <vt:lpstr>Software Development Activities</vt:lpstr>
      <vt:lpstr>Agile Development Methodologies</vt:lpstr>
      <vt:lpstr>Software Requirements</vt:lpstr>
      <vt:lpstr>Software Requirements</vt:lpstr>
      <vt:lpstr>Requirements Analysis</vt:lpstr>
      <vt:lpstr>Software Requirements Specification (SRS)</vt:lpstr>
      <vt:lpstr>Agile Requirements and User Stories</vt:lpstr>
      <vt:lpstr>What is "User Story"?</vt:lpstr>
      <vt:lpstr>User Stories – Examples</vt:lpstr>
      <vt:lpstr>Software Requirements</vt:lpstr>
      <vt:lpstr>UI Prototyping</vt:lpstr>
      <vt:lpstr>What is UI Prototype?</vt:lpstr>
      <vt:lpstr>Hand-Made Prototypes (Paper + Pen)</vt:lpstr>
      <vt:lpstr>UI Prototyping Tools</vt:lpstr>
      <vt:lpstr>UI Prototypes</vt:lpstr>
      <vt:lpstr>Creating a UI Prototype</vt:lpstr>
      <vt:lpstr>Summary</vt:lpstr>
      <vt:lpstr>Software Requirements and UI Prototyping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138</cp:revision>
  <dcterms:created xsi:type="dcterms:W3CDTF">2014-01-02T17:00:34Z</dcterms:created>
  <dcterms:modified xsi:type="dcterms:W3CDTF">2017-10-25T10:55:05Z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