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402" r:id="rId3"/>
    <p:sldId id="403" r:id="rId4"/>
    <p:sldId id="443" r:id="rId5"/>
    <p:sldId id="477" r:id="rId6"/>
    <p:sldId id="478" r:id="rId7"/>
    <p:sldId id="486" r:id="rId8"/>
    <p:sldId id="479" r:id="rId9"/>
    <p:sldId id="480" r:id="rId10"/>
    <p:sldId id="481" r:id="rId11"/>
    <p:sldId id="482" r:id="rId12"/>
    <p:sldId id="483" r:id="rId13"/>
    <p:sldId id="484" r:id="rId14"/>
    <p:sldId id="489" r:id="rId15"/>
    <p:sldId id="487" r:id="rId16"/>
    <p:sldId id="490" r:id="rId17"/>
    <p:sldId id="491" r:id="rId18"/>
    <p:sldId id="493" r:id="rId19"/>
    <p:sldId id="495" r:id="rId20"/>
    <p:sldId id="496" r:id="rId21"/>
    <p:sldId id="497" r:id="rId22"/>
    <p:sldId id="498" r:id="rId23"/>
    <p:sldId id="499" r:id="rId24"/>
    <p:sldId id="464" r:id="rId25"/>
    <p:sldId id="416" r:id="rId26"/>
    <p:sldId id="400" r:id="rId27"/>
    <p:sldId id="399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MVC Routing" id="{8F74F66B-F82E-4194-BF7F-E8502B6FBD36}">
          <p14:sldIdLst>
            <p14:sldId id="477"/>
            <p14:sldId id="478"/>
            <p14:sldId id="486"/>
            <p14:sldId id="479"/>
            <p14:sldId id="480"/>
            <p14:sldId id="481"/>
            <p14:sldId id="482"/>
            <p14:sldId id="483"/>
            <p14:sldId id="484"/>
            <p14:sldId id="489"/>
            <p14:sldId id="487"/>
          </p14:sldIdLst>
        </p14:section>
        <p14:section name="Controllers" id="{069AC5AC-35ED-4472-ACF5-56C57EE76497}">
          <p14:sldIdLst>
            <p14:sldId id="490"/>
            <p14:sldId id="491"/>
            <p14:sldId id="493"/>
            <p14:sldId id="495"/>
          </p14:sldIdLst>
        </p14:section>
        <p14:section name="Razor Engine" id="{A92D591A-EF10-440F-9E77-1357440FDD32}">
          <p14:sldIdLst>
            <p14:sldId id="496"/>
            <p14:sldId id="497"/>
            <p14:sldId id="498"/>
            <p14:sldId id="499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8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0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0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11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asp-net-mvc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Essentials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Routing, Controllers, Request, Response, Razor, DI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3F3B7-92BD-4635-A197-F04047933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5" y="3816391"/>
            <a:ext cx="5297575" cy="18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6028-F224-4D8B-A175-3E29208C5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77" y="5562600"/>
            <a:ext cx="11804822" cy="75387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Http*action* </a:t>
            </a:r>
            <a:r>
              <a:rPr lang="en-US" sz="3000" dirty="0"/>
              <a:t>attributes are quite often used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lang="en-US" sz="3000" dirty="0"/>
              <a:t>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1812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endParaRPr lang="en-US" sz="1800" dirty="0"/>
          </a:p>
          <a:p>
            <a:r>
              <a:rPr lang="en-US" sz="1800" dirty="0"/>
              <a:t>    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HttpGet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6812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UsersController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r>
              <a:rPr lang="en-US" sz="1800" dirty="0"/>
              <a:t>    </a:t>
            </a:r>
          </a:p>
          <a:p>
            <a:r>
              <a:rPr lang="en-US" sz="1800" dirty="0"/>
              <a:t>    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HttpPost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Login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2813" y="1303521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Attribute routing </a:t>
            </a:r>
            <a:r>
              <a:rPr lang="en-US" sz="3000" dirty="0"/>
              <a:t>can also directly define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5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22A88-8E16-4A2E-9CCF-572387ADD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1348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Attribute routing </a:t>
            </a:r>
            <a:r>
              <a:rPr lang="en-US" sz="2800" dirty="0"/>
              <a:t>allows you to route create multiple routes for a single action.</a:t>
            </a:r>
          </a:p>
          <a:p>
            <a:r>
              <a:rPr lang="en-US" sz="2800" dirty="0"/>
              <a:t>It also allows you to combine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for a controller and an action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8012" y="2514600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endParaRPr lang="en-US" sz="1800" dirty="0"/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("Index")]    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12" y="2514600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("Index")] </a:t>
            </a:r>
          </a:p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endParaRPr lang="en-US" sz="1800" dirty="0"/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("/")] // Does not combine, Route – /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("Index")] // Route - /Home/Index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("")] // Route - /Home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Static File Routing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96" y="1905000"/>
            <a:ext cx="575430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4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592079"/>
          </a:xfrm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Static files </a:t>
            </a:r>
            <a:r>
              <a:rPr lang="en-US" sz="3000" dirty="0"/>
              <a:t>are a necessity for a web application to work.</a:t>
            </a:r>
          </a:p>
          <a:p>
            <a:pPr lvl="1"/>
            <a:r>
              <a:rPr lang="en-US" sz="2800" dirty="0"/>
              <a:t>Files such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JS</a:t>
            </a:r>
            <a:r>
              <a:rPr lang="en-US" sz="2800" dirty="0"/>
              <a:t>, and different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Assets</a:t>
            </a:r>
            <a:r>
              <a:rPr lang="en-US" sz="2800" dirty="0"/>
              <a:t> can be served directly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Clients</a:t>
            </a:r>
            <a:r>
              <a:rPr lang="en-US" sz="2800" dirty="0"/>
              <a:t> with 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1531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void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2000" dirty="0"/>
              <a:t> app,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PH" sz="2000" dirty="0"/>
              <a:t>    </a:t>
            </a:r>
            <a:r>
              <a:rPr lang="en-PH" sz="2000" dirty="0" err="1"/>
              <a:t>app.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UseStaticFiles</a:t>
            </a:r>
            <a:r>
              <a:rPr lang="en-PH" sz="2000" dirty="0"/>
              <a:t>(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88815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This will tell the ASP.NET Core app to serve the static files in the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</p:spTree>
    <p:extLst>
      <p:ext uri="{BB962C8B-B14F-4D97-AF65-F5344CB8AC3E}">
        <p14:creationId xmlns:p14="http://schemas.microsoft.com/office/powerpoint/2010/main" val="3016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53198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Can be modified to serve other folders</a:t>
            </a:r>
            <a:r>
              <a:rPr lang="en-US" sz="2800" dirty="0"/>
              <a:t>.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8012" y="1905000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void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1800" dirty="0"/>
              <a:t> app,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1800" dirty="0"/>
              <a:t> </a:t>
            </a:r>
            <a:r>
              <a:rPr lang="en-US" sz="1800" dirty="0" err="1"/>
              <a:t>env</a:t>
            </a:r>
            <a:r>
              <a:rPr lang="en-US" sz="1800" dirty="0"/>
              <a:t>)</a:t>
            </a:r>
          </a:p>
          <a:p>
            <a:r>
              <a:rPr lang="en-US" sz="1800" dirty="0"/>
              <a:t>{</a:t>
            </a:r>
          </a:p>
          <a:p>
            <a:r>
              <a:rPr lang="en-PH" sz="1800" dirty="0"/>
              <a:t>    </a:t>
            </a:r>
            <a:r>
              <a:rPr lang="en-PH" sz="1800" dirty="0" err="1"/>
              <a:t>app.UseStaticFiles</a:t>
            </a:r>
            <a:r>
              <a:rPr lang="en-PH" sz="1800" dirty="0"/>
              <a:t>(); // For the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wwwroot</a:t>
            </a:r>
            <a:r>
              <a:rPr lang="en-PH" sz="1800" dirty="0"/>
              <a:t> folder</a:t>
            </a:r>
          </a:p>
          <a:p>
            <a:endParaRPr lang="en-PH" sz="1800" dirty="0"/>
          </a:p>
          <a:p>
            <a:r>
              <a:rPr lang="en-PH" sz="1800" dirty="0"/>
              <a:t>    </a:t>
            </a:r>
            <a:r>
              <a:rPr lang="en-PH" sz="1800" dirty="0" err="1"/>
              <a:t>app.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UseStaticFiles</a:t>
            </a:r>
            <a:r>
              <a:rPr lang="en-PH" sz="1800" dirty="0"/>
              <a:t>(new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StaticFileOptions</a:t>
            </a:r>
            <a:r>
              <a:rPr lang="en-PH" sz="1800" dirty="0"/>
              <a:t>()</a:t>
            </a:r>
          </a:p>
          <a:p>
            <a:r>
              <a:rPr lang="en-PH" sz="1800" dirty="0"/>
              <a:t>    {</a:t>
            </a:r>
          </a:p>
          <a:p>
            <a:r>
              <a:rPr lang="en-PH" sz="1800" dirty="0"/>
              <a:t>       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FileProvider</a:t>
            </a:r>
            <a:r>
              <a:rPr lang="en-PH" sz="1800" dirty="0"/>
              <a:t> = new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PhysicalFileProvider</a:t>
            </a:r>
            <a:r>
              <a:rPr lang="en-PH" sz="1800" dirty="0"/>
              <a:t>(</a:t>
            </a:r>
          </a:p>
          <a:p>
            <a:r>
              <a:rPr lang="en-PH" sz="1800" dirty="0"/>
              <a:t>            </a:t>
            </a:r>
            <a:r>
              <a:rPr lang="en-PH" sz="1800" dirty="0" err="1"/>
              <a:t>Path.Combine</a:t>
            </a:r>
            <a:r>
              <a:rPr lang="en-PH" sz="1800" dirty="0"/>
              <a:t>(</a:t>
            </a:r>
            <a:r>
              <a:rPr lang="en-PH" sz="1800" dirty="0" err="1"/>
              <a:t>Directory.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GetCurrentDirectory</a:t>
            </a:r>
            <a:r>
              <a:rPr lang="en-PH" sz="1800" dirty="0"/>
              <a:t>(), @"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OtherFiles</a:t>
            </a:r>
            <a:r>
              <a:rPr lang="en-PH" sz="1800" dirty="0"/>
              <a:t>")),</a:t>
            </a:r>
          </a:p>
          <a:p>
            <a:r>
              <a:rPr lang="en-PH" sz="1800" dirty="0"/>
              <a:t>       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RequestPath</a:t>
            </a:r>
            <a:r>
              <a:rPr lang="en-PH" sz="1800" dirty="0"/>
              <a:t> = new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PathString</a:t>
            </a:r>
            <a:r>
              <a:rPr lang="en-PH" sz="1800" dirty="0"/>
              <a:t>("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/files</a:t>
            </a:r>
            <a:r>
              <a:rPr lang="en-PH" sz="1800" dirty="0"/>
              <a:t>")</a:t>
            </a:r>
          </a:p>
          <a:p>
            <a:r>
              <a:rPr lang="en-PH" sz="1800" dirty="0"/>
              <a:t>    });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88815" y="5486400"/>
            <a:ext cx="11804822" cy="609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This will serve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style.css</a:t>
            </a:r>
            <a:r>
              <a:rPr lang="en-US" sz="2800" dirty="0"/>
              <a:t>” file upon request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http://{app}/files/style.css</a:t>
            </a:r>
            <a:r>
              <a:rPr lang="en-US" sz="2800" dirty="0"/>
              <a:t>”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2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Folder in Project</a:t>
            </a:r>
          </a:p>
        </p:txBody>
      </p:sp>
    </p:spTree>
    <p:extLst>
      <p:ext uri="{BB962C8B-B14F-4D97-AF65-F5344CB8AC3E}">
        <p14:creationId xmlns:p14="http://schemas.microsoft.com/office/powerpoint/2010/main" val="4570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MVC Controllers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E5C51-5E4D-4254-991D-2BACDC98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28" y="178652"/>
            <a:ext cx="5654040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1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21266-DBA6-43B8-8B58-898F09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868679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Controller </a:t>
            </a:r>
            <a:r>
              <a:rPr lang="en-US" sz="2800" dirty="0"/>
              <a:t>is used to define and group a set of actions.</a:t>
            </a:r>
          </a:p>
          <a:p>
            <a:pPr lvl="1"/>
            <a:r>
              <a:rPr lang="en-US" sz="2800" dirty="0"/>
              <a:t>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sz="2800" dirty="0"/>
              <a:t> is a method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800" dirty="0"/>
              <a:t> which handles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requests</a:t>
            </a:r>
            <a:r>
              <a:rPr lang="en-US" sz="2800" dirty="0"/>
              <a:t>.</a:t>
            </a:r>
          </a:p>
          <a:p>
            <a:r>
              <a:rPr lang="en-US" sz="2800" dirty="0"/>
              <a:t>By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convention</a:t>
            </a:r>
            <a:r>
              <a:rPr lang="en-US" sz="2800" dirty="0"/>
              <a:t>, Controllers:</a:t>
            </a:r>
          </a:p>
          <a:p>
            <a:pPr lvl="1"/>
            <a:r>
              <a:rPr lang="en-US" sz="2800" dirty="0"/>
              <a:t>Are put in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sz="2800" dirty="0"/>
              <a:t> folder.</a:t>
            </a:r>
          </a:p>
          <a:p>
            <a:pPr lvl="1"/>
            <a:r>
              <a:rPr lang="en-US" sz="2800" dirty="0"/>
              <a:t>Inherit from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Base ASP.NET Core Controller</a:t>
            </a:r>
            <a:r>
              <a:rPr lang="en-US" sz="2800" dirty="0"/>
              <a:t> class.</a:t>
            </a:r>
          </a:p>
          <a:p>
            <a:pPr lvl="1"/>
            <a:r>
              <a:rPr lang="en-US" sz="2800" dirty="0"/>
              <a:t>Their class name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suffixed</a:t>
            </a:r>
            <a:r>
              <a:rPr lang="en-US" sz="2800" dirty="0"/>
              <a:t> with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800" dirty="0"/>
              <a:t>”.</a:t>
            </a:r>
          </a:p>
          <a:p>
            <a:pPr lvl="1"/>
            <a:r>
              <a:rPr lang="en-US" sz="2800" dirty="0"/>
              <a:t>They inherit from a class with class name suffixed with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They are decorated with the 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800" dirty="0"/>
              <a:t>] attribute (Optional).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BB573-05BB-4284-A423-41A9294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D11B3-C9E6-43FD-80C5-23DD811C5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590800"/>
            <a:ext cx="3200400" cy="1621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36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21266-DBA6-43B8-8B58-898F09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>
            <a:normAutofit/>
          </a:bodyPr>
          <a:lstStyle/>
          <a:p>
            <a:r>
              <a:rPr lang="en-US" sz="2800" dirty="0"/>
              <a:t>The Base Controller class provides a lot of functionality</a:t>
            </a:r>
          </a:p>
          <a:p>
            <a:pPr lvl="1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View()</a:t>
            </a:r>
            <a:r>
              <a:rPr lang="en-US" sz="2600" dirty="0"/>
              <a:t> method – One of the most frequently used Controller class members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BB573-05BB-4284-A423-41A9294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Essentials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2330A5-3C61-4427-A71C-9198E8D81BC8}"/>
              </a:ext>
            </a:extLst>
          </p:cNvPr>
          <p:cNvSpPr txBox="1">
            <a:spLocks/>
          </p:cNvSpPr>
          <p:nvPr/>
        </p:nvSpPr>
        <p:spPr>
          <a:xfrm>
            <a:off x="836612" y="2918347"/>
            <a:ext cx="381158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return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B1E5176-957E-4652-8FF3-8E7CA7E4BBF0}"/>
              </a:ext>
            </a:extLst>
          </p:cNvPr>
          <p:cNvSpPr txBox="1">
            <a:spLocks/>
          </p:cNvSpPr>
          <p:nvPr/>
        </p:nvSpPr>
        <p:spPr>
          <a:xfrm>
            <a:off x="836612" y="4800600"/>
            <a:ext cx="381158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return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</a:t>
            </a:r>
            <a:r>
              <a:rPr lang="en-PH" sz="1800" dirty="0"/>
              <a:t>"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PH" sz="1800" dirty="0"/>
              <a:t>"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E3719F9-9377-49BF-8529-05C6A1361DF4}"/>
              </a:ext>
            </a:extLst>
          </p:cNvPr>
          <p:cNvSpPr txBox="1">
            <a:spLocks/>
          </p:cNvSpPr>
          <p:nvPr/>
        </p:nvSpPr>
        <p:spPr>
          <a:xfrm>
            <a:off x="6323012" y="4800600"/>
            <a:ext cx="5181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return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</a:t>
            </a:r>
            <a:r>
              <a:rPr lang="en-PH" sz="1800" dirty="0"/>
              <a:t>"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PH" sz="1800" dirty="0"/>
              <a:t>"</a:t>
            </a:r>
            <a:r>
              <a:rPr lang="bg-BG" sz="1800" dirty="0"/>
              <a:t>,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UserModel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2C25333-E21B-49D7-ADC3-63CF2EF3D55C}"/>
              </a:ext>
            </a:extLst>
          </p:cNvPr>
          <p:cNvSpPr txBox="1">
            <a:spLocks/>
          </p:cNvSpPr>
          <p:nvPr/>
        </p:nvSpPr>
        <p:spPr>
          <a:xfrm>
            <a:off x="6323012" y="2918346"/>
            <a:ext cx="381158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return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1800" dirty="0"/>
              <a:t>(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UserModel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81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21266-DBA6-43B8-8B58-898F09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706879"/>
          </a:xfrm>
        </p:spPr>
        <p:txBody>
          <a:bodyPr>
            <a:normAutofit/>
          </a:bodyPr>
          <a:lstStyle/>
          <a:p>
            <a:r>
              <a:rPr lang="en-US" sz="2800" noProof="1"/>
              <a:t>Other frequently used methods and Controller class members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Redirect()</a:t>
            </a:r>
            <a:r>
              <a:rPr lang="en-US" sz="2600" noProof="1"/>
              <a:t> method – Redirects to a specified action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ViewBag </a:t>
            </a:r>
            <a:r>
              <a:rPr lang="en-US" sz="2600" noProof="1"/>
              <a:t>member – Provides use of Weekly-typed data for the Views.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ViewData </a:t>
            </a:r>
            <a:r>
              <a:rPr lang="en-US" sz="2600" noProof="1"/>
              <a:t>member – Again Weekly-typed data but in the form of a Dictionary with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&lt;string, dynamic&gt; </a:t>
            </a:r>
            <a:r>
              <a:rPr lang="en-US" sz="2600" noProof="1"/>
              <a:t>key-value pairs.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ModelState</a:t>
            </a:r>
            <a:r>
              <a:rPr lang="en-US" sz="2600" noProof="1"/>
              <a:t> member – Provides access to the state of the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sz="2600" noProof="1"/>
              <a:t> and the Model-binding validation.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sz="2600" noProof="1"/>
              <a:t> member – Provides info for the User associated with the current Action call.</a:t>
            </a:r>
          </a:p>
          <a:p>
            <a:pPr lvl="1"/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HttpContext</a:t>
            </a:r>
            <a:r>
              <a:rPr lang="en-US" sz="2600" noProof="1"/>
              <a:t> member – Provides access to the HTTP data (Request, Response, etc.) for the currently executing action</a:t>
            </a:r>
          </a:p>
          <a:p>
            <a:pPr marL="377887" lvl="1" indent="0">
              <a:buNone/>
            </a:pPr>
            <a:endParaRPr lang="en-US" sz="26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BB573-05BB-4284-A423-41A9294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Essentials</a:t>
            </a:r>
          </a:p>
        </p:txBody>
      </p:sp>
    </p:spTree>
    <p:extLst>
      <p:ext uri="{BB962C8B-B14F-4D97-AF65-F5344CB8AC3E}">
        <p14:creationId xmlns:p14="http://schemas.microsoft.com/office/powerpoint/2010/main" val="25047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Razor View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194DD-FFF7-4245-877E-1F6FE498B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48" y="1600200"/>
            <a:ext cx="9144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5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E501619A-72AF-40D7-95B8-4004AF9050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0079515"/>
                  </p:ext>
                </p:extLst>
              </p:nvPr>
            </p:nvGraphicFramePr>
            <p:xfrm>
              <a:off x="912812" y="1295400"/>
              <a:ext cx="3825936" cy="2152650"/>
            </p:xfrm>
            <a:graphic>
              <a:graphicData uri="http://schemas.microsoft.com/office/powerpoint/2016/slidezoom">
                <pslz:sldZm>
                  <pslz:sldZmObj sldId="477" cId="2372920379">
                    <pslz:zmPr id="{2E8A9770-9859-4F03-B2FC-521B7888CB0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25936" cy="21526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501619A-72AF-40D7-95B8-4004AF9050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812" y="1295400"/>
                <a:ext cx="3825936" cy="21526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B681496-F925-4A99-B908-DB2F227FA0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0556627"/>
                  </p:ext>
                </p:extLst>
              </p:nvPr>
            </p:nvGraphicFramePr>
            <p:xfrm>
              <a:off x="7389812" y="1295400"/>
              <a:ext cx="3825936" cy="2152650"/>
            </p:xfrm>
            <a:graphic>
              <a:graphicData uri="http://schemas.microsoft.com/office/powerpoint/2016/slidezoom">
                <pslz:sldZm>
                  <pslz:sldZmObj sldId="490" cId="2468315911">
                    <pslz:zmPr id="{7E8B97EF-41D8-4FD0-81DA-E52878C4F34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25936" cy="21526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B681496-F925-4A99-B908-DB2F227FA0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9812" y="1295400"/>
                <a:ext cx="3825936" cy="21526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C271A420-75AF-40B9-A62E-42F8B8E5BC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5905734"/>
                  </p:ext>
                </p:extLst>
              </p:nvPr>
            </p:nvGraphicFramePr>
            <p:xfrm>
              <a:off x="4189412" y="4038600"/>
              <a:ext cx="3825936" cy="2152650"/>
            </p:xfrm>
            <a:graphic>
              <a:graphicData uri="http://schemas.microsoft.com/office/powerpoint/2016/slidezoom">
                <pslz:sldZm>
                  <pslz:sldZmObj sldId="496" cId="1097850577">
                    <pslz:zmPr id="{BC0D34E6-9799-4B72-871E-EDF719CDB372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25936" cy="21526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271A420-75AF-40B9-A62E-42F8B8E5BC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9412" y="4038600"/>
                <a:ext cx="3825936" cy="21526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021079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application</a:t>
            </a:r>
          </a:p>
          <a:p>
            <a:r>
              <a:rPr lang="en-US" dirty="0"/>
              <a:t>A lot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 engines </a:t>
            </a:r>
            <a:r>
              <a:rPr lang="en-US" dirty="0"/>
              <a:t>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Razor View Engine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5158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</a:t>
            </a:r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2" y="11646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type):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ViewBag.Message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@ViewBag.Message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ViewData["message"]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@ViewData["message"]</a:t>
            </a:r>
          </a:p>
          <a:p>
            <a:r>
              <a:rPr lang="en-US" dirty="0"/>
              <a:t>With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Strongly-typed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views: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View(model);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ModelDataType;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</p:spTree>
    <p:extLst>
      <p:ext uri="{BB962C8B-B14F-4D97-AF65-F5344CB8AC3E}">
        <p14:creationId xmlns:p14="http://schemas.microsoft.com/office/powerpoint/2010/main" val="38912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Routing</a:t>
            </a:r>
            <a:endParaRPr lang="en-US" dirty="0"/>
          </a:p>
          <a:p>
            <a:pPr lvl="1"/>
            <a:r>
              <a:rPr lang="en-US" dirty="0"/>
              <a:t>Conventional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ASP.NET Core MVC Controllers</a:t>
            </a:r>
          </a:p>
          <a:p>
            <a:pPr lvl="1"/>
            <a:r>
              <a:rPr lang="en-US" dirty="0"/>
              <a:t>Essentials</a:t>
            </a:r>
          </a:p>
          <a:p>
            <a:r>
              <a:rPr lang="en-US" dirty="0"/>
              <a:t>Razor View Engine</a:t>
            </a:r>
          </a:p>
          <a:p>
            <a:pPr lvl="1"/>
            <a:r>
              <a:rPr lang="en-US" dirty="0"/>
              <a:t>Passing data to the Views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D0281-04A6-49D9-804D-D8F815B2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392285"/>
            <a:ext cx="3602438" cy="2194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MVC Frameworks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https://softuni.bg/courses/asp-net-mvc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23B07-2685-4E95-B96E-B30CF5AAB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98" y="1752600"/>
            <a:ext cx="7048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67767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ASP.NET Core MVC </a:t>
            </a:r>
            <a:r>
              <a:rPr lang="en-US" sz="3000" dirty="0"/>
              <a:t>uses a middleware for Routing on client 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667000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Routes describe how request URL paths should be mapped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 actions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There are 2 types of Action routing</a:t>
            </a:r>
          </a:p>
          <a:p>
            <a:pPr lvl="2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6462" y="2057400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24" y="433387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9147" y="4800600"/>
            <a:ext cx="9677400" cy="1568497"/>
          </a:xfrm>
        </p:spPr>
        <p:txBody>
          <a:bodyPr/>
          <a:lstStyle/>
          <a:p>
            <a:r>
              <a:rPr lang="en-US" dirty="0"/>
              <a:t>Conventional &amp; Attribute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507F8-C832-4B60-BD7C-FAAFB4BF3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41" y="2362200"/>
            <a:ext cx="679601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4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00491-0954-4C8C-A31F-32A090096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95199" cy="677679"/>
          </a:xfrm>
        </p:spPr>
        <p:txBody>
          <a:bodyPr>
            <a:normAutofit/>
          </a:bodyPr>
          <a:lstStyle/>
          <a:p>
            <a:r>
              <a:rPr lang="en-US" sz="2800" dirty="0"/>
              <a:t>Called conventional because it establishes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convention</a:t>
            </a:r>
            <a:r>
              <a:rPr lang="en-US" sz="28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18317" y="1805611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void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2000" dirty="0"/>
              <a:t> app,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PH" sz="2000" dirty="0"/>
              <a:t>    </a:t>
            </a:r>
            <a:r>
              <a:rPr lang="en-PH" sz="2000" dirty="0" err="1"/>
              <a:t>app.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UseMvc</a:t>
            </a:r>
            <a:r>
              <a:rPr lang="en-PH" sz="2000" dirty="0"/>
              <a:t>(routes =&gt;</a:t>
            </a:r>
          </a:p>
          <a:p>
            <a:r>
              <a:rPr lang="en-PH" sz="2000" dirty="0"/>
              <a:t>    {</a:t>
            </a:r>
          </a:p>
          <a:p>
            <a:r>
              <a:rPr lang="en-PH" sz="2000" dirty="0"/>
              <a:t>        </a:t>
            </a:r>
            <a:r>
              <a:rPr lang="en-PH" sz="2000" dirty="0" err="1"/>
              <a:t>routes.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MapRoute</a:t>
            </a:r>
            <a:r>
              <a:rPr lang="en-PH" sz="2000" dirty="0"/>
              <a:t>(</a:t>
            </a:r>
          </a:p>
          <a:p>
            <a:r>
              <a:rPr lang="en-US" sz="2000" dirty="0"/>
              <a:t>            name: "default",</a:t>
            </a:r>
          </a:p>
          <a:p>
            <a:r>
              <a:rPr lang="en-US" sz="2000" dirty="0"/>
              <a:t>            template:</a:t>
            </a:r>
            <a:r>
              <a:rPr lang="bg-BG" sz="2000" dirty="0"/>
              <a:t> </a:t>
            </a:r>
            <a:r>
              <a:rPr lang="en-US" sz="2000" dirty="0"/>
              <a:t>"{controller=Home}/{action=Index}/{id?}");</a:t>
            </a:r>
          </a:p>
          <a:p>
            <a:r>
              <a:rPr lang="bg-BG" sz="2000" dirty="0"/>
              <a:t>    </a:t>
            </a:r>
            <a:r>
              <a:rPr lang="en-US" sz="2000" dirty="0"/>
              <a:t>});</a:t>
            </a:r>
            <a:endParaRPr lang="bg-BG" sz="2000" dirty="0"/>
          </a:p>
          <a:p>
            <a:r>
              <a:rPr lang="en-US" sz="2000" dirty="0"/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0413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“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/Cats/Show/1</a:t>
            </a:r>
            <a:r>
              <a:rPr lang="en-US" sz="2800" dirty="0"/>
              <a:t>”.</a:t>
            </a:r>
          </a:p>
          <a:p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5069723" y="5654336"/>
            <a:ext cx="6496689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{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000" dirty="0"/>
              <a:t> = Cats,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sz="2000" dirty="0"/>
              <a:t> = Show,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2000" dirty="0"/>
              <a:t> = 1 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D295A-D4D4-48A5-92A7-5FA21B1F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B8E6-FCB3-4A29-93BE-7AD2EFA9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Conventional Routing</a:t>
            </a:r>
            <a:r>
              <a:rPr lang="en-US" dirty="0"/>
              <a:t>, with the default route:</a:t>
            </a:r>
          </a:p>
          <a:p>
            <a:pPr lvl="1"/>
            <a:r>
              <a:rPr lang="en-US" dirty="0"/>
              <a:t>Optimizes an application by preventing the creation of a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 pattern</a:t>
            </a:r>
            <a:r>
              <a:rPr lang="en-US" dirty="0"/>
              <a:t> for every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Ensures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 consistency </a:t>
            </a: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style applications.</a:t>
            </a:r>
          </a:p>
          <a:p>
            <a:pPr lvl="1"/>
            <a:r>
              <a:rPr lang="en-US" dirty="0"/>
              <a:t>Simplifies code and makes the UI more predictable.</a:t>
            </a:r>
          </a:p>
          <a:p>
            <a:r>
              <a:rPr lang="en-US" dirty="0"/>
              <a:t>Can also be implemented like this: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71033-90FA-4E3A-A8F3-C09380C5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A077BB0-541A-4B1E-86B9-FBE8B825175C}"/>
              </a:ext>
            </a:extLst>
          </p:cNvPr>
          <p:cNvSpPr txBox="1">
            <a:spLocks/>
          </p:cNvSpPr>
          <p:nvPr/>
        </p:nvSpPr>
        <p:spPr>
          <a:xfrm>
            <a:off x="973129" y="5075786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void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2000" dirty="0"/>
              <a:t> app,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PH" sz="2000" dirty="0"/>
              <a:t>    </a:t>
            </a:r>
            <a:r>
              <a:rPr lang="en-PH" sz="2000" dirty="0" err="1"/>
              <a:t>app.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UseMvcWithDefaultRoute</a:t>
            </a:r>
            <a:r>
              <a:rPr lang="en-PH" sz="2000" dirty="0"/>
              <a:t>(</a:t>
            </a:r>
            <a:r>
              <a:rPr lang="en-US" sz="2000" dirty="0"/>
              <a:t>);</a:t>
            </a:r>
            <a:endParaRPr lang="bg-BG" sz="2000" dirty="0"/>
          </a:p>
          <a:p>
            <a:r>
              <a:rPr lang="en-US" sz="2000" dirty="0"/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FE6A7-1728-4462-9307-D1CA830CD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Attribute routing </a:t>
            </a:r>
            <a:r>
              <a:rPr lang="en-US" sz="30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57AF6D-2B0B-49F4-8D1C-45AED5F1FF3E}"/>
              </a:ext>
            </a:extLst>
          </p:cNvPr>
          <p:cNvSpPr txBox="1">
            <a:spLocks/>
          </p:cNvSpPr>
          <p:nvPr/>
        </p:nvSpPr>
        <p:spPr>
          <a:xfrm>
            <a:off x="763263" y="2324349"/>
            <a:ext cx="1023938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void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1800" dirty="0"/>
              <a:t> app,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1800" dirty="0"/>
              <a:t> </a:t>
            </a:r>
            <a:r>
              <a:rPr lang="en-US" sz="1800" dirty="0" err="1"/>
              <a:t>env</a:t>
            </a:r>
            <a:r>
              <a:rPr lang="en-US" sz="1800" dirty="0"/>
              <a:t>)</a:t>
            </a:r>
          </a:p>
          <a:p>
            <a:r>
              <a:rPr lang="en-US" sz="1800" dirty="0"/>
              <a:t>{</a:t>
            </a:r>
          </a:p>
          <a:p>
            <a:r>
              <a:rPr lang="en-PH" sz="1800" dirty="0"/>
              <a:t>    </a:t>
            </a:r>
            <a:r>
              <a:rPr lang="en-PH" sz="1800" dirty="0" err="1"/>
              <a:t>app.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UseMvc</a:t>
            </a:r>
            <a:r>
              <a:rPr lang="en-PH" sz="1800" dirty="0"/>
              <a:t>(</a:t>
            </a:r>
            <a:r>
              <a:rPr lang="en-US" sz="1800" dirty="0"/>
              <a:t>);</a:t>
            </a:r>
            <a:endParaRPr lang="bg-BG" sz="1800" dirty="0"/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EBAB268-6A46-4216-9547-790C453C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438400"/>
            <a:ext cx="2514600" cy="677284"/>
          </a:xfrm>
          <a:prstGeom prst="wedgeRoundRectCallout">
            <a:avLst>
              <a:gd name="adj1" fmla="val -71451"/>
              <a:gd name="adj2" fmla="val 46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Empty method call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763263" y="4032989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Index()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011653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6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</TotalTime>
  <Words>1433</Words>
  <Application>Microsoft Office PowerPoint</Application>
  <PresentationFormat>Custom</PresentationFormat>
  <Paragraphs>255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ASP.NET Core Essentials</vt:lpstr>
      <vt:lpstr>Table of Contents</vt:lpstr>
      <vt:lpstr>Questions</vt:lpstr>
      <vt:lpstr>ASP.NET Core MVC Routing</vt:lpstr>
      <vt:lpstr>ASP.NET Core MVC Routing</vt:lpstr>
      <vt:lpstr>Conventional &amp; Attribute Routing</vt:lpstr>
      <vt:lpstr>Conventional Routing</vt:lpstr>
      <vt:lpstr>Conventional Routing</vt:lpstr>
      <vt:lpstr>Attribute Routing</vt:lpstr>
      <vt:lpstr>Attribute Routing</vt:lpstr>
      <vt:lpstr>Attribute Routing</vt:lpstr>
      <vt:lpstr>Static File Routing</vt:lpstr>
      <vt:lpstr>Static Files</vt:lpstr>
      <vt:lpstr>Static Files</vt:lpstr>
      <vt:lpstr>ASP.NET Core MVC Controllers</vt:lpstr>
      <vt:lpstr>ASP.NET Core MVC Controller</vt:lpstr>
      <vt:lpstr>Controller Essentials</vt:lpstr>
      <vt:lpstr>Controller Essentials</vt:lpstr>
      <vt:lpstr>Razor View Engine</vt:lpstr>
      <vt:lpstr>Views</vt:lpstr>
      <vt:lpstr>Razor</vt:lpstr>
      <vt:lpstr>Passing Data to a View</vt:lpstr>
      <vt:lpstr>Summary</vt:lpstr>
      <vt:lpstr>C# MVC Frameworks – Course Overview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351</cp:revision>
  <dcterms:created xsi:type="dcterms:W3CDTF">2014-01-02T17:00:34Z</dcterms:created>
  <dcterms:modified xsi:type="dcterms:W3CDTF">2017-11-02T15:50:15Z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