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276" r:id="rId4"/>
    <p:sldId id="408" r:id="rId5"/>
    <p:sldId id="441" r:id="rId6"/>
    <p:sldId id="436" r:id="rId7"/>
    <p:sldId id="435" r:id="rId8"/>
    <p:sldId id="412" r:id="rId9"/>
    <p:sldId id="446" r:id="rId10"/>
    <p:sldId id="443" r:id="rId11"/>
    <p:sldId id="444" r:id="rId12"/>
    <p:sldId id="455" r:id="rId13"/>
    <p:sldId id="447" r:id="rId14"/>
    <p:sldId id="448" r:id="rId15"/>
    <p:sldId id="457" r:id="rId16"/>
    <p:sldId id="458" r:id="rId17"/>
    <p:sldId id="459" r:id="rId18"/>
    <p:sldId id="438" r:id="rId19"/>
    <p:sldId id="456" r:id="rId20"/>
    <p:sldId id="449" r:id="rId21"/>
    <p:sldId id="451" r:id="rId22"/>
    <p:sldId id="450" r:id="rId23"/>
    <p:sldId id="452" r:id="rId24"/>
    <p:sldId id="453" r:id="rId25"/>
    <p:sldId id="454" r:id="rId26"/>
    <p:sldId id="349" r:id="rId27"/>
    <p:sldId id="405" r:id="rId28"/>
    <p:sldId id="404" r:id="rId29"/>
    <p:sldId id="393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Navigation Properties" id="{499A8D61-C06C-4A6E-9EE6-D6ADAC9E8D50}">
          <p14:sldIdLst>
            <p14:sldId id="441"/>
            <p14:sldId id="436"/>
            <p14:sldId id="435"/>
          </p14:sldIdLst>
        </p14:section>
        <p14:section name="Table Relationships" id="{24186845-5185-4C30-9E6C-ACF2947111CD}">
          <p14:sldIdLst>
            <p14:sldId id="412"/>
            <p14:sldId id="446"/>
            <p14:sldId id="443"/>
            <p14:sldId id="444"/>
            <p14:sldId id="455"/>
            <p14:sldId id="447"/>
            <p14:sldId id="448"/>
            <p14:sldId id="457"/>
            <p14:sldId id="458"/>
            <p14:sldId id="459"/>
          </p14:sldIdLst>
        </p14:section>
        <p14:section name="Attributes" id="{97861336-8FB1-4DFB-B793-71675530CDEB}">
          <p14:sldIdLst>
            <p14:sldId id="438"/>
            <p14:sldId id="456"/>
            <p14:sldId id="449"/>
            <p14:sldId id="451"/>
            <p14:sldId id="450"/>
            <p14:sldId id="452"/>
            <p14:sldId id="453"/>
            <p14:sldId id="454"/>
          </p14:sldIdLst>
        </p14:section>
        <p14:section name="Conclusion" id="{10E03AB1-9AA8-4E86-9A64-D741901E50A2}">
          <p14:sldIdLst>
            <p14:sldId id="349"/>
            <p14:sldId id="405"/>
            <p14:sldId id="40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384" autoAdjust="0"/>
  </p:normalViewPr>
  <p:slideViewPr>
    <p:cSldViewPr>
      <p:cViewPr varScale="1">
        <p:scale>
          <a:sx n="68" d="100"/>
          <a:sy n="68" d="100"/>
        </p:scale>
        <p:origin x="126" y="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35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fragistics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EF Relations</a:t>
            </a:r>
            <a:br>
              <a:rPr lang="en-US" dirty="0"/>
            </a:br>
            <a:r>
              <a:rPr lang="en-US" dirty="0"/>
              <a:t>Object Composition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4779" y="3522893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835173" y="3360322"/>
            <a:ext cx="1427634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EF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212052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702512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616734"/>
            <a:ext cx="1629896" cy="16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collection inside the parent entity</a:t>
            </a:r>
          </a:p>
          <a:p>
            <a:pPr lvl="1"/>
            <a:r>
              <a:rPr lang="en-US" dirty="0"/>
              <a:t>The collection must be initialized in the constructor!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480921" y="3429000"/>
            <a:ext cx="7226982" cy="2752289"/>
            <a:chOff x="2480921" y="3934843"/>
            <a:chExt cx="7226982" cy="2752289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480921" y="4906977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Department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7205321" y="4906976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7205321" y="5879109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7205321" y="3934843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 flipV="1">
              <a:off x="4983503" y="4338855"/>
              <a:ext cx="2221818" cy="9721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7" idx="1"/>
            </p:cNvCxnSpPr>
            <p:nvPr/>
          </p:nvCxnSpPr>
          <p:spPr>
            <a:xfrm flipV="1">
              <a:off x="4983503" y="5310988"/>
              <a:ext cx="222181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3"/>
              <a:endCxn id="11" idx="1"/>
            </p:cNvCxnSpPr>
            <p:nvPr/>
          </p:nvCxnSpPr>
          <p:spPr>
            <a:xfrm>
              <a:off x="4983503" y="5310989"/>
              <a:ext cx="2221818" cy="9721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652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Implementation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6212" y="970581"/>
            <a:ext cx="9296400" cy="33728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Department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Department()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this.Employees = new HashSet&lt;Employee&gt;();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virtual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&lt;Employee&gt; Employees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6212" y="4564631"/>
            <a:ext cx="92964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virtual Department Department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011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dirty="0">
                <a:solidFill>
                  <a:schemeClr val="accent1"/>
                </a:solidFill>
              </a:rPr>
              <a:t>mapping table </a:t>
            </a:r>
            <a:r>
              <a:rPr lang="en-US" dirty="0"/>
              <a:t>(auto-generated)</a:t>
            </a:r>
          </a:p>
          <a:p>
            <a:r>
              <a:rPr lang="en-US" dirty="0"/>
              <a:t>Implemented with collections in each entity, referring the other</a:t>
            </a:r>
          </a:p>
          <a:p>
            <a:pPr lvl="1"/>
            <a:r>
              <a:rPr lang="en-US" dirty="0"/>
              <a:t>The collections must be initialized in the constructor!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480921" y="4477334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5321" y="5053697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5321" y="3942917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0921" y="3359335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0921" y="5595333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3503" y="3763347"/>
            <a:ext cx="2221818" cy="5835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3503" y="4346929"/>
            <a:ext cx="2221818" cy="5344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3503" y="4346929"/>
            <a:ext cx="2221818" cy="165241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3503" y="5457709"/>
            <a:ext cx="2221818" cy="54163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Implementation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6212" y="1439687"/>
            <a:ext cx="9296400" cy="2141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Course() { this.Students = new HashSet&lt;Student&gt;();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virtual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&lt;Student&gt; Students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6212" y="4035624"/>
            <a:ext cx="9296400" cy="2141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Student() { this.Courses = new HashSet&lt;Courses&gt;();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virtual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&lt;Course&gt; Courses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647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dirty="0">
                <a:solidFill>
                  <a:schemeClr val="accent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075612" y="4865069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5612" y="3249023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0012" y="4057046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2594" y="3653035"/>
            <a:ext cx="4203018" cy="808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2594" y="4461058"/>
            <a:ext cx="4203018" cy="808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7921" y="3048000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19321" y="4994033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</p:spTree>
    <p:extLst>
      <p:ext uri="{BB962C8B-B14F-4D97-AF65-F5344CB8AC3E}">
        <p14:creationId xmlns:p14="http://schemas.microsoft.com/office/powerpoint/2010/main" val="96546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6212" y="2743200"/>
            <a:ext cx="9296400" cy="30342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8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6212" y="1828800"/>
            <a:ext cx="9296400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Town()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this.Natives = new HashSet&lt;Person&gt;();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this.Residents = new HashSet&lt;Person&gt;();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("PlaceOfBirth")]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("CurrentResidence")]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932612" y="3810000"/>
            <a:ext cx="2583529" cy="1055608"/>
          </a:xfrm>
          <a:prstGeom prst="wedgeRoundRectCallout">
            <a:avLst>
              <a:gd name="adj1" fmla="val -62682"/>
              <a:gd name="adj2" fmla="val 697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Point towards related model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Entity Framework Behavior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03" y="1386442"/>
            <a:ext cx="5333018" cy="2866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5908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6407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Code First  provides a set of </a:t>
            </a:r>
            <a:r>
              <a:rPr lang="en-US" noProof="1">
                <a:solidFill>
                  <a:schemeClr val="accent1"/>
                </a:solidFill>
              </a:rPr>
              <a:t>DataAnnotaion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attributes</a:t>
            </a:r>
          </a:p>
          <a:p>
            <a:pPr lvl="1"/>
            <a:r>
              <a:rPr lang="en-US" dirty="0"/>
              <a:t>You can override default Entity Framework behavior</a:t>
            </a:r>
          </a:p>
          <a:p>
            <a:r>
              <a:rPr lang="en-US" dirty="0"/>
              <a:t>To access nullability and size of fields:</a:t>
            </a:r>
          </a:p>
          <a:p>
            <a:pPr>
              <a:spcBef>
                <a:spcPts val="9000"/>
              </a:spcBef>
            </a:pPr>
            <a:r>
              <a:rPr lang="en-US" dirty="0"/>
              <a:t>To access schema customizations:</a:t>
            </a:r>
          </a:p>
          <a:p>
            <a:pPr>
              <a:spcBef>
                <a:spcPts val="9000"/>
              </a:spcBef>
            </a:pPr>
            <a:r>
              <a:rPr lang="en-US" dirty="0"/>
              <a:t>For a full set of configuration options you need the </a:t>
            </a:r>
            <a:r>
              <a:rPr lang="en-US" dirty="0">
                <a:solidFill>
                  <a:schemeClr val="accent1"/>
                </a:solidFill>
              </a:rPr>
              <a:t>Fluent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3429000"/>
            <a:ext cx="914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System.ComponentModel.DataAnnotations;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2" y="5127221"/>
            <a:ext cx="914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System.ComponentModel.DataAnnotations.Schema;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2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Key</a:t>
            </a:r>
            <a:r>
              <a:rPr lang="en-US" dirty="0"/>
              <a:t> – explicitly specify primary key</a:t>
            </a:r>
          </a:p>
          <a:p>
            <a:pPr lvl="1"/>
            <a:r>
              <a:rPr lang="en-US" dirty="0"/>
              <a:t>When your PK column doesn't contain "Id" in it's name</a:t>
            </a:r>
          </a:p>
          <a:p>
            <a:pPr lvl="1">
              <a:spcBef>
                <a:spcPts val="9600"/>
              </a:spcBef>
            </a:pPr>
            <a:r>
              <a:rPr lang="en-US" dirty="0"/>
              <a:t>When you want a composite key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2671537"/>
            <a:ext cx="7620000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StudentKey { get; set;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4412" y="4419600"/>
            <a:ext cx="7620000" cy="2141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(Order=1)]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StudentId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(Order=2)]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CourseId { get; set; 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306412" y="4648200"/>
            <a:ext cx="3429000" cy="1055608"/>
          </a:xfrm>
          <a:prstGeom prst="wedgeRoundRectCallout">
            <a:avLst>
              <a:gd name="adj1" fmla="val -118066"/>
              <a:gd name="adj2" fmla="val -155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Key order must be explicitly specified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Object Composition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Navigation Properties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Table Relationships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94" y="1306970"/>
            <a:ext cx="3429001" cy="4421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024" y="4080564"/>
            <a:ext cx="2003978" cy="1766471"/>
          </a:xfrm>
          <a:prstGeom prst="roundRect">
            <a:avLst>
              <a:gd name="adj" fmla="val 3056"/>
            </a:avLst>
          </a:prstGeom>
          <a:ln w="28575">
            <a:solidFill>
              <a:schemeClr val="tx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– explicitly link navigation property and foreign key property </a:t>
            </a:r>
            <a:r>
              <a:rPr lang="en-US" dirty="0">
                <a:solidFill>
                  <a:schemeClr val="accent1"/>
                </a:solidFill>
              </a:rPr>
              <a:t>within the same class </a:t>
            </a:r>
            <a:r>
              <a:rPr lang="en-US" dirty="0"/>
              <a:t>(to rename the column)</a:t>
            </a:r>
          </a:p>
          <a:p>
            <a:pPr lvl="1"/>
            <a:r>
              <a:rPr lang="en-US" dirty="0"/>
              <a:t>Works in either direction (FK to navigation property or navigation property to FK)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3596623"/>
            <a:ext cx="8229600" cy="28803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Client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OrderRefId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("OrderRefId")]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virtual Order Order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70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Table</a:t>
            </a:r>
            <a:r>
              <a:rPr lang="en-US" dirty="0"/>
              <a:t> – manually specify the name  of the table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1905000"/>
            <a:ext cx="7620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("StudentMaster")]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4412" y="4343400"/>
            <a:ext cx="7620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("StudentMaster",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Schema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="Admin")]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Column</a:t>
            </a:r>
            <a:r>
              <a:rPr lang="en-US" dirty="0"/>
              <a:t> – manually specify the name of the column in the DB</a:t>
            </a:r>
          </a:p>
          <a:p>
            <a:pPr lvl="1"/>
            <a:r>
              <a:rPr lang="en-US" dirty="0"/>
              <a:t>You can also specify order and explicit data type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204699"/>
            <a:ext cx="103632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("StudentName",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=2,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="varchar(50)")]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   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254083" y="3429000"/>
            <a:ext cx="4067176" cy="578882"/>
          </a:xfrm>
          <a:prstGeom prst="wedgeRoundRectCallout">
            <a:avLst>
              <a:gd name="adj1" fmla="val -40249"/>
              <a:gd name="adj2" fmla="val 129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parameters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0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Required</a:t>
            </a:r>
            <a:r>
              <a:rPr lang="en-US" dirty="0"/>
              <a:t> – mark a nullable property as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in the DB</a:t>
            </a:r>
          </a:p>
          <a:p>
            <a:pPr lvl="1"/>
            <a:r>
              <a:rPr lang="en-US" dirty="0"/>
              <a:t>Will throw exception if not set to a value</a:t>
            </a:r>
          </a:p>
          <a:p>
            <a:pPr lvl="1"/>
            <a:r>
              <a:rPr lang="en-US" dirty="0"/>
              <a:t>Non-nullable types (e.g.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) will </a:t>
            </a:r>
            <a:r>
              <a:rPr lang="en-US" dirty="0">
                <a:solidFill>
                  <a:schemeClr val="accent1"/>
                </a:solidFill>
              </a:rPr>
              <a:t>not throw </a:t>
            </a:r>
            <a:r>
              <a:rPr lang="en-US" dirty="0"/>
              <a:t>an exception (will be set to language-specific default value)</a:t>
            </a:r>
          </a:p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MinLength</a:t>
            </a:r>
            <a:r>
              <a:rPr lang="en-US" noProof="1"/>
              <a:t> </a:t>
            </a:r>
            <a:r>
              <a:rPr lang="en-US" dirty="0"/>
              <a:t>– specify min length of a string (client validation)</a:t>
            </a:r>
          </a:p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MaxLength</a:t>
            </a:r>
            <a:r>
              <a:rPr lang="en-US" noProof="1"/>
              <a:t> /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StringLength</a:t>
            </a:r>
            <a:r>
              <a:rPr lang="en-US" noProof="1"/>
              <a:t> </a:t>
            </a:r>
            <a:r>
              <a:rPr lang="en-US" dirty="0"/>
              <a:t>– specify max length of a string (both client and DB validation)</a:t>
            </a:r>
          </a:p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– set lower and/or upper limits of numeric property (client validation)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Validation</a:t>
            </a:r>
          </a:p>
        </p:txBody>
      </p:sp>
    </p:spTree>
    <p:extLst>
      <p:ext uri="{BB962C8B-B14F-4D97-AF65-F5344CB8AC3E}">
        <p14:creationId xmlns:p14="http://schemas.microsoft.com/office/powerpoint/2010/main" val="86919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dirty="0"/>
              <a:t> – create index for column</a:t>
            </a:r>
          </a:p>
          <a:p>
            <a:pPr lvl="1"/>
            <a:r>
              <a:rPr lang="en-US" dirty="0"/>
              <a:t>Primary key will always have an index</a:t>
            </a:r>
          </a:p>
          <a:p>
            <a:pPr>
              <a:spcBef>
                <a:spcPts val="19200"/>
              </a:spcBef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NotMapped</a:t>
            </a:r>
            <a:r>
              <a:rPr lang="en-US" dirty="0"/>
              <a:t> – property will not be mapped to a column</a:t>
            </a:r>
          </a:p>
          <a:p>
            <a:pPr lvl="1"/>
            <a:r>
              <a:rPr lang="en-US" dirty="0"/>
              <a:t>For business logic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3533598"/>
            <a:ext cx="91440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 "INDEX_REGNUM",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IsUnique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=true 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RegistrationNumber { get; set; 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674812" y="2590800"/>
            <a:ext cx="3276600" cy="578882"/>
          </a:xfrm>
          <a:prstGeom prst="wedgeRoundRectCallout">
            <a:avLst>
              <a:gd name="adj1" fmla="val 13993"/>
              <a:gd name="adj2" fmla="val 120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80012" y="2590800"/>
            <a:ext cx="4448400" cy="578882"/>
          </a:xfrm>
          <a:prstGeom prst="wedgeRoundRectCallout">
            <a:avLst>
              <a:gd name="adj1" fmla="val -29636"/>
              <a:gd name="adj2" fmla="val 129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unique specifier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1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Objects can be composed from other objects to represent complex relationships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Navigation properties speed up the traversal of related entities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Attributes can be used to express special table relationships and to customize entity behaviour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56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584789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/>
              <a:t>#Entity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32213" y="1733002"/>
            <a:ext cx="4724399" cy="2457998"/>
            <a:chOff x="3351212" y="1666593"/>
            <a:chExt cx="4724399" cy="2457998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351212" y="1666593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4722811" y="2619587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94413" y="3572581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Piston</a:t>
              </a:r>
            </a:p>
          </p:txBody>
        </p:sp>
        <p:cxnSp>
          <p:nvCxnSpPr>
            <p:cNvPr id="11" name="Connector: Elbow 10"/>
            <p:cNvCxnSpPr>
              <a:stCxn id="7" idx="2"/>
              <a:endCxn id="8" idx="1"/>
            </p:cNvCxnSpPr>
            <p:nvPr/>
          </p:nvCxnSpPr>
          <p:spPr>
            <a:xfrm rot="16200000" flipH="1">
              <a:off x="4193817" y="2366597"/>
              <a:ext cx="676989" cy="3810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stCxn id="8" idx="2"/>
              <a:endCxn id="9" idx="1"/>
            </p:cNvCxnSpPr>
            <p:nvPr/>
          </p:nvCxnSpPr>
          <p:spPr>
            <a:xfrm rot="16200000" flipH="1">
              <a:off x="5565417" y="3319589"/>
              <a:ext cx="676989" cy="381003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83" y="3174439"/>
            <a:ext cx="1377577" cy="13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composition denotes a "</a:t>
            </a:r>
            <a:r>
              <a:rPr lang="en-US" dirty="0">
                <a:solidFill>
                  <a:schemeClr val="accent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 the car has an engine</a:t>
            </a:r>
          </a:p>
          <a:p>
            <a:r>
              <a:rPr lang="en-US" dirty="0"/>
              <a:t>Defined in C# by one object having a </a:t>
            </a:r>
            <a:r>
              <a:rPr lang="en-US" dirty="0">
                <a:solidFill>
                  <a:schemeClr val="accent1"/>
                </a:solidFill>
              </a:rPr>
              <a:t>property</a:t>
            </a:r>
            <a:r>
              <a:rPr lang="en-US" dirty="0"/>
              <a:t> that is a </a:t>
            </a:r>
            <a:r>
              <a:rPr lang="en-US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7173230" y="5715000"/>
            <a:ext cx="2502582" cy="53175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Dog</a:t>
            </a:r>
          </a:p>
        </p:txBody>
      </p:sp>
      <p:cxnSp>
        <p:nvCxnSpPr>
          <p:cNvPr id="10" name="Straight Arrow Connector 9"/>
          <p:cNvCxnSpPr>
            <a:cxnSpLocks/>
            <a:stCxn id="7" idx="3"/>
            <a:endCxn id="8" idx="1"/>
          </p:cNvCxnSpPr>
          <p:nvPr/>
        </p:nvCxnSpPr>
        <p:spPr>
          <a:xfrm>
            <a:off x="5376521" y="5980875"/>
            <a:ext cx="17967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601230" y="3733800"/>
            <a:ext cx="3048000" cy="2791202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MyDog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41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dirty="0">
                <a:solidFill>
                  <a:schemeClr val="accent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r>
              <a:rPr lang="en-US" dirty="0"/>
              <a:t>Is either an </a:t>
            </a:r>
            <a:r>
              <a:rPr lang="en-US" noProof="1">
                <a:solidFill>
                  <a:schemeClr val="accent1"/>
                </a:solidFill>
              </a:rPr>
              <a:t>EntityReference</a:t>
            </a:r>
            <a:r>
              <a:rPr lang="en-US" dirty="0"/>
              <a:t> (one to one or zero) or an </a:t>
            </a:r>
            <a:r>
              <a:rPr lang="en-US" noProof="1">
                <a:solidFill>
                  <a:schemeClr val="accent1"/>
                </a:solidFill>
              </a:rPr>
              <a:t>ICollection</a:t>
            </a:r>
            <a:r>
              <a:rPr lang="en-US" dirty="0"/>
              <a:t> (one to many or many to many)</a:t>
            </a:r>
          </a:p>
          <a:p>
            <a:r>
              <a:rPr lang="en-US" dirty="0"/>
              <a:t>They provide </a:t>
            </a:r>
            <a:r>
              <a:rPr lang="en-US" dirty="0">
                <a:solidFill>
                  <a:schemeClr val="accent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Will automatically create </a:t>
            </a:r>
            <a:r>
              <a:rPr lang="en-US" dirty="0">
                <a:solidFill>
                  <a:schemeClr val="accent1"/>
                </a:solidFill>
              </a:rPr>
              <a:t>mapping tables</a:t>
            </a:r>
          </a:p>
          <a:p>
            <a:r>
              <a:rPr lang="en-US" dirty="0"/>
              <a:t>Must be declared </a:t>
            </a:r>
            <a:r>
              <a:rPr lang="en-US" dirty="0">
                <a:solidFill>
                  <a:schemeClr val="accent1"/>
                </a:solidFill>
              </a:rPr>
              <a:t>virtual</a:t>
            </a:r>
            <a:r>
              <a:rPr lang="en-US" dirty="0"/>
              <a:t> to enable </a:t>
            </a:r>
            <a:r>
              <a:rPr lang="en-US" dirty="0">
                <a:solidFill>
                  <a:schemeClr val="accent1"/>
                </a:solidFill>
              </a:rPr>
              <a:t>lazy loading </a:t>
            </a:r>
            <a:r>
              <a:rPr lang="en-US" dirty="0"/>
              <a:t>(object proxy)</a:t>
            </a:r>
          </a:p>
          <a:p>
            <a:r>
              <a:rPr lang="en-US" dirty="0"/>
              <a:t>Can be </a:t>
            </a:r>
            <a:r>
              <a:rPr lang="en-US" dirty="0">
                <a:solidFill>
                  <a:schemeClr val="accent1"/>
                </a:solidFill>
              </a:rPr>
              <a:t>modified</a:t>
            </a:r>
            <a:r>
              <a:rPr lang="en-US" dirty="0"/>
              <a:t> by </a:t>
            </a:r>
            <a:r>
              <a:rPr lang="en-US" dirty="0">
                <a:solidFill>
                  <a:schemeClr val="accent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2970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dirty="0"/>
              <a:t>Table Relationships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Expressed as Properties and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57377" y="1324586"/>
            <a:ext cx="3805662" cy="3405231"/>
            <a:chOff x="3957377" y="1324586"/>
            <a:chExt cx="3805662" cy="3405231"/>
          </a:xfrm>
        </p:grpSpPr>
        <p:pic>
          <p:nvPicPr>
            <p:cNvPr id="6" name="Picture 4" descr="Image result for tab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377" y="2863489"/>
              <a:ext cx="2053062" cy="173328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tab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39" y="2864205"/>
              <a:ext cx="2209800" cy="186561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Облаковидно 2"/>
            <p:cNvSpPr/>
            <p:nvPr/>
          </p:nvSpPr>
          <p:spPr>
            <a:xfrm>
              <a:off x="5010314" y="1324586"/>
              <a:ext cx="2057400" cy="13080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11" name="Picture 10" descr="Image result for hearth animated lov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39" y="1496470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979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Expressed in SQL Server as a shared primary key</a:t>
            </a:r>
          </a:p>
          <a:p>
            <a:r>
              <a:rPr lang="en-US" dirty="0"/>
              <a:t>Relationship direction must be explicitly specified with a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noProof="1"/>
              <a:t>ForeignKey</a:t>
            </a:r>
            <a:r>
              <a:rPr lang="en-US" dirty="0"/>
              <a:t> is placed above the key property and contains the name of the navigation property or vice versa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80921" y="4906976"/>
            <a:ext cx="7226982" cy="808024"/>
            <a:chOff x="1903412" y="3936297"/>
            <a:chExt cx="7226982" cy="80802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1903412" y="3936298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Student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6627812" y="3936297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Address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 flipV="1">
              <a:off x="4405994" y="4340309"/>
              <a:ext cx="2221818" cy="1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69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 Implementation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98612" y="1210343"/>
            <a:ext cx="89916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virtual Address Address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8612" y="3642790"/>
            <a:ext cx="8991600" cy="28342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virtual Student Student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180012" y="3810000"/>
            <a:ext cx="2583529" cy="578882"/>
          </a:xfrm>
          <a:prstGeom prst="wedgeRoundRectCallout">
            <a:avLst>
              <a:gd name="adj1" fmla="val -45733"/>
              <a:gd name="adj2" fmla="val 1112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Attributes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3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8287</TotalTime>
  <Words>1440</Words>
  <Application>Microsoft Office PowerPoint</Application>
  <PresentationFormat>Custom</PresentationFormat>
  <Paragraphs>274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EF Relations Object Composition</vt:lpstr>
      <vt:lpstr>Table of Contents</vt:lpstr>
      <vt:lpstr>Questions</vt:lpstr>
      <vt:lpstr>Object Composition</vt:lpstr>
      <vt:lpstr>Object Composition</vt:lpstr>
      <vt:lpstr>Navigation Properties</vt:lpstr>
      <vt:lpstr>Table Relationships</vt:lpstr>
      <vt:lpstr>One-to-Zero-or-One</vt:lpstr>
      <vt:lpstr>One-to-Zero-or-One Implementation</vt:lpstr>
      <vt:lpstr>One-to-Many</vt:lpstr>
      <vt:lpstr>One-to-Many Implementation</vt:lpstr>
      <vt:lpstr>Many-to-Many</vt:lpstr>
      <vt:lpstr>One-to-Many Implementation</vt:lpstr>
      <vt:lpstr>Multiple Relations</vt:lpstr>
      <vt:lpstr>Multiple Relations Implementation</vt:lpstr>
      <vt:lpstr>Multiple Relations Implementation (2)</vt:lpstr>
      <vt:lpstr>Attributes</vt:lpstr>
      <vt:lpstr>Attributes</vt:lpstr>
      <vt:lpstr>Key Attributes</vt:lpstr>
      <vt:lpstr>Key Attributes (2)</vt:lpstr>
      <vt:lpstr>Renaming Objects</vt:lpstr>
      <vt:lpstr>Renaming Objects (2)</vt:lpstr>
      <vt:lpstr>Entity Validation</vt:lpstr>
      <vt:lpstr>Other Attributes</vt:lpstr>
      <vt:lpstr>Summary</vt:lpstr>
      <vt:lpstr>Entity Framework Relations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Viktor Kostadinov</cp:lastModifiedBy>
  <cp:revision>136</cp:revision>
  <dcterms:created xsi:type="dcterms:W3CDTF">2014-01-02T17:00:34Z</dcterms:created>
  <dcterms:modified xsi:type="dcterms:W3CDTF">2017-03-06T11:49:49Z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