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1381" r:id="rId5"/>
    <p:sldId id="1412" r:id="rId6"/>
    <p:sldId id="1452" r:id="rId7"/>
    <p:sldId id="1453" r:id="rId8"/>
    <p:sldId id="1512" r:id="rId9"/>
    <p:sldId id="1513" r:id="rId10"/>
    <p:sldId id="1474" r:id="rId11"/>
    <p:sldId id="1515" r:id="rId12"/>
    <p:sldId id="1516" r:id="rId13"/>
    <p:sldId id="1514" r:id="rId14"/>
    <p:sldId id="1132"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iversal Apps" id="{35FF1B32-12B8-492E-B6DA-DE5AF3A7929F}">
          <p14:sldIdLst>
            <p14:sldId id="1381"/>
          </p14:sldIdLst>
        </p14:section>
        <p14:section name="Template Layouts" id="{FF377351-AA58-4A42-A64C-48719B975E8A}">
          <p14:sldIdLst>
            <p14:sldId id="1412"/>
            <p14:sldId id="1452"/>
          </p14:sldIdLst>
        </p14:section>
        <p14:section name="What are Universal Apps" id="{1823336D-5729-4541-9776-D6E9FE90DFE6}">
          <p14:sldIdLst>
            <p14:sldId id="1453"/>
            <p14:sldId id="1512"/>
            <p14:sldId id="1513"/>
            <p14:sldId id="1474"/>
            <p14:sldId id="1515"/>
            <p14:sldId id="1516"/>
            <p14:sldId id="1514"/>
          </p14:sldIdLst>
        </p14:section>
        <p14:section name="Sharing Strategies" id="{C4D1F69D-AABD-4E36-ABD4-8FCAFB381792}">
          <p14:sldIdLst/>
        </p14:section>
        <p14:section name="Sharing XAML" id="{61FADED8-5A5B-4AE6-BD94-8C96E7F8D931}">
          <p14:sldIdLst/>
        </p14:section>
        <p14:section name="Resources" id="{26AC01F7-B32B-44E9-BE5B-D21B17F99D23}">
          <p14:sldIdLst>
            <p14:sldId id="1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Full name" initials="Fn" lastIdx="2" clrIdx="2">
    <p:extLst>
      <p:ext uri="{19B8F6BF-5375-455C-9EA6-DF929625EA0E}">
        <p15:presenceInfo xmlns:p15="http://schemas.microsoft.com/office/powerpoint/2012/main" userId="Full n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ABDB"/>
    <a:srgbClr val="38549E"/>
    <a:srgbClr val="0066FF"/>
    <a:srgbClr val="25ABB2"/>
    <a:srgbClr val="FFB211"/>
    <a:srgbClr val="3C853C"/>
    <a:srgbClr val="7719AA"/>
    <a:srgbClr val="1490DF"/>
    <a:srgbClr val="1366BB"/>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30" autoAdjust="0"/>
  </p:normalViewPr>
  <p:slideViewPr>
    <p:cSldViewPr snapToObjects="1">
      <p:cViewPr varScale="1">
        <p:scale>
          <a:sx n="74" d="100"/>
          <a:sy n="74" d="100"/>
        </p:scale>
        <p:origin x="294" y="78"/>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891"/>
    </p:cViewPr>
  </p:sorterViewPr>
  <p:notesViewPr>
    <p:cSldViewPr snapToObjects="1" showGuides="1">
      <p:cViewPr varScale="1">
        <p:scale>
          <a:sx n="81" d="100"/>
          <a:sy n="81" d="100"/>
        </p:scale>
        <p:origin x="222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1/9/2021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1/9/2021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1/9/2021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25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1/9/2021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301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1/9/2021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5641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1/9/2021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1"/>
          </p:nvPr>
        </p:nvSpPr>
        <p:spPr>
          <a:xfrm>
            <a:off x="7079832" y="6483349"/>
            <a:ext cx="2797175" cy="371475"/>
          </a:xfrm>
          <a:prstGeom prst="rect">
            <a:avLst/>
          </a:prstGeom>
        </p:spPr>
        <p:txBody>
          <a:bodyPr/>
          <a:lstStyle/>
          <a:p>
            <a:fld id="{43C0CA2A-A3B8-470C-B399-BD7C3BF658A5}" type="datetime1">
              <a:rPr lang="en-US" smtClean="0"/>
              <a:t>1/9/2021</a:t>
            </a:fld>
            <a:endParaRPr lang="en-US"/>
          </a:p>
        </p:txBody>
      </p:sp>
      <p:sp>
        <p:nvSpPr>
          <p:cNvPr id="3" name="Footer Placeholder 2"/>
          <p:cNvSpPr>
            <a:spLocks noGrp="1"/>
          </p:cNvSpPr>
          <p:nvPr>
            <p:ph type="ftr" sz="quarter" idx="12"/>
          </p:nvPr>
        </p:nvSpPr>
        <p:spPr>
          <a:xfrm>
            <a:off x="9877007" y="6483350"/>
            <a:ext cx="1804987" cy="371475"/>
          </a:xfrm>
          <a:prstGeom prst="rect">
            <a:avLst/>
          </a:prstGeom>
        </p:spPr>
        <p:txBody>
          <a:bodyPr/>
          <a:lstStyle/>
          <a:p>
            <a:r>
              <a:rPr lang="en-US"/>
              <a:t>Microsoft Confidential</a:t>
            </a:r>
            <a:endParaRPr lang="en-US" dirty="0"/>
          </a:p>
        </p:txBody>
      </p:sp>
      <p:sp>
        <p:nvSpPr>
          <p:cNvPr id="7" name="Slide Number Placeholder 6"/>
          <p:cNvSpPr>
            <a:spLocks noGrp="1"/>
          </p:cNvSpPr>
          <p:nvPr>
            <p:ph type="sldNum" sz="quarter" idx="13"/>
          </p:nvPr>
        </p:nvSpPr>
        <p:spPr>
          <a:xfrm>
            <a:off x="11676062" y="6483350"/>
            <a:ext cx="485776" cy="371475"/>
          </a:xfrm>
          <a:prstGeom prst="rect">
            <a:avLst/>
          </a:prstGeom>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13696566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Date Placeholder 2"/>
          <p:cNvSpPr>
            <a:spLocks noGrp="1"/>
          </p:cNvSpPr>
          <p:nvPr>
            <p:ph type="dt" sz="half" idx="10"/>
          </p:nvPr>
        </p:nvSpPr>
        <p:spPr>
          <a:xfrm>
            <a:off x="2621578" y="6474105"/>
            <a:ext cx="1494383" cy="188346"/>
          </a:xfrm>
          <a:prstGeom prst="rect">
            <a:avLst/>
          </a:prstGeom>
        </p:spPr>
        <p:txBody>
          <a:bodyPr/>
          <a:lstStyle/>
          <a:p>
            <a:fld id="{DD6BA945-7159-4B59-BBE9-794DFD3401F2}" type="datetime1">
              <a:rPr lang="en-US" smtClean="0">
                <a:solidFill>
                  <a:srgbClr val="979796">
                    <a:lumMod val="40000"/>
                    <a:lumOff val="60000"/>
                  </a:srgbClr>
                </a:solidFill>
              </a:rPr>
              <a:pPr/>
              <a:t>1/9/2021</a:t>
            </a:fld>
            <a:endParaRPr lang="en-US" dirty="0">
              <a:solidFill>
                <a:srgbClr val="979796">
                  <a:lumMod val="40000"/>
                  <a:lumOff val="60000"/>
                </a:srgbClr>
              </a:solidFill>
            </a:endParaRPr>
          </a:p>
        </p:txBody>
      </p:sp>
      <p:sp>
        <p:nvSpPr>
          <p:cNvPr id="4" name="Footer Placeholder 3"/>
          <p:cNvSpPr>
            <a:spLocks noGrp="1"/>
          </p:cNvSpPr>
          <p:nvPr>
            <p:ph type="ftr" sz="quarter" idx="11"/>
          </p:nvPr>
        </p:nvSpPr>
        <p:spPr>
          <a:xfrm>
            <a:off x="950565" y="6474106"/>
            <a:ext cx="1671013" cy="188347"/>
          </a:xfrm>
          <a:prstGeom prst="rect">
            <a:avLst/>
          </a:prstGeom>
        </p:spPr>
        <p:txBody>
          <a:bodyPr/>
          <a:lstStyle/>
          <a:p>
            <a:endParaRPr lang="en-US" dirty="0">
              <a:solidFill>
                <a:srgbClr val="979796">
                  <a:lumMod val="40000"/>
                  <a:lumOff val="60000"/>
                </a:srgbClr>
              </a:solidFill>
            </a:endParaRPr>
          </a:p>
        </p:txBody>
      </p:sp>
      <p:sp>
        <p:nvSpPr>
          <p:cNvPr id="5" name="Slide Number Placeholder 4"/>
          <p:cNvSpPr>
            <a:spLocks noGrp="1"/>
          </p:cNvSpPr>
          <p:nvPr>
            <p:ph type="sldNum" sz="quarter" idx="12"/>
          </p:nvPr>
        </p:nvSpPr>
        <p:spPr>
          <a:xfrm>
            <a:off x="621824" y="6474106"/>
            <a:ext cx="311355" cy="188348"/>
          </a:xfrm>
          <a:prstGeom prst="rect">
            <a:avLst/>
          </a:prstGeom>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Tree>
    <p:extLst>
      <p:ext uri="{BB962C8B-B14F-4D97-AF65-F5344CB8AC3E}">
        <p14:creationId xmlns:p14="http://schemas.microsoft.com/office/powerpoint/2010/main" val="272551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7153993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5"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 id="2147484280" r:id="rId32"/>
    <p:sldLayoutId id="2147484281" r:id="rId3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Imagen 2" descr="Logotipo&#10;&#10;Descripción generada automáticamente">
            <a:extLst>
              <a:ext uri="{FF2B5EF4-FFF2-40B4-BE49-F238E27FC236}">
                <a16:creationId xmlns:a16="http://schemas.microsoft.com/office/drawing/2014/main" id="{76345723-280E-454F-B017-7150506C0EEC}"/>
              </a:ext>
            </a:extLst>
          </p:cNvPr>
          <p:cNvPicPr>
            <a:picLocks noChangeAspect="1"/>
          </p:cNvPicPr>
          <p:nvPr/>
        </p:nvPicPr>
        <p:blipFill>
          <a:blip r:embed="rId4"/>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27444157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Demo y consultas</a:t>
            </a:r>
            <a:endParaRPr lang="en-US" sz="8000" dirty="0"/>
          </a:p>
        </p:txBody>
      </p:sp>
      <p:pic>
        <p:nvPicPr>
          <p:cNvPr id="4" name="Imagen 3" descr="Logotipo&#10;&#10;Descripción generada automáticamente">
            <a:extLst>
              <a:ext uri="{FF2B5EF4-FFF2-40B4-BE49-F238E27FC236}">
                <a16:creationId xmlns:a16="http://schemas.microsoft.com/office/drawing/2014/main" id="{87E2DD78-4A13-4838-B862-1A5F1579182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53513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Imagen 5" descr="Logotipo&#10;&#10;Descripción generada automáticamente">
            <a:extLst>
              <a:ext uri="{FF2B5EF4-FFF2-40B4-BE49-F238E27FC236}">
                <a16:creationId xmlns:a16="http://schemas.microsoft.com/office/drawing/2014/main" id="{29D37642-8A95-4BC2-B8CF-6FAA7AA4BCC7}"/>
              </a:ext>
            </a:extLst>
          </p:cNvPr>
          <p:cNvPicPr>
            <a:picLocks noChangeAspect="1"/>
          </p:cNvPicPr>
          <p:nvPr/>
        </p:nvPicPr>
        <p:blipFill>
          <a:blip r:embed="rId4"/>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12" y="3209230"/>
            <a:ext cx="6402388" cy="2103119"/>
          </a:xfrm>
        </p:spPr>
        <p:txBody>
          <a:bodyPr/>
          <a:lstStyle/>
          <a:p>
            <a:pPr algn="ctr"/>
            <a:r>
              <a:rPr lang="es-PE" sz="4800" dirty="0"/>
              <a:t>Presentación Arquitectura</a:t>
            </a:r>
          </a:p>
        </p:txBody>
      </p:sp>
      <p:pic>
        <p:nvPicPr>
          <p:cNvPr id="6" name="Imagen 5" descr="Logotipo&#10;&#10;Descripción generada automáticamente">
            <a:extLst>
              <a:ext uri="{FF2B5EF4-FFF2-40B4-BE49-F238E27FC236}">
                <a16:creationId xmlns:a16="http://schemas.microsoft.com/office/drawing/2014/main" id="{AEB35B7D-B13B-4BDF-9B4B-E644370B93A5}"/>
              </a:ext>
            </a:extLst>
          </p:cNvPr>
          <p:cNvPicPr>
            <a:picLocks noChangeAspect="1"/>
          </p:cNvPicPr>
          <p:nvPr/>
        </p:nvPicPr>
        <p:blipFill>
          <a:blip r:embed="rId3"/>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14688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PE" dirty="0"/>
              <a:t>Lo vamos ver hoy…</a:t>
            </a:r>
          </a:p>
        </p:txBody>
      </p:sp>
      <p:sp>
        <p:nvSpPr>
          <p:cNvPr id="6" name="Text Placeholder 5"/>
          <p:cNvSpPr>
            <a:spLocks noGrp="1"/>
          </p:cNvSpPr>
          <p:nvPr>
            <p:ph type="body" sz="quarter" idx="11"/>
          </p:nvPr>
        </p:nvSpPr>
        <p:spPr>
          <a:xfrm>
            <a:off x="273455" y="1395237"/>
            <a:ext cx="11889564" cy="2092881"/>
          </a:xfrm>
          <a:prstGeom prst="rect">
            <a:avLst/>
          </a:prstGeom>
        </p:spPr>
        <p:txBody>
          <a:bodyPr/>
          <a:lstStyle/>
          <a:p>
            <a:pPr marL="571500" indent="-571500">
              <a:buFont typeface="Wingdings" panose="05000000000000000000" pitchFamily="2" charset="2"/>
              <a:buChar char="ü"/>
            </a:pPr>
            <a:r>
              <a:rPr lang="es-ES" sz="4000" dirty="0">
                <a:gradFill>
                  <a:gsLst>
                    <a:gs pos="2920">
                      <a:schemeClr val="tx2"/>
                    </a:gs>
                    <a:gs pos="39000">
                      <a:schemeClr val="tx2"/>
                    </a:gs>
                  </a:gsLst>
                  <a:lin ang="5400000" scaled="0"/>
                </a:gradFill>
                <a:latin typeface="+mj-lt"/>
              </a:rPr>
              <a:t>Diseño Arquitectura</a:t>
            </a:r>
          </a:p>
          <a:p>
            <a:pPr marL="571500" indent="-571500">
              <a:buFont typeface="Wingdings" panose="05000000000000000000" pitchFamily="2" charset="2"/>
              <a:buChar char="ü"/>
            </a:pPr>
            <a:r>
              <a:rPr lang="es-ES" dirty="0"/>
              <a:t>Implementación de Arquitectura</a:t>
            </a:r>
            <a:endParaRPr lang="es-PE" sz="4000" dirty="0">
              <a:gradFill>
                <a:gsLst>
                  <a:gs pos="2920">
                    <a:schemeClr val="tx2"/>
                  </a:gs>
                  <a:gs pos="39000">
                    <a:schemeClr val="tx2"/>
                  </a:gs>
                </a:gsLst>
                <a:lin ang="5400000" scaled="0"/>
              </a:gradFill>
              <a:latin typeface="+mj-lt"/>
            </a:endParaRPr>
          </a:p>
          <a:p>
            <a:pPr marL="0" lvl="1"/>
            <a:endParaRPr lang="es-PE" dirty="0"/>
          </a:p>
          <a:p>
            <a:pPr marL="0" lvl="1"/>
            <a:endParaRPr lang="es-PE" dirty="0"/>
          </a:p>
        </p:txBody>
      </p:sp>
      <p:pic>
        <p:nvPicPr>
          <p:cNvPr id="5" name="Imagen 4" descr="Logotipo&#10;&#10;Descripción generada automáticamente">
            <a:extLst>
              <a:ext uri="{FF2B5EF4-FFF2-40B4-BE49-F238E27FC236}">
                <a16:creationId xmlns:a16="http://schemas.microsoft.com/office/drawing/2014/main" id="{023E8A27-6C44-417A-A858-63F5D1651F4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0765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667744"/>
          </a:xfrm>
        </p:spPr>
        <p:txBody>
          <a:bodyPr/>
          <a:lstStyle/>
          <a:p>
            <a:r>
              <a:rPr lang="es-ES" sz="8000" dirty="0"/>
              <a:t>Arquitectura a nivel de componentes</a:t>
            </a:r>
            <a:endParaRPr lang="en-US" sz="8000" dirty="0"/>
          </a:p>
        </p:txBody>
      </p:sp>
      <p:pic>
        <p:nvPicPr>
          <p:cNvPr id="5" name="Imagen 4" descr="Logotipo&#10;&#10;Descripción generada automáticamente">
            <a:extLst>
              <a:ext uri="{FF2B5EF4-FFF2-40B4-BE49-F238E27FC236}">
                <a16:creationId xmlns:a16="http://schemas.microsoft.com/office/drawing/2014/main" id="{C850CED6-8B2D-4060-AF7C-9EE3AD6A763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90873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1ABDB"/>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950700" y="6483350"/>
            <a:ext cx="485775" cy="371475"/>
          </a:xfrm>
          <a:prstGeom prst="rect">
            <a:avLst/>
          </a:prstGeom>
        </p:spPr>
        <p:txBody>
          <a:bodyPr/>
          <a:lstStyle/>
          <a:p>
            <a:fld id="{B6F15528-21DE-4FAA-801E-634DDDAF4B2B}" type="slidenum">
              <a:rPr lang="en-US" smtClean="0">
                <a:solidFill>
                  <a:srgbClr val="000000">
                    <a:lumMod val="40000"/>
                    <a:lumOff val="60000"/>
                  </a:srgbClr>
                </a:solidFill>
              </a:rPr>
              <a:pPr/>
              <a:t>5</a:t>
            </a:fld>
            <a:endParaRPr lang="en-US" dirty="0">
              <a:solidFill>
                <a:srgbClr val="000000">
                  <a:lumMod val="40000"/>
                  <a:lumOff val="60000"/>
                </a:srgbClr>
              </a:solidFill>
            </a:endParaRPr>
          </a:p>
        </p:txBody>
      </p:sp>
      <p:sp>
        <p:nvSpPr>
          <p:cNvPr id="8" name="Text Placeholder 15"/>
          <p:cNvSpPr txBox="1">
            <a:spLocks/>
          </p:cNvSpPr>
          <p:nvPr/>
        </p:nvSpPr>
        <p:spPr>
          <a:xfrm>
            <a:off x="8954541" y="4294156"/>
            <a:ext cx="5579187" cy="238251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631"/>
              </a:spcAft>
            </a:pPr>
            <a:r>
              <a:rPr lang="en-US" sz="2448" dirty="0">
                <a:solidFill>
                  <a:schemeClr val="bg2"/>
                </a:solidFill>
              </a:rPr>
              <a:t>General pricing</a:t>
            </a:r>
          </a:p>
          <a:p>
            <a:pPr>
              <a:spcAft>
                <a:spcPts val="1631"/>
              </a:spcAft>
            </a:pPr>
            <a:r>
              <a:rPr lang="en-US" sz="2448" dirty="0">
                <a:solidFill>
                  <a:schemeClr val="bg2"/>
                </a:solidFill>
              </a:rPr>
              <a:t>Free tier</a:t>
            </a:r>
          </a:p>
          <a:p>
            <a:pPr>
              <a:spcAft>
                <a:spcPts val="1631"/>
              </a:spcAft>
            </a:pPr>
            <a:r>
              <a:rPr lang="en-US" sz="2448" dirty="0">
                <a:solidFill>
                  <a:schemeClr val="bg2"/>
                </a:solidFill>
              </a:rPr>
              <a:t>Pricing calculator</a:t>
            </a:r>
          </a:p>
          <a:p>
            <a:pPr>
              <a:spcAft>
                <a:spcPts val="1631"/>
              </a:spcAft>
            </a:pPr>
            <a:r>
              <a:rPr lang="en-US" sz="2448" dirty="0">
                <a:solidFill>
                  <a:schemeClr val="bg2"/>
                </a:solidFill>
              </a:rPr>
              <a:t>Total Cost of Ownership</a:t>
            </a:r>
            <a:endParaRPr lang="es-PE" sz="2448" dirty="0">
              <a:solidFill>
                <a:schemeClr val="bg2"/>
              </a:solidFill>
            </a:endParaRPr>
          </a:p>
        </p:txBody>
      </p:sp>
      <p:pic>
        <p:nvPicPr>
          <p:cNvPr id="10" name="Imagen 9" descr="Logotipo&#10;&#10;Descripción generada automáticamente">
            <a:extLst>
              <a:ext uri="{FF2B5EF4-FFF2-40B4-BE49-F238E27FC236}">
                <a16:creationId xmlns:a16="http://schemas.microsoft.com/office/drawing/2014/main" id="{745C95EE-9B7F-453B-933E-385F5F5A6A73}"/>
              </a:ext>
            </a:extLst>
          </p:cNvPr>
          <p:cNvPicPr>
            <a:picLocks noChangeAspect="1"/>
          </p:cNvPicPr>
          <p:nvPr/>
        </p:nvPicPr>
        <p:blipFill>
          <a:blip r:embed="rId3"/>
          <a:stretch>
            <a:fillRect/>
          </a:stretch>
        </p:blipFill>
        <p:spPr>
          <a:xfrm>
            <a:off x="10898757" y="184894"/>
            <a:ext cx="1205412" cy="1584176"/>
          </a:xfrm>
          <a:prstGeom prst="rect">
            <a:avLst/>
          </a:prstGeom>
        </p:spPr>
      </p:pic>
      <p:pic>
        <p:nvPicPr>
          <p:cNvPr id="3" name="Imagen 2" descr="Interfaz de usuario gráfica, Aplicación&#10;&#10;Descripción generada automáticamente">
            <a:extLst>
              <a:ext uri="{FF2B5EF4-FFF2-40B4-BE49-F238E27FC236}">
                <a16:creationId xmlns:a16="http://schemas.microsoft.com/office/drawing/2014/main" id="{8EEA2378-74E1-4B75-AF2A-BAE234BF1F01}"/>
              </a:ext>
            </a:extLst>
          </p:cNvPr>
          <p:cNvPicPr>
            <a:picLocks noChangeAspect="1"/>
          </p:cNvPicPr>
          <p:nvPr/>
        </p:nvPicPr>
        <p:blipFill>
          <a:blip r:embed="rId4"/>
          <a:stretch>
            <a:fillRect/>
          </a:stretch>
        </p:blipFill>
        <p:spPr>
          <a:xfrm>
            <a:off x="601613" y="1048990"/>
            <a:ext cx="10449054" cy="4569361"/>
          </a:xfrm>
          <a:prstGeom prst="rect">
            <a:avLst/>
          </a:prstGeom>
        </p:spPr>
      </p:pic>
    </p:spTree>
    <p:extLst>
      <p:ext uri="{BB962C8B-B14F-4D97-AF65-F5344CB8AC3E}">
        <p14:creationId xmlns:p14="http://schemas.microsoft.com/office/powerpoint/2010/main" val="25182918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Arquitectura de aplicación</a:t>
            </a:r>
            <a:endParaRPr lang="en-US" sz="8000" dirty="0"/>
          </a:p>
        </p:txBody>
      </p:sp>
      <p:pic>
        <p:nvPicPr>
          <p:cNvPr id="5" name="Imagen 4" descr="Logotipo&#10;&#10;Descripción generada automáticamente">
            <a:extLst>
              <a:ext uri="{FF2B5EF4-FFF2-40B4-BE49-F238E27FC236}">
                <a16:creationId xmlns:a16="http://schemas.microsoft.com/office/drawing/2014/main" id="{B25F839D-1A3E-4FD9-9483-0BA69EBFE50B}"/>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96319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71ABDB"/>
        </a:solidFill>
        <a:effectLst/>
      </p:bgPr>
    </p:bg>
    <p:spTree>
      <p:nvGrpSpPr>
        <p:cNvPr id="1" name=""/>
        <p:cNvGrpSpPr/>
        <p:nvPr/>
      </p:nvGrpSpPr>
      <p:grpSpPr>
        <a:xfrm>
          <a:off x="0" y="0"/>
          <a:ext cx="0" cy="0"/>
          <a:chOff x="0" y="0"/>
          <a:chExt cx="0" cy="0"/>
        </a:xfrm>
      </p:grpSpPr>
      <p:pic>
        <p:nvPicPr>
          <p:cNvPr id="16" name="Imagen 15" descr="Imagen de la pantalla de un celular&#10;&#10;Descripción generada automáticamente con confianza media">
            <a:extLst>
              <a:ext uri="{FF2B5EF4-FFF2-40B4-BE49-F238E27FC236}">
                <a16:creationId xmlns:a16="http://schemas.microsoft.com/office/drawing/2014/main" id="{51058A7C-011F-4694-8A3D-622AF1EB9099}"/>
              </a:ext>
            </a:extLst>
          </p:cNvPr>
          <p:cNvPicPr>
            <a:picLocks noChangeAspect="1"/>
          </p:cNvPicPr>
          <p:nvPr/>
        </p:nvPicPr>
        <p:blipFill>
          <a:blip r:embed="rId2"/>
          <a:stretch>
            <a:fillRect/>
          </a:stretch>
        </p:blipFill>
        <p:spPr>
          <a:xfrm>
            <a:off x="169565" y="1409030"/>
            <a:ext cx="11674071" cy="4824536"/>
          </a:xfrm>
          <a:prstGeom prst="rect">
            <a:avLst/>
          </a:prstGeom>
        </p:spPr>
      </p:pic>
      <p:pic>
        <p:nvPicPr>
          <p:cNvPr id="18" name="Imagen 17" descr="Logotipo&#10;&#10;Descripción generada automáticamente">
            <a:extLst>
              <a:ext uri="{FF2B5EF4-FFF2-40B4-BE49-F238E27FC236}">
                <a16:creationId xmlns:a16="http://schemas.microsoft.com/office/drawing/2014/main" id="{9DE4309E-2784-474D-A08D-FB62ACF3578C}"/>
              </a:ext>
            </a:extLst>
          </p:cNvPr>
          <p:cNvPicPr>
            <a:picLocks noChangeAspect="1"/>
          </p:cNvPicPr>
          <p:nvPr/>
        </p:nvPicPr>
        <p:blipFill>
          <a:blip r:embed="rId3"/>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24042557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Diseño de base de datos</a:t>
            </a:r>
            <a:endParaRPr lang="en-US" sz="8000" dirty="0"/>
          </a:p>
        </p:txBody>
      </p:sp>
    </p:spTree>
    <p:extLst>
      <p:ext uri="{BB962C8B-B14F-4D97-AF65-F5344CB8AC3E}">
        <p14:creationId xmlns:p14="http://schemas.microsoft.com/office/powerpoint/2010/main" val="333130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71ABDB"/>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2B7E16B-6AA8-456F-A1CF-CB0C3C7C04DC}"/>
              </a:ext>
            </a:extLst>
          </p:cNvPr>
          <p:cNvPicPr>
            <a:picLocks noChangeAspect="1"/>
          </p:cNvPicPr>
          <p:nvPr/>
        </p:nvPicPr>
        <p:blipFill>
          <a:blip r:embed="rId2"/>
          <a:stretch>
            <a:fillRect/>
          </a:stretch>
        </p:blipFill>
        <p:spPr>
          <a:xfrm>
            <a:off x="1177677" y="606559"/>
            <a:ext cx="10248453" cy="5781406"/>
          </a:xfrm>
          <a:prstGeom prst="rect">
            <a:avLst/>
          </a:prstGeom>
        </p:spPr>
      </p:pic>
    </p:spTree>
    <p:extLst>
      <p:ext uri="{BB962C8B-B14F-4D97-AF65-F5344CB8AC3E}">
        <p14:creationId xmlns:p14="http://schemas.microsoft.com/office/powerpoint/2010/main" val="3338394532"/>
      </p:ext>
    </p:extLst>
  </p:cSld>
  <p:clrMapOvr>
    <a:masterClrMapping/>
  </p:clrMapOvr>
  <p:transition>
    <p:fade/>
  </p:transition>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Andy Wigley</External_x0020_Speaker>
    <Session_x0020_Code xmlns="e36bfbf9-5e42-489c-a259-4c54eb22cb57">WIN-B363</Session_x0020_Code>
    <Presentation_x0020_Date xmlns="e36bfbf9-5e42-489c-a259-4c54eb22cb57">2014-05-13T18:00:00-05:00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230e9df3-be65-4c73-a93b-d1236ebd677e"/>
    <ds:schemaRef ds:uri="e36bfbf9-5e42-489c-a259-4c54eb22cb5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TENA14Speaker_PPT_Template</Template>
  <TotalTime>4041</TotalTime>
  <Words>662</Words>
  <Application>Microsoft Office PowerPoint</Application>
  <PresentationFormat>Personalizado</PresentationFormat>
  <Paragraphs>28</Paragraphs>
  <Slides>11</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Segoe UI</vt:lpstr>
      <vt:lpstr>Segoe UI Light</vt:lpstr>
      <vt:lpstr>Wingdings</vt:lpstr>
      <vt:lpstr>TechEd 2014 Dk Blue</vt:lpstr>
      <vt:lpstr>Presentación de PowerPoint</vt:lpstr>
      <vt:lpstr>Presentación Arquitectura</vt:lpstr>
      <vt:lpstr>Lo vamos ver hoy…</vt:lpstr>
      <vt:lpstr>Arquitectura a nivel de componentes</vt:lpstr>
      <vt:lpstr>Presentación de PowerPoint</vt:lpstr>
      <vt:lpstr>Arquitectura de aplicación</vt:lpstr>
      <vt:lpstr>Presentación de PowerPoint</vt:lpstr>
      <vt:lpstr>Diseño de base de datos</vt:lpstr>
      <vt:lpstr>Presentación de PowerPoint</vt:lpstr>
      <vt:lpstr>Demo y consultas</vt:lpstr>
      <vt:lpstr>Presentación de PowerPoint</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for Both: Building Shared Apps for Windows Phone and Windows 8.1</dc:title>
  <dc:subject>TechEd 2014</dc:subject>
  <dc:creator>Andy Wigley</dc:creator>
  <cp:keywords/>
  <dc:description>Template: Jordan Cayabyab, Artitudes Design
Formatting: 
Audience Type:</dc:description>
  <cp:lastModifiedBy>Reibin</cp:lastModifiedBy>
  <cp:revision>122</cp:revision>
  <dcterms:created xsi:type="dcterms:W3CDTF">2014-05-06T07:54:01Z</dcterms:created>
  <dcterms:modified xsi:type="dcterms:W3CDTF">2021-01-10T00:21:43Z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