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8"/>
  </p:notesMasterIdLst>
  <p:sldIdLst>
    <p:sldId id="278" r:id="rId2"/>
    <p:sldId id="300" r:id="rId3"/>
    <p:sldId id="279" r:id="rId4"/>
    <p:sldId id="280" r:id="rId5"/>
    <p:sldId id="281" r:id="rId6"/>
    <p:sldId id="283" r:id="rId7"/>
    <p:sldId id="284" r:id="rId8"/>
    <p:sldId id="282" r:id="rId9"/>
    <p:sldId id="294" r:id="rId10"/>
    <p:sldId id="295" r:id="rId11"/>
    <p:sldId id="296" r:id="rId12"/>
    <p:sldId id="297" r:id="rId13"/>
    <p:sldId id="298" r:id="rId14"/>
    <p:sldId id="299" r:id="rId15"/>
    <p:sldId id="292" r:id="rId16"/>
    <p:sldId id="293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>
        <p:scale>
          <a:sx n="32" d="100"/>
          <a:sy n="32" d="100"/>
        </p:scale>
        <p:origin x="340" y="76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EB3FF0-7481-4AE2-8A08-11959EF4D8D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B222863-096C-4933-B84C-3FEED8D76494}">
      <dgm:prSet/>
      <dgm:spPr/>
      <dgm:t>
        <a:bodyPr/>
        <a:lstStyle/>
        <a:p>
          <a:r>
            <a:rPr lang="en-US" i="0"/>
            <a:t>Social engineering continues to be a significant threat to individuals and organizations.</a:t>
          </a:r>
          <a:endParaRPr lang="en-US"/>
        </a:p>
      </dgm:t>
    </dgm:pt>
    <dgm:pt modelId="{BA2A97F1-ECE9-4FC0-A04F-950D2B5E6280}" type="parTrans" cxnId="{180788ED-87C4-48DB-8714-005A6AEA3706}">
      <dgm:prSet/>
      <dgm:spPr/>
      <dgm:t>
        <a:bodyPr/>
        <a:lstStyle/>
        <a:p>
          <a:endParaRPr lang="en-US"/>
        </a:p>
      </dgm:t>
    </dgm:pt>
    <dgm:pt modelId="{A2B92C42-1478-49BB-A03A-B4DADD30E474}" type="sibTrans" cxnId="{180788ED-87C4-48DB-8714-005A6AEA3706}">
      <dgm:prSet/>
      <dgm:spPr/>
      <dgm:t>
        <a:bodyPr/>
        <a:lstStyle/>
        <a:p>
          <a:endParaRPr lang="en-US"/>
        </a:p>
      </dgm:t>
    </dgm:pt>
    <dgm:pt modelId="{E35624B8-871D-4BED-BE44-8768401BF49D}">
      <dgm:prSet/>
      <dgm:spPr/>
      <dgm:t>
        <a:bodyPr/>
        <a:lstStyle/>
        <a:p>
          <a:r>
            <a:rPr lang="en-US" i="0"/>
            <a:t>By understanding the tactics used and implementing preventive measures, we can protect ourselves and stay safe in an increasingly interconnected world.</a:t>
          </a:r>
          <a:endParaRPr lang="en-US"/>
        </a:p>
      </dgm:t>
    </dgm:pt>
    <dgm:pt modelId="{1A5062DB-BA62-4190-AFFD-76D95CA8F1A7}" type="parTrans" cxnId="{DC176CD5-3B38-471F-9DE1-94EB3181DA67}">
      <dgm:prSet/>
      <dgm:spPr/>
      <dgm:t>
        <a:bodyPr/>
        <a:lstStyle/>
        <a:p>
          <a:endParaRPr lang="en-US"/>
        </a:p>
      </dgm:t>
    </dgm:pt>
    <dgm:pt modelId="{88275D88-E927-453C-B7C6-3D2994AFB511}" type="sibTrans" cxnId="{DC176CD5-3B38-471F-9DE1-94EB3181DA67}">
      <dgm:prSet/>
      <dgm:spPr/>
      <dgm:t>
        <a:bodyPr/>
        <a:lstStyle/>
        <a:p>
          <a:endParaRPr lang="en-US"/>
        </a:p>
      </dgm:t>
    </dgm:pt>
    <dgm:pt modelId="{A58BCED6-25C0-4B55-8B46-652C8E9593F3}" type="pres">
      <dgm:prSet presAssocID="{B0EB3FF0-7481-4AE2-8A08-11959EF4D8D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9A54B9-701E-49B3-86CF-6C42F8455DBE}" type="pres">
      <dgm:prSet presAssocID="{3B222863-096C-4933-B84C-3FEED8D76494}" presName="hierRoot1" presStyleCnt="0"/>
      <dgm:spPr/>
    </dgm:pt>
    <dgm:pt modelId="{02992C79-CCB3-4561-A219-053681E7D9BD}" type="pres">
      <dgm:prSet presAssocID="{3B222863-096C-4933-B84C-3FEED8D76494}" presName="composite" presStyleCnt="0"/>
      <dgm:spPr/>
    </dgm:pt>
    <dgm:pt modelId="{CAED28CA-8206-4198-8E0F-80ED9F5E0C8D}" type="pres">
      <dgm:prSet presAssocID="{3B222863-096C-4933-B84C-3FEED8D76494}" presName="background" presStyleLbl="node0" presStyleIdx="0" presStyleCnt="2"/>
      <dgm:spPr/>
    </dgm:pt>
    <dgm:pt modelId="{31E2F71E-914F-41F0-ADBD-A9A8BABE0BA5}" type="pres">
      <dgm:prSet presAssocID="{3B222863-096C-4933-B84C-3FEED8D76494}" presName="text" presStyleLbl="fgAcc0" presStyleIdx="0" presStyleCnt="2">
        <dgm:presLayoutVars>
          <dgm:chPref val="3"/>
        </dgm:presLayoutVars>
      </dgm:prSet>
      <dgm:spPr/>
    </dgm:pt>
    <dgm:pt modelId="{3F69EA88-E296-4247-B9B9-E85F32E0AD1B}" type="pres">
      <dgm:prSet presAssocID="{3B222863-096C-4933-B84C-3FEED8D76494}" presName="hierChild2" presStyleCnt="0"/>
      <dgm:spPr/>
    </dgm:pt>
    <dgm:pt modelId="{3958F15F-EF41-4082-85D9-F3DD770DF598}" type="pres">
      <dgm:prSet presAssocID="{E35624B8-871D-4BED-BE44-8768401BF49D}" presName="hierRoot1" presStyleCnt="0"/>
      <dgm:spPr/>
    </dgm:pt>
    <dgm:pt modelId="{30F21368-9347-49F0-8CE1-2EABD3B00B41}" type="pres">
      <dgm:prSet presAssocID="{E35624B8-871D-4BED-BE44-8768401BF49D}" presName="composite" presStyleCnt="0"/>
      <dgm:spPr/>
    </dgm:pt>
    <dgm:pt modelId="{B35B5B0D-64F0-47C0-9600-7113459AC5E5}" type="pres">
      <dgm:prSet presAssocID="{E35624B8-871D-4BED-BE44-8768401BF49D}" presName="background" presStyleLbl="node0" presStyleIdx="1" presStyleCnt="2"/>
      <dgm:spPr/>
    </dgm:pt>
    <dgm:pt modelId="{0F96D259-2430-4FA9-A918-BB13DB8CDFD6}" type="pres">
      <dgm:prSet presAssocID="{E35624B8-871D-4BED-BE44-8768401BF49D}" presName="text" presStyleLbl="fgAcc0" presStyleIdx="1" presStyleCnt="2">
        <dgm:presLayoutVars>
          <dgm:chPref val="3"/>
        </dgm:presLayoutVars>
      </dgm:prSet>
      <dgm:spPr/>
    </dgm:pt>
    <dgm:pt modelId="{0A4CDFFE-AC81-4BA1-B8BB-4896DEA1424A}" type="pres">
      <dgm:prSet presAssocID="{E35624B8-871D-4BED-BE44-8768401BF49D}" presName="hierChild2" presStyleCnt="0"/>
      <dgm:spPr/>
    </dgm:pt>
  </dgm:ptLst>
  <dgm:cxnLst>
    <dgm:cxn modelId="{37B32C14-0841-46DF-93D1-F551B42F710F}" type="presOf" srcId="{B0EB3FF0-7481-4AE2-8A08-11959EF4D8D1}" destId="{A58BCED6-25C0-4B55-8B46-652C8E9593F3}" srcOrd="0" destOrd="0" presId="urn:microsoft.com/office/officeart/2005/8/layout/hierarchy1"/>
    <dgm:cxn modelId="{9B565EAF-DBE2-44C7-860A-FA150CA94572}" type="presOf" srcId="{3B222863-096C-4933-B84C-3FEED8D76494}" destId="{31E2F71E-914F-41F0-ADBD-A9A8BABE0BA5}" srcOrd="0" destOrd="0" presId="urn:microsoft.com/office/officeart/2005/8/layout/hierarchy1"/>
    <dgm:cxn modelId="{BB5601C5-696F-4E44-87B1-D42C065E243A}" type="presOf" srcId="{E35624B8-871D-4BED-BE44-8768401BF49D}" destId="{0F96D259-2430-4FA9-A918-BB13DB8CDFD6}" srcOrd="0" destOrd="0" presId="urn:microsoft.com/office/officeart/2005/8/layout/hierarchy1"/>
    <dgm:cxn modelId="{DC176CD5-3B38-471F-9DE1-94EB3181DA67}" srcId="{B0EB3FF0-7481-4AE2-8A08-11959EF4D8D1}" destId="{E35624B8-871D-4BED-BE44-8768401BF49D}" srcOrd="1" destOrd="0" parTransId="{1A5062DB-BA62-4190-AFFD-76D95CA8F1A7}" sibTransId="{88275D88-E927-453C-B7C6-3D2994AFB511}"/>
    <dgm:cxn modelId="{180788ED-87C4-48DB-8714-005A6AEA3706}" srcId="{B0EB3FF0-7481-4AE2-8A08-11959EF4D8D1}" destId="{3B222863-096C-4933-B84C-3FEED8D76494}" srcOrd="0" destOrd="0" parTransId="{BA2A97F1-ECE9-4FC0-A04F-950D2B5E6280}" sibTransId="{A2B92C42-1478-49BB-A03A-B4DADD30E474}"/>
    <dgm:cxn modelId="{5FCF7919-1E29-4E52-ADD1-E1F6ECC99FDE}" type="presParOf" srcId="{A58BCED6-25C0-4B55-8B46-652C8E9593F3}" destId="{5D9A54B9-701E-49B3-86CF-6C42F8455DBE}" srcOrd="0" destOrd="0" presId="urn:microsoft.com/office/officeart/2005/8/layout/hierarchy1"/>
    <dgm:cxn modelId="{9C87E19B-8573-435A-A77F-28B929B41CD2}" type="presParOf" srcId="{5D9A54B9-701E-49B3-86CF-6C42F8455DBE}" destId="{02992C79-CCB3-4561-A219-053681E7D9BD}" srcOrd="0" destOrd="0" presId="urn:microsoft.com/office/officeart/2005/8/layout/hierarchy1"/>
    <dgm:cxn modelId="{F0FEC797-AECC-4D15-B077-783E607F7682}" type="presParOf" srcId="{02992C79-CCB3-4561-A219-053681E7D9BD}" destId="{CAED28CA-8206-4198-8E0F-80ED9F5E0C8D}" srcOrd="0" destOrd="0" presId="urn:microsoft.com/office/officeart/2005/8/layout/hierarchy1"/>
    <dgm:cxn modelId="{0C5DFCD3-3491-44B8-B144-ABDAA514C44F}" type="presParOf" srcId="{02992C79-CCB3-4561-A219-053681E7D9BD}" destId="{31E2F71E-914F-41F0-ADBD-A9A8BABE0BA5}" srcOrd="1" destOrd="0" presId="urn:microsoft.com/office/officeart/2005/8/layout/hierarchy1"/>
    <dgm:cxn modelId="{8D96C856-A08E-4AC4-9B5A-23E1D43AB416}" type="presParOf" srcId="{5D9A54B9-701E-49B3-86CF-6C42F8455DBE}" destId="{3F69EA88-E296-4247-B9B9-E85F32E0AD1B}" srcOrd="1" destOrd="0" presId="urn:microsoft.com/office/officeart/2005/8/layout/hierarchy1"/>
    <dgm:cxn modelId="{BD592CBC-A48E-433A-802A-F8F235E1756E}" type="presParOf" srcId="{A58BCED6-25C0-4B55-8B46-652C8E9593F3}" destId="{3958F15F-EF41-4082-85D9-F3DD770DF598}" srcOrd="1" destOrd="0" presId="urn:microsoft.com/office/officeart/2005/8/layout/hierarchy1"/>
    <dgm:cxn modelId="{483E14C7-01FE-460E-9476-238B052431F5}" type="presParOf" srcId="{3958F15F-EF41-4082-85D9-F3DD770DF598}" destId="{30F21368-9347-49F0-8CE1-2EABD3B00B41}" srcOrd="0" destOrd="0" presId="urn:microsoft.com/office/officeart/2005/8/layout/hierarchy1"/>
    <dgm:cxn modelId="{8E0CDD73-460C-459D-8DF7-ECDA5A5664E8}" type="presParOf" srcId="{30F21368-9347-49F0-8CE1-2EABD3B00B41}" destId="{B35B5B0D-64F0-47C0-9600-7113459AC5E5}" srcOrd="0" destOrd="0" presId="urn:microsoft.com/office/officeart/2005/8/layout/hierarchy1"/>
    <dgm:cxn modelId="{D37A3C58-3584-40C7-BBC4-367D83016DBB}" type="presParOf" srcId="{30F21368-9347-49F0-8CE1-2EABD3B00B41}" destId="{0F96D259-2430-4FA9-A918-BB13DB8CDFD6}" srcOrd="1" destOrd="0" presId="urn:microsoft.com/office/officeart/2005/8/layout/hierarchy1"/>
    <dgm:cxn modelId="{3513AE0F-3056-43C2-AF98-DF1A90ACC1D8}" type="presParOf" srcId="{3958F15F-EF41-4082-85D9-F3DD770DF598}" destId="{0A4CDFFE-AC81-4BA1-B8BB-4896DEA1424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ED28CA-8206-4198-8E0F-80ED9F5E0C8D}">
      <dsp:nvSpPr>
        <dsp:cNvPr id="0" name=""/>
        <dsp:cNvSpPr/>
      </dsp:nvSpPr>
      <dsp:spPr>
        <a:xfrm>
          <a:off x="1357" y="453354"/>
          <a:ext cx="4764166" cy="30252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2F71E-914F-41F0-ADBD-A9A8BABE0BA5}">
      <dsp:nvSpPr>
        <dsp:cNvPr id="0" name=""/>
        <dsp:cNvSpPr/>
      </dsp:nvSpPr>
      <dsp:spPr>
        <a:xfrm>
          <a:off x="530709" y="956239"/>
          <a:ext cx="4764166" cy="30252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i="0" kern="1200"/>
            <a:t>Social engineering continues to be a significant threat to individuals and organizations.</a:t>
          </a:r>
          <a:endParaRPr lang="en-US" sz="2600" kern="1200"/>
        </a:p>
      </dsp:txBody>
      <dsp:txXfrm>
        <a:off x="619315" y="1044845"/>
        <a:ext cx="4586954" cy="2848033"/>
      </dsp:txXfrm>
    </dsp:sp>
    <dsp:sp modelId="{B35B5B0D-64F0-47C0-9600-7113459AC5E5}">
      <dsp:nvSpPr>
        <dsp:cNvPr id="0" name=""/>
        <dsp:cNvSpPr/>
      </dsp:nvSpPr>
      <dsp:spPr>
        <a:xfrm>
          <a:off x="5824227" y="453354"/>
          <a:ext cx="4764166" cy="30252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6D259-2430-4FA9-A918-BB13DB8CDFD6}">
      <dsp:nvSpPr>
        <dsp:cNvPr id="0" name=""/>
        <dsp:cNvSpPr/>
      </dsp:nvSpPr>
      <dsp:spPr>
        <a:xfrm>
          <a:off x="6353579" y="956239"/>
          <a:ext cx="4764166" cy="30252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i="0" kern="1200"/>
            <a:t>By understanding the tactics used and implementing preventive measures, we can protect ourselves and stay safe in an increasingly interconnected world.</a:t>
          </a:r>
          <a:endParaRPr lang="en-US" sz="2600" kern="1200"/>
        </a:p>
      </dsp:txBody>
      <dsp:txXfrm>
        <a:off x="6442185" y="1044845"/>
        <a:ext cx="4586954" cy="2848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</a:t>
            </a:r>
            <a:br>
              <a:rPr lang="en-US" dirty="0"/>
            </a:br>
            <a:r>
              <a:rPr lang="en-US" dirty="0"/>
              <a:t>engineering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Ethical hacking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CF2CB-CDED-4610-ACBA-9F092DED0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74" y="458163"/>
            <a:ext cx="8847542" cy="1771690"/>
          </a:xfrm>
        </p:spPr>
        <p:txBody>
          <a:bodyPr/>
          <a:lstStyle/>
          <a:p>
            <a:r>
              <a:rPr lang="en-US" i="0" dirty="0">
                <a:solidFill>
                  <a:schemeClr val="accent6">
                    <a:lumMod val="75000"/>
                  </a:schemeClr>
                </a:solidFill>
                <a:effectLst/>
                <a:latin typeface="open sans"/>
              </a:rPr>
              <a:t>Kali Linux social engineering tool: </a:t>
            </a:r>
            <a:r>
              <a:rPr lang="en-US" i="0" dirty="0" err="1">
                <a:solidFill>
                  <a:schemeClr val="accent6">
                    <a:lumMod val="75000"/>
                  </a:schemeClr>
                </a:solidFill>
                <a:effectLst/>
                <a:latin typeface="open sans"/>
              </a:rPr>
              <a:t>Wifiphisher</a:t>
            </a:r>
            <a:br>
              <a:rPr lang="en-US" b="1" i="0" dirty="0">
                <a:solidFill>
                  <a:srgbClr val="000000"/>
                </a:solidFill>
                <a:effectLst/>
                <a:latin typeface="open sa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8FDC-2A0C-48EB-9529-296504B65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73" y="2770632"/>
            <a:ext cx="7211247" cy="3122168"/>
          </a:xfrm>
        </p:spPr>
        <p:txBody>
          <a:bodyPr/>
          <a:lstStyle/>
          <a:p>
            <a:r>
              <a:rPr lang="en-US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open sans"/>
              </a:rPr>
              <a:t>Wifiphisher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open sans"/>
              </a:rPr>
              <a:t> is a unique social engineering tool that automates phishing attacks on Wi-Fi networks to get the WPA/WPA2 passwords of a target user base. The tool can choose any nearby Wi-Fi access point, jam it (de-authenticate all users) and create a clone access point that doesn’t require a password to join.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53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33A4A40-34D0-92AC-DC18-FEA6A02AB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42981-2225-45BF-B06F-F17ACF1C7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500" b="0" i="0">
                <a:effectLst/>
              </a:rPr>
              <a:t>#include &lt;</a:t>
            </a:r>
            <a:r>
              <a:rPr lang="en-IN" sz="1500" b="0" i="0" err="1">
                <a:effectLst/>
              </a:rPr>
              <a:t>string.h</a:t>
            </a:r>
            <a:r>
              <a:rPr lang="en-IN" sz="1500" b="0" i="0">
                <a:effectLst/>
              </a:rPr>
              <a:t>&gt;</a:t>
            </a:r>
            <a:br>
              <a:rPr lang="en-IN" sz="1500"/>
            </a:br>
            <a:r>
              <a:rPr lang="en-IN" sz="1500" b="0" i="0">
                <a:effectLst/>
              </a:rPr>
              <a:t>void </a:t>
            </a:r>
            <a:r>
              <a:rPr lang="en-IN" sz="1500" b="0" i="0" err="1">
                <a:effectLst/>
              </a:rPr>
              <a:t>storeName</a:t>
            </a:r>
            <a:r>
              <a:rPr lang="en-IN" sz="1500" b="0" i="0">
                <a:effectLst/>
              </a:rPr>
              <a:t> (char *input) {</a:t>
            </a:r>
            <a:br>
              <a:rPr lang="en-IN" sz="1500"/>
            </a:br>
            <a:r>
              <a:rPr lang="en-IN" sz="1500" b="0" i="0">
                <a:effectLst/>
              </a:rPr>
              <a:t>  char name[12];</a:t>
            </a:r>
            <a:br>
              <a:rPr lang="en-IN" sz="1500"/>
            </a:br>
            <a:r>
              <a:rPr lang="en-IN" sz="1500" b="0" i="0">
                <a:effectLst/>
              </a:rPr>
              <a:t>  </a:t>
            </a:r>
            <a:r>
              <a:rPr lang="en-IN" sz="1500" b="0" i="0" err="1">
                <a:effectLst/>
              </a:rPr>
              <a:t>strcpy</a:t>
            </a:r>
            <a:r>
              <a:rPr lang="en-IN" sz="1500" b="0" i="0">
                <a:effectLst/>
              </a:rPr>
              <a:t>(name, input);</a:t>
            </a:r>
            <a:br>
              <a:rPr lang="en-IN" sz="1500"/>
            </a:br>
            <a:r>
              <a:rPr lang="en-IN" sz="1500" b="0" i="0">
                <a:effectLst/>
              </a:rPr>
              <a:t>}</a:t>
            </a:r>
            <a:br>
              <a:rPr lang="en-IN" sz="1500"/>
            </a:br>
            <a:br>
              <a:rPr lang="en-IN" sz="1500"/>
            </a:br>
            <a:r>
              <a:rPr lang="en-IN" sz="1500" b="0" i="0">
                <a:effectLst/>
              </a:rPr>
              <a:t>int main (int </a:t>
            </a:r>
            <a:r>
              <a:rPr lang="en-IN" sz="1500" b="0" i="0" err="1">
                <a:effectLst/>
              </a:rPr>
              <a:t>argc</a:t>
            </a:r>
            <a:r>
              <a:rPr lang="en-IN" sz="1500" b="0" i="0">
                <a:effectLst/>
              </a:rPr>
              <a:t>, char **</a:t>
            </a:r>
            <a:r>
              <a:rPr lang="en-IN" sz="1500" b="0" i="0" err="1">
                <a:effectLst/>
              </a:rPr>
              <a:t>argv</a:t>
            </a:r>
            <a:r>
              <a:rPr lang="en-IN" sz="1500" b="0" i="0">
                <a:effectLst/>
              </a:rPr>
              <a:t>) {</a:t>
            </a:r>
            <a:br>
              <a:rPr lang="en-IN" sz="1500"/>
            </a:br>
            <a:r>
              <a:rPr lang="en-IN" sz="1500" b="0" i="0">
                <a:effectLst/>
              </a:rPr>
              <a:t>  </a:t>
            </a:r>
            <a:r>
              <a:rPr lang="en-IN" sz="1500" b="0" i="0" err="1">
                <a:effectLst/>
              </a:rPr>
              <a:t>storeName</a:t>
            </a:r>
            <a:r>
              <a:rPr lang="en-IN" sz="1500" b="0" i="0">
                <a:effectLst/>
              </a:rPr>
              <a:t>(</a:t>
            </a:r>
            <a:r>
              <a:rPr lang="en-IN" sz="1500" b="0" i="0" err="1">
                <a:effectLst/>
              </a:rPr>
              <a:t>argv</a:t>
            </a:r>
            <a:r>
              <a:rPr lang="en-IN" sz="1500" b="0" i="0">
                <a:effectLst/>
              </a:rPr>
              <a:t>[1]);</a:t>
            </a:r>
            <a:br>
              <a:rPr lang="en-IN" sz="1500"/>
            </a:br>
            <a:r>
              <a:rPr lang="en-IN" sz="1500" b="0" i="0">
                <a:effectLst/>
              </a:rPr>
              <a:t>  return 0;</a:t>
            </a:r>
            <a:br>
              <a:rPr lang="en-IN" sz="1500"/>
            </a:br>
            <a:r>
              <a:rPr lang="en-IN" sz="1500" b="0" i="0">
                <a:effectLst/>
              </a:rPr>
              <a:t>}</a:t>
            </a:r>
            <a:endParaRPr lang="en-IN" sz="1500"/>
          </a:p>
        </p:txBody>
      </p:sp>
    </p:spTree>
    <p:extLst>
      <p:ext uri="{BB962C8B-B14F-4D97-AF65-F5344CB8AC3E}">
        <p14:creationId xmlns:p14="http://schemas.microsoft.com/office/powerpoint/2010/main" val="1729657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7973C1E-230D-45D8-A2D7-7424C34269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r="21778"/>
          <a:stretch/>
        </p:blipFill>
        <p:spPr>
          <a:xfrm>
            <a:off x="20" y="10"/>
            <a:ext cx="12191980" cy="6857990"/>
          </a:xfr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FD280-BE9F-4ABF-87DA-A5824240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E903B266-FB31-41FB-919F-88230D0A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11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Content Placeholder 29" descr="A screenshot of a computer&#10;&#10;Description automatically generated">
            <a:extLst>
              <a:ext uri="{FF2B5EF4-FFF2-40B4-BE49-F238E27FC236}">
                <a16:creationId xmlns:a16="http://schemas.microsoft.com/office/drawing/2014/main" id="{FA6FDD06-FF68-41E2-B35A-B4AC89DD026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4788" b="17087"/>
          <a:stretch/>
        </p:blipFill>
        <p:spPr>
          <a:xfrm>
            <a:off x="20" y="10"/>
            <a:ext cx="12191980" cy="6857990"/>
          </a:xfr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4DB81-9F77-4F1C-9655-9607994B7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5D2DB769-CE6C-4859-BB92-3B435E8B8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42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BC793E2-B63F-91EE-3CF7-D130CF2E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Content Placeholder 6" descr="A screen shot of a computer&#10;&#10;Description automatically generated">
            <a:extLst>
              <a:ext uri="{FF2B5EF4-FFF2-40B4-BE49-F238E27FC236}">
                <a16:creationId xmlns:a16="http://schemas.microsoft.com/office/drawing/2014/main" id="{6F55D4EF-CF00-4999-AB1D-62013DE8A1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9496" y="3542203"/>
            <a:ext cx="11119104" cy="1556673"/>
          </a:xfr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4A320-ACC7-4F62-BECC-E4228645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5FF90-2864-4267-9D83-62753E0F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16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</p:spPr>
        <p:txBody>
          <a:bodyPr anchor="t">
            <a:normAutofit/>
          </a:bodyPr>
          <a:lstStyle/>
          <a:p>
            <a:r>
              <a:rPr lang="en-US" dirty="0"/>
              <a:t>SUMMARY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8CE07AC-1C98-42DE-CFEC-25CC57FF139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16317495"/>
              </p:ext>
            </p:extLst>
          </p:nvPr>
        </p:nvGraphicFramePr>
        <p:xfrm>
          <a:off x="539496" y="2103120"/>
          <a:ext cx="11119104" cy="443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B6768E4-F8C5-CBD0-F986-1310F920A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oster with a hand holding a puppet&#10;&#10;Description automatically generated">
            <a:extLst>
              <a:ext uri="{FF2B5EF4-FFF2-40B4-BE49-F238E27FC236}">
                <a16:creationId xmlns:a16="http://schemas.microsoft.com/office/drawing/2014/main" id="{EE8E5C01-48F2-4B00-8E39-A52E80FA4F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b="10000"/>
          <a:stretch/>
        </p:blipFill>
        <p:spPr>
          <a:xfrm>
            <a:off x="20" y="10"/>
            <a:ext cx="12191980" cy="6857990"/>
          </a:xfr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7FDAC-10E8-429F-9938-813F1993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AE091FE2-46A8-4BF4-858F-B5AA5088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03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1"/>
            <a:ext cx="5693664" cy="3421621"/>
          </a:xfrm>
        </p:spPr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IN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Types of Social Engineering</a:t>
            </a:r>
          </a:p>
          <a:p>
            <a:r>
              <a:rPr lang="en-IN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Tactics and Techniques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Söhne"/>
            </a:endParaRPr>
          </a:p>
          <a:p>
            <a:r>
              <a:rPr lang="en-IN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Real-Life Examples</a:t>
            </a:r>
          </a:p>
          <a:p>
            <a:r>
              <a:rPr lang="en-IN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Protecting Yourself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Söhne"/>
            </a:endParaRPr>
          </a:p>
          <a:p>
            <a:r>
              <a:rPr lang="en-IN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Conclusion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Definition: Social engineering is the art of manipulating people to gain access to confidential information or to perform certain 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It exploits the inherent human tendency to trust and cooperate with others.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In this presentation, we will explore various tactics used in social engineering and discuss ways to protect ourselves.</a:t>
            </a:r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379" y="772588"/>
            <a:ext cx="6400800" cy="14538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Types of social engineering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7664" y="2451714"/>
            <a:ext cx="4676273" cy="3082811"/>
          </a:xfrm>
        </p:spPr>
        <p:txBody>
          <a:bodyPr/>
          <a:lstStyle/>
          <a:p>
            <a:pPr algn="r"/>
            <a:r>
              <a:rPr lang="en-IN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Phishing</a:t>
            </a:r>
          </a:p>
          <a:p>
            <a:pPr algn="r"/>
            <a:r>
              <a:rPr lang="en-IN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Pretexting</a:t>
            </a:r>
            <a:endParaRPr lang="en-IN" sz="2800" dirty="0">
              <a:solidFill>
                <a:schemeClr val="accent6">
                  <a:lumMod val="75000"/>
                </a:schemeClr>
              </a:solidFill>
              <a:latin typeface="Söhne"/>
            </a:endParaRPr>
          </a:p>
          <a:p>
            <a:pPr algn="r"/>
            <a:r>
              <a:rPr lang="en-IN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Baiting</a:t>
            </a:r>
          </a:p>
          <a:p>
            <a:pPr algn="r"/>
            <a:r>
              <a:rPr lang="en-IN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Tailgating</a:t>
            </a:r>
            <a:endParaRPr lang="en-IN" sz="2800" dirty="0">
              <a:solidFill>
                <a:schemeClr val="accent6">
                  <a:lumMod val="75000"/>
                </a:schemeClr>
              </a:solidFill>
              <a:latin typeface="Söhne"/>
            </a:endParaRPr>
          </a:p>
          <a:p>
            <a:pPr algn="r"/>
            <a:r>
              <a:rPr lang="en-IN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Quid pro quo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1216152"/>
            <a:ext cx="10671048" cy="768096"/>
          </a:xfrm>
        </p:spPr>
        <p:txBody>
          <a:bodyPr/>
          <a:lstStyle/>
          <a:p>
            <a:r>
              <a:rPr lang="en-IN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Tactics and Techniques</a:t>
            </a:r>
            <a:endParaRPr lang="en-US" sz="4400" dirty="0">
              <a:solidFill>
                <a:schemeClr val="accent6">
                  <a:lumMod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05390-EEA8-42C6-8DAB-716D0148DF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Authority: Posing as an authority figure, such as a manager or IT technician, to gain trust and convince individuals to comply with requests.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Urgency: Creating a sense of urgency to pressure individuals into making quick decisions without proper verification.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Intimidation: Using fear or intimidation tactics to coerce individuals into providing information or taking specific actions.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Familiarity: Establishing a personal connection or relationship with individuals to exploit their trust and willingness to help.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Tailoring: Customizing the approach based on the target's interests, preferences, or known information to increase the chances of success.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4" y="731520"/>
            <a:ext cx="10671048" cy="768096"/>
          </a:xfrm>
        </p:spPr>
        <p:txBody>
          <a:bodyPr/>
          <a:lstStyle/>
          <a:p>
            <a:r>
              <a:rPr lang="en-IN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Real-Life Examples</a:t>
            </a:r>
            <a:endParaRPr lang="en-US" sz="4400" dirty="0">
              <a:solidFill>
                <a:schemeClr val="accent6">
                  <a:lumMod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C7645-ADA2-4867-9AD6-6BB83EFA9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04" y="1984248"/>
            <a:ext cx="10680192" cy="3675888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The Nigerian Prince Scam: A classic example where scammers claim to be Nigerian royalty in need of financial assistance, promising large rewards in return.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CEO Fraud: Impersonating a company executive to trick employees into making unauthorized financial transfers.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Tech Support Scams: Pretending to be technical support representatives to gain remote access to computers and steal sensitive information.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Phishing Emails: Sending emails with links or attachments that appear legitimate but actually lead to malicious websites or malware downloads.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Protecting Yourself</a:t>
            </a:r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84664" y="1984248"/>
            <a:ext cx="768096" cy="1627632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443A6-C9E1-46F7-B171-E72F2F5B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4EFE-F22A-41D8-93F9-669A7168B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1427747"/>
            <a:ext cx="11119104" cy="5110213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Awareness and Education: Educate yourself and others about social engineering tactics and red flags to watch out for.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Verify Requests: Always verify requests for sensitive information or actions, especially when they come unexpectedly or seem urgent.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Use Strong Authentication: Implement strong passwords, multi-factor authentication, and other security measures to protect your accounts.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Be Cautious Online: Exercise caution when sharing personal information on social media platforms or other online channels.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Report Suspicious Activity: Report any suspected social engineering attempts to your organization's security team or relevant authorities.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05E01-94BC-4B71-A6E3-AFA62F07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16337-B1A0-47E0-B386-BD0A8AD5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90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{EF9C7B58-0017-45FA-B6B5-46A1AB08E330}tf78438558_win32</Template>
  <TotalTime>60</TotalTime>
  <Words>585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open sans</vt:lpstr>
      <vt:lpstr>Sabon Next LT</vt:lpstr>
      <vt:lpstr>Söhne</vt:lpstr>
      <vt:lpstr>Office Theme</vt:lpstr>
      <vt:lpstr>Social engineering </vt:lpstr>
      <vt:lpstr>PowerPoint Presentation</vt:lpstr>
      <vt:lpstr>AGENDA</vt:lpstr>
      <vt:lpstr>Introduction</vt:lpstr>
      <vt:lpstr>Types of social engineering</vt:lpstr>
      <vt:lpstr>Tactics and Techniques</vt:lpstr>
      <vt:lpstr>Real-Life Examples</vt:lpstr>
      <vt:lpstr>Protecting Yourself</vt:lpstr>
      <vt:lpstr>PowerPoint Presentation</vt:lpstr>
      <vt:lpstr>Kali Linux social engineering tool: Wifiphisher </vt:lpstr>
      <vt:lpstr>PowerPoint Presentation</vt:lpstr>
      <vt:lpstr>PowerPoint Presentation</vt:lpstr>
      <vt:lpstr>PowerPoint Presentation</vt:lpstr>
      <vt:lpstr>PowerPoint Presentation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engineering </dc:title>
  <dc:subject/>
  <dc:creator>madineni kamali</dc:creator>
  <cp:lastModifiedBy>madineni kamali</cp:lastModifiedBy>
  <cp:revision>1</cp:revision>
  <dcterms:created xsi:type="dcterms:W3CDTF">2023-07-09T12:38:53Z</dcterms:created>
  <dcterms:modified xsi:type="dcterms:W3CDTF">2023-07-09T13:39:34Z</dcterms:modified>
</cp:coreProperties>
</file>