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f80d30a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f80d30a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f80d30a0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f80d30a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f80d30a0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f80d30a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16db56c8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16db56c8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f80d30a0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f80d30a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16db56c8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16db56c8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16db56c8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16db56c8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f80d30a0d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f80d30a0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f80d30a0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f80d30a0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paultimothymooney/chest-xray-pneumoni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Pneumonia Classification Using Chest X-Ray with Probabilistic Neural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3432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This work presents the use of Probabilistic neural network based on the bayesian theorem for automatic detection of pneumonia, non pneumonia chest X-Ray.</a:t>
            </a:r>
            <a:endParaRPr dirty="0">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The models were trained based on two binary classes.</a:t>
            </a:r>
            <a:endParaRPr dirty="0">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The models were evaluated based on accuracy, sensitivity, and specificity.</a:t>
            </a:r>
            <a:endParaRPr dirty="0">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However, the result has shown that for classification of for non viral pneumonia and healthy datasets, the model achieved 90% testing accuracy, 61% sensitivity, and 61% specificity.</a:t>
            </a:r>
            <a:endParaRPr dirty="0">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One of the limitations of this research is the fact that we used a small dataset of pneumonia. </a:t>
            </a:r>
            <a:endParaRPr dirty="0">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We can increase the performance using pretrained model.</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Problem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a:bodyPr>
          <a:lstStyle/>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Pneumonia is a lung parenchyma inflammation often caused by pathogenic microorganisms, factors of physical and chemical, immunologic injury and other pharmaceuticals.</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Pneumonia kills more than 800,000 children under five per year, with around 2200 deaths every day.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There are more than 1400 children infected with pneumonia per 100,000 children.</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With technology developing, more and more measures are developed, in which radiology-based methods are most popular and useful.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Diagnostic radiological techniques for pulmonary disease include chest X-ray imaging, computed tomography (CT), and magnetic resonance imaging (MRI), among which chest X-ray imaging is most effective and economical as it is more available and portable in hospital and has lower exposures of dose radioactivity for patients.</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Hence, in this project, we propose a Convolutional Neural Network to diagnose pneumonia through X-ray images automatically and obtain results of  high accuracy score.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a:bodyPr>
          <a:lstStyle/>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dataset is organized into 3 folders (train, test, val) and contains subfolders for each image category (Pneumonia/Normal).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There are 5,863 X-Ray images (JPEG) and 2 categories (Pneumonia/Normal).</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Chest X-ray images (anterior-posterior) were selected from retrospective cohorts of pediatric patients of one to five years old from Guangzhou Women and Children’s Medical Center, Guangzhou.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All chest X-ray imaging was performed as part of patients’ routine clinical care.</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For the analysis of chest x-ray images, all chest radiographs were initially screened for quality control by removing all low quality or unreadable scans.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diagnoses for the images were then graded by two expert physicians before being cleared for training the AI system.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In order to account for any grading errors, the evaluation set was also checked by a third expert.</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u="sng">
                <a:solidFill>
                  <a:schemeClr val="hlink"/>
                </a:solidFill>
                <a:latin typeface="Times New Roman"/>
                <a:ea typeface="Times New Roman"/>
                <a:cs typeface="Times New Roman"/>
                <a:sym typeface="Times New Roman"/>
                <a:hlinkClick r:id="rId3"/>
              </a:rPr>
              <a:t>https://www.kaggle.com/paultimothymooney/chest-xray-pneumonia</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Dataset Summary</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pic>
        <p:nvPicPr>
          <p:cNvPr id="72" name="Google Shape;72;p16"/>
          <p:cNvPicPr preferRelativeResize="0"/>
          <p:nvPr/>
        </p:nvPicPr>
        <p:blipFill>
          <a:blip r:embed="rId3">
            <a:alphaModFix/>
          </a:blip>
          <a:stretch>
            <a:fillRect/>
          </a:stretch>
        </p:blipFill>
        <p:spPr>
          <a:xfrm>
            <a:off x="1195388" y="1117750"/>
            <a:ext cx="6753225" cy="1276350"/>
          </a:xfrm>
          <a:prstGeom prst="rect">
            <a:avLst/>
          </a:prstGeom>
          <a:noFill/>
          <a:ln>
            <a:noFill/>
          </a:ln>
        </p:spPr>
      </p:pic>
      <p:pic>
        <p:nvPicPr>
          <p:cNvPr id="73" name="Google Shape;73;p16"/>
          <p:cNvPicPr preferRelativeResize="0"/>
          <p:nvPr/>
        </p:nvPicPr>
        <p:blipFill>
          <a:blip r:embed="rId4">
            <a:alphaModFix/>
          </a:blip>
          <a:stretch>
            <a:fillRect/>
          </a:stretch>
        </p:blipFill>
        <p:spPr>
          <a:xfrm>
            <a:off x="1238413" y="2124475"/>
            <a:ext cx="6743700" cy="1190625"/>
          </a:xfrm>
          <a:prstGeom prst="rect">
            <a:avLst/>
          </a:prstGeom>
          <a:noFill/>
          <a:ln>
            <a:noFill/>
          </a:ln>
        </p:spPr>
      </p:pic>
      <p:pic>
        <p:nvPicPr>
          <p:cNvPr id="74" name="Google Shape;74;p16"/>
          <p:cNvPicPr preferRelativeResize="0"/>
          <p:nvPr/>
        </p:nvPicPr>
        <p:blipFill>
          <a:blip r:embed="rId5">
            <a:alphaModFix/>
          </a:blip>
          <a:stretch>
            <a:fillRect/>
          </a:stretch>
        </p:blipFill>
        <p:spPr>
          <a:xfrm>
            <a:off x="3056900" y="3154925"/>
            <a:ext cx="3030200" cy="198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Work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0" name="Google Shape;80;p17"/>
          <p:cNvSpPr txBox="1">
            <a:spLocks noGrp="1"/>
          </p:cNvSpPr>
          <p:nvPr>
            <p:ph type="body" idx="1"/>
          </p:nvPr>
        </p:nvSpPr>
        <p:spPr>
          <a:xfrm>
            <a:off x="5009650" y="1152475"/>
            <a:ext cx="3822600" cy="3416400"/>
          </a:xfrm>
          <a:prstGeom prst="rect">
            <a:avLst/>
          </a:prstGeom>
        </p:spPr>
        <p:txBody>
          <a:bodyPr spcFirstLastPara="1" wrap="square" lIns="91425" tIns="91425" rIns="91425" bIns="91425" anchor="t" anchorCtr="0">
            <a:normAutofit fontScale="62500" lnSpcReduction="20000"/>
          </a:bodyPr>
          <a:lstStyle/>
          <a:p>
            <a:pPr marL="457200" lvl="0" indent="-30003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Preprocessing methods are</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Resize </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Normalization </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Rotation Range</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Zoom Range </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Weight_Shift_Range </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Height_Shift_Range </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Horizontal_Flip True</a:t>
            </a:r>
            <a:endParaRPr>
              <a:latin typeface="Times New Roman"/>
              <a:ea typeface="Times New Roman"/>
              <a:cs typeface="Times New Roman"/>
              <a:sym typeface="Times New Roman"/>
            </a:endParaRPr>
          </a:p>
          <a:p>
            <a:pPr marL="914400" lvl="1" indent="-28416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Vertical_Flip</a:t>
            </a:r>
            <a:endParaRPr>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Datasets will be splitted into train, test, validation.</a:t>
            </a:r>
            <a:endParaRPr>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Probabilistic Neural Network is used as classifier for this project</a:t>
            </a:r>
            <a:endParaRPr>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True Positive, True Negative, False Positive, False Negative, are used to analyze and identify the performance of model with the help of confusion matrix.</a:t>
            </a:r>
            <a:endParaRPr>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359950" y="1181825"/>
            <a:ext cx="4568275" cy="368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Work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A probabilistic neural network (PNN) is a sort of feedforward neural network used to handle classification and pattern recognition problems.</a:t>
            </a:r>
            <a:endParaRPr sz="1400">
              <a:solidFill>
                <a:srgbClr val="444444"/>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In the PNN technique, the parent probability distribution function (PDF) of each class is approximated using a Parzen window and a non-parametric function. </a:t>
            </a:r>
            <a:endParaRPr sz="1400">
              <a:solidFill>
                <a:srgbClr val="444444"/>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The PDF of each class is then used to estimate the class probability of fresh input data, and Bayes’ rule is used to allocate the class with the highest posterior probability to new input data. </a:t>
            </a:r>
            <a:endParaRPr sz="1400">
              <a:solidFill>
                <a:srgbClr val="444444"/>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With this method, the possibility of misclassification is lowered. </a:t>
            </a:r>
            <a:endParaRPr sz="1400">
              <a:solidFill>
                <a:srgbClr val="444444"/>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This type of ANN was created using a Bayesian network and a statistical approach known as Kernel Fisher discriminant analysis.</a:t>
            </a:r>
            <a:endParaRPr sz="1400">
              <a:solidFill>
                <a:srgbClr val="444444"/>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Work summary</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4002625" y="1058025"/>
            <a:ext cx="4829700" cy="3786000"/>
          </a:xfrm>
          <a:prstGeom prst="rect">
            <a:avLst/>
          </a:prstGeom>
        </p:spPr>
        <p:txBody>
          <a:bodyPr spcFirstLastPara="1" wrap="square" lIns="91425" tIns="91425" rIns="91425" bIns="91425" anchor="t" anchorCtr="0">
            <a:normAutofit fontScale="55000" lnSpcReduction="20000"/>
          </a:bodyPr>
          <a:lstStyle/>
          <a:p>
            <a:pPr marL="0" lvl="0" indent="0" algn="just" rtl="0">
              <a:lnSpc>
                <a:spcPct val="150000"/>
              </a:lnSpc>
              <a:spcBef>
                <a:spcPts val="0"/>
              </a:spcBef>
              <a:spcAft>
                <a:spcPts val="0"/>
              </a:spcAft>
              <a:buClr>
                <a:schemeClr val="dk1"/>
              </a:buClr>
              <a:buSzPct val="61111"/>
              <a:buFont typeface="Arial"/>
              <a:buNone/>
            </a:pPr>
            <a:r>
              <a:rPr lang="en" b="1">
                <a:latin typeface="Times New Roman"/>
                <a:ea typeface="Times New Roman"/>
                <a:cs typeface="Times New Roman"/>
                <a:sym typeface="Times New Roman"/>
              </a:rPr>
              <a:t>Input Layer</a:t>
            </a:r>
            <a:endParaRPr b="1">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Each predictor variable is represented by a neuron in the input layer. When there are N categories in a categorical variable, N-1 neurons are used. By subtracting the median and dividing by the interquartile range, the range of data is standardized. The values are then fed to each of the neurons in the hidden layer by the input neurons.</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61111"/>
              <a:buFont typeface="Arial"/>
              <a:buNone/>
            </a:pPr>
            <a:r>
              <a:rPr lang="en" b="1">
                <a:latin typeface="Times New Roman"/>
                <a:ea typeface="Times New Roman"/>
                <a:cs typeface="Times New Roman"/>
                <a:sym typeface="Times New Roman"/>
              </a:rPr>
              <a:t>Pattern Layer</a:t>
            </a:r>
            <a:endParaRPr b="1">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Each case in the training data set has one neuron in this layer. It saves the values of the case’s predictor variables as well as the target value. A hidden neuron calculates the Euclidean distance between the test case and the neuron’s center point, then uses the sigma values to apply the radial basis kernel function.</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61111"/>
              <a:buFont typeface="Arial"/>
              <a:buNone/>
            </a:pPr>
            <a:r>
              <a:rPr lang="en" b="1">
                <a:latin typeface="Times New Roman"/>
                <a:ea typeface="Times New Roman"/>
                <a:cs typeface="Times New Roman"/>
                <a:sym typeface="Times New Roman"/>
              </a:rPr>
              <a:t>Summation Layer</a:t>
            </a:r>
            <a:endParaRPr b="1">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Each category of the target variable has one pattern neuron in PNN. Each hidden neuron stores the actual target category of each training event; the weighted value output by a hidden neuron is only supplied to the pattern neuron that corresponds to the hidden neuron’s category. The values for the class that the pattern neurons represent are added together.</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61111"/>
              <a:buFont typeface="Arial"/>
              <a:buNone/>
            </a:pPr>
            <a:r>
              <a:rPr lang="en" b="1">
                <a:latin typeface="Times New Roman"/>
                <a:ea typeface="Times New Roman"/>
                <a:cs typeface="Times New Roman"/>
                <a:sym typeface="Times New Roman"/>
              </a:rPr>
              <a:t>Decision Layer</a:t>
            </a:r>
            <a:endParaRPr b="1">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r>
              <a:rPr lang="en">
                <a:latin typeface="Times New Roman"/>
                <a:ea typeface="Times New Roman"/>
                <a:cs typeface="Times New Roman"/>
                <a:sym typeface="Times New Roman"/>
              </a:rPr>
              <a:t>The output layer compares the weighted votes accumulated in the pattern layer for each target category and utilizes the largest vote to predict the target category.</a:t>
            </a:r>
            <a:endParaRPr>
              <a:latin typeface="Times New Roman"/>
              <a:ea typeface="Times New Roman"/>
              <a:cs typeface="Times New Roman"/>
              <a:sym typeface="Times New Roman"/>
            </a:endParaRPr>
          </a:p>
        </p:txBody>
      </p:sp>
      <p:pic>
        <p:nvPicPr>
          <p:cNvPr id="94" name="Google Shape;94;p19"/>
          <p:cNvPicPr preferRelativeResize="0"/>
          <p:nvPr/>
        </p:nvPicPr>
        <p:blipFill>
          <a:blip r:embed="rId3">
            <a:alphaModFix/>
          </a:blip>
          <a:stretch>
            <a:fillRect/>
          </a:stretch>
        </p:blipFill>
        <p:spPr>
          <a:xfrm>
            <a:off x="383400" y="1152475"/>
            <a:ext cx="3619225"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Validation method</a:t>
            </a:r>
            <a:endParaRPr>
              <a:latin typeface="Times New Roman"/>
              <a:ea typeface="Times New Roman"/>
              <a:cs typeface="Times New Roman"/>
              <a:sym typeface="Times New Roman"/>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just" rtl="0">
              <a:lnSpc>
                <a:spcPct val="150000"/>
              </a:lnSpc>
              <a:spcBef>
                <a:spcPts val="0"/>
              </a:spcBef>
              <a:spcAft>
                <a:spcPts val="0"/>
              </a:spcAft>
              <a:buNone/>
            </a:pPr>
            <a:r>
              <a:rPr lang="en" sz="1400">
                <a:solidFill>
                  <a:srgbClr val="444444"/>
                </a:solidFill>
                <a:latin typeface="Times New Roman"/>
                <a:ea typeface="Times New Roman"/>
                <a:cs typeface="Times New Roman"/>
                <a:sym typeface="Times New Roman"/>
              </a:rPr>
              <a:t>A confusion matrix is a table that is often used to describe the performance of a classification model (or "classifier") on a set of test data for which the true values are known. </a:t>
            </a:r>
            <a:endParaRPr sz="1400">
              <a:solidFill>
                <a:srgbClr val="444444"/>
              </a:solidFill>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400">
                <a:solidFill>
                  <a:srgbClr val="444444"/>
                </a:solidFill>
                <a:latin typeface="Times New Roman"/>
                <a:ea typeface="Times New Roman"/>
                <a:cs typeface="Times New Roman"/>
                <a:sym typeface="Times New Roman"/>
              </a:rPr>
              <a:t>The confusion matrix itself is relatively simple to understand, but the related terminology can be confusing.</a:t>
            </a:r>
            <a:endParaRPr sz="1400">
              <a:solidFill>
                <a:srgbClr val="444444"/>
              </a:solidFill>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true positives (TP): These are cases in which we predicted yes (they have the disease), and they do have the disease.</a:t>
            </a:r>
            <a:endParaRPr sz="1400">
              <a:solidFill>
                <a:srgbClr val="444444"/>
              </a:solidFill>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true negatives (TN): We predicted no, and they don't have the disease.</a:t>
            </a:r>
            <a:endParaRPr sz="1400">
              <a:solidFill>
                <a:srgbClr val="444444"/>
              </a:solidFill>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false positives (FP): We predicted yes, but they don't actually have the disease. (Also known as a "Type I error.")</a:t>
            </a:r>
            <a:endParaRPr sz="1400">
              <a:solidFill>
                <a:srgbClr val="444444"/>
              </a:solidFill>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false negatives (FN): We predicted no, but they actually do have the disease. (Also known as a "Type II error.")</a:t>
            </a:r>
            <a:endParaRPr sz="1400">
              <a:solidFill>
                <a:srgbClr val="444444"/>
              </a:solidFill>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400">
              <a:solidFill>
                <a:srgbClr val="444444"/>
              </a:solidFill>
              <a:latin typeface="Times New Roman"/>
              <a:ea typeface="Times New Roman"/>
              <a:cs typeface="Times New Roman"/>
              <a:sym typeface="Times New Roman"/>
            </a:endParaRPr>
          </a:p>
          <a:p>
            <a:pPr marL="0" lvl="0" indent="0" algn="just" rtl="0">
              <a:lnSpc>
                <a:spcPct val="150000"/>
              </a:lnSpc>
              <a:spcBef>
                <a:spcPts val="800"/>
              </a:spcBef>
              <a:spcAft>
                <a:spcPts val="800"/>
              </a:spcAft>
              <a:buNone/>
            </a:pPr>
            <a:endParaRPr sz="1400">
              <a:solidFill>
                <a:srgbClr val="444444"/>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Results summary</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datasets are divided into two: 70% used in training and 30% used for testing. </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performances of the models are evaluated based on testing accuracy, sensitivity, and specificity from the confusion matrix. </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Carried out a multiclass classification, we trained each type of pneumonia with healthy (non-pneumonia or non infected) CXR images.</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Achieved 90% testing accuracy, 61% sensitivity, and 61% specificity.</a:t>
            </a: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1105</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Pneumonia Classification Using Chest X-Ray with Probabilistic Neural Network</vt:lpstr>
      <vt:lpstr>Problem summary  </vt:lpstr>
      <vt:lpstr>Dataset Summary  </vt:lpstr>
      <vt:lpstr>Dataset Summary  </vt:lpstr>
      <vt:lpstr>Work summary  </vt:lpstr>
      <vt:lpstr>Work summary  </vt:lpstr>
      <vt:lpstr>Work summary  </vt:lpstr>
      <vt:lpstr>Validation method</vt:lpstr>
      <vt:lpstr>Results summary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Classification Using Chest X-Ray with Probabilistic Neural Network</dc:title>
  <cp:lastModifiedBy>sagarika.sravani@outlook.com</cp:lastModifiedBy>
  <cp:revision>1</cp:revision>
  <dcterms:modified xsi:type="dcterms:W3CDTF">2023-05-03T17:14:17Z</dcterms:modified>
</cp:coreProperties>
</file>