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  <p:sldMasterId id="2147483674" r:id="rId5"/>
  </p:sldMasterIdLst>
  <p:notesMasterIdLst>
    <p:notesMasterId r:id="rId17"/>
  </p:notesMasterIdLst>
  <p:sldIdLst>
    <p:sldId id="263" r:id="rId6"/>
    <p:sldId id="269" r:id="rId7"/>
    <p:sldId id="268" r:id="rId8"/>
    <p:sldId id="272" r:id="rId9"/>
    <p:sldId id="271" r:id="rId10"/>
    <p:sldId id="270" r:id="rId11"/>
    <p:sldId id="273" r:id="rId12"/>
    <p:sldId id="274" r:id="rId13"/>
    <p:sldId id="275" r:id="rId14"/>
    <p:sldId id="276" r:id="rId15"/>
    <p:sldId id="264" r:id="rId16"/>
  </p:sldIdLst>
  <p:sldSz cx="9144000" cy="5143500" type="screen16x9"/>
  <p:notesSz cx="6797675" cy="9926638"/>
  <p:embeddedFontLs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 Yuan LIU (GOVTECH)" initials="F(" lastIdx="4" clrIdx="0">
    <p:extLst>
      <p:ext uri="{19B8F6BF-5375-455C-9EA6-DF929625EA0E}">
        <p15:presenceInfo xmlns:p15="http://schemas.microsoft.com/office/powerpoint/2012/main" userId="S-1-5-21-1216582894-834684500-1334827815-603932" providerId="AD"/>
      </p:ext>
    </p:extLst>
  </p:cmAuthor>
  <p:cmAuthor id="2" name="Feng Yuan LIU (IDA)" initials="FYL" lastIdx="5" clrIdx="1">
    <p:extLst>
      <p:ext uri="{19B8F6BF-5375-455C-9EA6-DF929625EA0E}">
        <p15:presenceInfo xmlns:p15="http://schemas.microsoft.com/office/powerpoint/2012/main" userId="Feng Yuan LIU (ID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76" autoAdjust="0"/>
  </p:normalViewPr>
  <p:slideViewPr>
    <p:cSldViewPr snapToGrid="0">
      <p:cViewPr varScale="1">
        <p:scale>
          <a:sx n="105" d="100"/>
          <a:sy n="105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1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1pPr>
            <a:lvl2pPr marL="457200" marR="0" lvl="1" indent="1397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2pPr>
            <a:lvl3pPr marL="914400" marR="0" lvl="2" indent="2794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3pPr>
            <a:lvl4pPr marL="1371600" marR="0" lvl="3" indent="4191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4pPr>
            <a:lvl5pPr marL="1828800" marR="0" lvl="4" indent="5715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5pPr>
            <a:lvl6pPr marL="2286000" marR="0" lvl="5" indent="7112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6pPr>
            <a:lvl7pPr marL="2743200" marR="0" lvl="6" indent="8509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7pPr>
            <a:lvl8pPr marL="3200400" marR="0" lvl="7" indent="10033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8pPr>
            <a:lvl9pPr marL="3657600" marR="0" lvl="8" indent="1143000" algn="l" rtl="0">
              <a:lnSpc>
                <a:spcPct val="117999"/>
              </a:lnSpc>
              <a:spcBef>
                <a:spcPts val="0"/>
              </a:spcBef>
              <a:buNone/>
              <a:defRPr sz="1400" b="0" i="0" u="none" strike="noStrike" cap="none"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49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20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info@tech.gov.s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90" y="594270"/>
            <a:ext cx="4128205" cy="412820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03766" y="1146952"/>
            <a:ext cx="4048569" cy="227467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="0" i="0" baseline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</a:t>
            </a:r>
            <a:br>
              <a:rPr lang="en-US" dirty="0" smtClean="0"/>
            </a:br>
            <a:r>
              <a:rPr lang="en-US" dirty="0" smtClean="0"/>
              <a:t>40PT GREY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9" y="3656883"/>
            <a:ext cx="4048917" cy="9973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79012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558025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837038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116050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 smtClean="0"/>
              <a:t>Segoe UI 14pt Light Grey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and B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96327" y="0"/>
            <a:ext cx="2847975" cy="51435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5034" y="0"/>
            <a:ext cx="6301661" cy="51435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hape 146"/>
          <p:cNvSpPr>
            <a:spLocks noGrp="1"/>
          </p:cNvSpPr>
          <p:nvPr>
            <p:ph type="body" sz="quarter" idx="16" hasCustomPrompt="1"/>
          </p:nvPr>
        </p:nvSpPr>
        <p:spPr>
          <a:xfrm>
            <a:off x="503765" y="3556766"/>
            <a:ext cx="4180861" cy="390355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18pt White</a:t>
            </a:r>
            <a:endParaRPr dirty="0"/>
          </a:p>
        </p:txBody>
      </p:sp>
      <p:sp>
        <p:nvSpPr>
          <p:cNvPr id="7" name="Shape 146"/>
          <p:cNvSpPr>
            <a:spLocks noGrp="1"/>
          </p:cNvSpPr>
          <p:nvPr>
            <p:ph type="body" sz="quarter" idx="17" hasCustomPrompt="1"/>
          </p:nvPr>
        </p:nvSpPr>
        <p:spPr>
          <a:xfrm>
            <a:off x="503766" y="1581156"/>
            <a:ext cx="4175772" cy="519621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30pt White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7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966" y="260926"/>
            <a:ext cx="8188952" cy="506597"/>
          </a:xfrm>
          <a:prstGeom prst="rect">
            <a:avLst/>
          </a:prstGeom>
        </p:spPr>
        <p:txBody>
          <a:bodyPr anchor="t"/>
          <a:lstStyle>
            <a:lvl1pPr algn="l">
              <a:defRPr sz="3200" b="0" i="0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32pt Grey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2966" y="1325001"/>
            <a:ext cx="4411663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 baseline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2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Segoe UI 20pt Grey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3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Shape 280"/>
          <p:cNvSpPr/>
          <p:nvPr userDrawn="1"/>
        </p:nvSpPr>
        <p:spPr>
          <a:xfrm>
            <a:off x="688976" y="4857879"/>
            <a:ext cx="4175653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7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2966" y="1632810"/>
            <a:ext cx="6125634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Segoe UI 18pt Grey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6" y="767523"/>
            <a:ext cx="8188952" cy="49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rgbClr val="97BE2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Segoe UI 16pt Lime</a:t>
            </a:r>
            <a:endParaRPr lang="en-US" dirty="0"/>
          </a:p>
        </p:txBody>
      </p:sp>
      <p:sp>
        <p:nvSpPr>
          <p:cNvPr id="20" name="Title 3"/>
          <p:cNvSpPr>
            <a:spLocks noGrp="1"/>
          </p:cNvSpPr>
          <p:nvPr>
            <p:ph type="title" hasCustomPrompt="1"/>
          </p:nvPr>
        </p:nvSpPr>
        <p:spPr>
          <a:xfrm>
            <a:off x="452966" y="260926"/>
            <a:ext cx="8188952" cy="506597"/>
          </a:xfrm>
          <a:prstGeom prst="rect">
            <a:avLst/>
          </a:prstGeom>
        </p:spPr>
        <p:txBody>
          <a:bodyPr/>
          <a:lstStyle>
            <a:lvl1pPr marL="0" marR="0" indent="0" algn="l" defTabSz="2869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32pt Grey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0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2" name="Shape 280"/>
          <p:cNvSpPr/>
          <p:nvPr userDrawn="1"/>
        </p:nvSpPr>
        <p:spPr>
          <a:xfrm>
            <a:off x="688976" y="4857879"/>
            <a:ext cx="3299364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3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2966" y="1325001"/>
            <a:ext cx="3788834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Segoe UI 20pt Grey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3"/>
          <p:cNvSpPr>
            <a:spLocks noGrp="1"/>
          </p:cNvSpPr>
          <p:nvPr>
            <p:ph type="title" hasCustomPrompt="1"/>
          </p:nvPr>
        </p:nvSpPr>
        <p:spPr>
          <a:xfrm>
            <a:off x="452966" y="260926"/>
            <a:ext cx="8188952" cy="506597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32pt Grey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853084" y="1325001"/>
            <a:ext cx="3788834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 baseline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Segoe UI 20pt Grey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1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3" name="Shape 280"/>
          <p:cNvSpPr/>
          <p:nvPr userDrawn="1"/>
        </p:nvSpPr>
        <p:spPr>
          <a:xfrm>
            <a:off x="688976" y="4857879"/>
            <a:ext cx="3552824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2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966" y="265861"/>
            <a:ext cx="4411663" cy="506597"/>
          </a:xfrm>
          <a:prstGeom prst="rect">
            <a:avLst/>
          </a:prstGeom>
        </p:spPr>
        <p:txBody>
          <a:bodyPr/>
          <a:lstStyle>
            <a:lvl1pPr marL="0" marR="0" indent="0" algn="l" defTabSz="2869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32pt Grey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16500" y="0"/>
            <a:ext cx="4127500" cy="509352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2966" y="1325001"/>
            <a:ext cx="4411663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2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Segoe 18pt Grey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1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3" name="Shape 280"/>
          <p:cNvSpPr/>
          <p:nvPr userDrawn="1"/>
        </p:nvSpPr>
        <p:spPr>
          <a:xfrm>
            <a:off x="688976" y="4857879"/>
            <a:ext cx="3435552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452966" y="256486"/>
            <a:ext cx="8188952" cy="506597"/>
          </a:xfrm>
          <a:prstGeom prst="rect">
            <a:avLst/>
          </a:prstGeom>
        </p:spPr>
        <p:txBody>
          <a:bodyPr/>
          <a:lstStyle>
            <a:lvl1pPr marL="0" marR="0" indent="0" algn="l" defTabSz="2869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32pt Grey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2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7" name="Shape 280"/>
          <p:cNvSpPr/>
          <p:nvPr userDrawn="1"/>
        </p:nvSpPr>
        <p:spPr>
          <a:xfrm>
            <a:off x="688976" y="4857879"/>
            <a:ext cx="3299364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1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093528"/>
            <a:ext cx="9144000" cy="54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1890000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7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Shape 280"/>
          <p:cNvSpPr/>
          <p:nvPr userDrawn="1"/>
        </p:nvSpPr>
        <p:spPr>
          <a:xfrm>
            <a:off x="688976" y="4857879"/>
            <a:ext cx="3133994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3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utout">
    <p:bg>
      <p:bgPr>
        <a:gradFill flip="none" rotWithShape="1">
          <a:gsLst>
            <a:gs pos="0">
              <a:srgbClr val="A6C638"/>
            </a:gs>
            <a:gs pos="100000">
              <a:srgbClr val="479951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5615" y="94592"/>
            <a:ext cx="8923282" cy="49503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497506" y="2315778"/>
            <a:ext cx="6159500" cy="5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86985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2pPr>
            <a:lvl3pPr marL="573969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3pPr>
            <a:lvl4pPr marL="860954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4pPr>
            <a:lvl5pPr marL="1147938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5pPr>
          </a:lstStyle>
          <a:p>
            <a:pPr lvl="0"/>
            <a:r>
              <a:rPr lang="en-US" dirty="0" smtClean="0"/>
              <a:t>Segoe UI 30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1497506" y="1779532"/>
            <a:ext cx="6159500" cy="5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86985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2pPr>
            <a:lvl3pPr marL="573969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3pPr>
            <a:lvl4pPr marL="860954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4pPr>
            <a:lvl5pPr marL="1147938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602030504020204" pitchFamily="34" charset="0"/>
              </a:defRPr>
            </a:lvl5pPr>
          </a:lstStyle>
          <a:p>
            <a:pPr lvl="0"/>
            <a:r>
              <a:rPr lang="en-US" dirty="0" smtClean="0"/>
              <a:t>Segoe UI14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3516806" y="179988"/>
            <a:ext cx="2120900" cy="1003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00">
                <a:solidFill>
                  <a:schemeClr val="accent1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288206" y="3352800"/>
            <a:ext cx="25781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00">
                <a:solidFill>
                  <a:schemeClr val="accent1"/>
                </a:solidFill>
                <a:latin typeface="Segoe UI" panose="020B0502040204020203" pitchFamily="34" charset="0"/>
              </a:defRPr>
            </a:lvl1pPr>
            <a:lvl2pPr marL="286985" indent="0" algn="ctr">
              <a:buNone/>
              <a:defRPr>
                <a:solidFill>
                  <a:schemeClr val="accent1"/>
                </a:solidFill>
              </a:defRPr>
            </a:lvl2pPr>
            <a:lvl3pPr marL="573969" indent="0" algn="ctr">
              <a:buNone/>
              <a:defRPr>
                <a:solidFill>
                  <a:schemeClr val="accent1"/>
                </a:solidFill>
              </a:defRPr>
            </a:lvl3pPr>
            <a:lvl4pPr marL="860954" indent="0" algn="ctr">
              <a:buNone/>
              <a:defRPr>
                <a:solidFill>
                  <a:schemeClr val="accent1"/>
                </a:solidFill>
              </a:defRPr>
            </a:lvl4pPr>
            <a:lvl5pPr marL="1147938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34791"/>
            <a:ext cx="684180" cy="202720"/>
          </a:xfrm>
          <a:prstGeom prst="rect">
            <a:avLst/>
          </a:prstGeom>
        </p:spPr>
      </p:pic>
      <p:sp>
        <p:nvSpPr>
          <p:cNvPr id="15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10167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1" name="Shape 280"/>
          <p:cNvSpPr/>
          <p:nvPr userDrawn="1"/>
        </p:nvSpPr>
        <p:spPr>
          <a:xfrm>
            <a:off x="688976" y="4809239"/>
            <a:ext cx="2978352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Dark Background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503766" y="1146952"/>
            <a:ext cx="4048569" cy="227467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="0" i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</a:t>
            </a:r>
            <a:br>
              <a:rPr lang="en-US" dirty="0" smtClean="0"/>
            </a:br>
            <a:r>
              <a:rPr lang="en-US" dirty="0" smtClean="0"/>
              <a:t>40PT WHITE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9" y="3656883"/>
            <a:ext cx="4048917" cy="9973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79012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558025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837038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116050" indent="0"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 smtClean="0"/>
              <a:t>Segoe UI 14pt White</a:t>
            </a:r>
            <a:endParaRPr lang="en-US" dirty="0"/>
          </a:p>
        </p:txBody>
      </p:sp>
      <p:pic>
        <p:nvPicPr>
          <p:cNvPr id="5" name="Govtech-black-400px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15000"/>
          </a:blip>
          <a:stretch>
            <a:fillRect/>
          </a:stretch>
        </p:blipFill>
        <p:spPr>
          <a:xfrm>
            <a:off x="4763695" y="603896"/>
            <a:ext cx="4118400" cy="41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24906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61" y="4860889"/>
            <a:ext cx="504000" cy="149333"/>
          </a:xfrm>
          <a:prstGeom prst="rect">
            <a:avLst/>
          </a:prstGeom>
        </p:spPr>
      </p:pic>
      <p:sp>
        <p:nvSpPr>
          <p:cNvPr id="8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Shape 280"/>
          <p:cNvSpPr/>
          <p:nvPr userDrawn="1"/>
        </p:nvSpPr>
        <p:spPr>
          <a:xfrm>
            <a:off x="688976" y="4857879"/>
            <a:ext cx="3133994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82"/>
          <p:cNvSpPr/>
          <p:nvPr userDrawn="1"/>
        </p:nvSpPr>
        <p:spPr>
          <a:xfrm>
            <a:off x="503765" y="1676944"/>
            <a:ext cx="3423021" cy="56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>
            <a:spAutoFit/>
          </a:bodyPr>
          <a:lstStyle/>
          <a:p>
            <a:pPr algn="l">
              <a:lnSpc>
                <a:spcPct val="120000"/>
              </a:lnSpc>
              <a:defRPr sz="15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sz="3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1" y="2963853"/>
            <a:ext cx="1546261" cy="343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44" y="1218124"/>
            <a:ext cx="3594508" cy="3594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4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03765" y="1676945"/>
            <a:ext cx="6138225" cy="387829"/>
          </a:xfrm>
          <a:prstGeom prst="rect">
            <a:avLst/>
          </a:prstGeom>
        </p:spPr>
        <p:txBody>
          <a:bodyPr/>
          <a:lstStyle>
            <a:lvl1pPr algn="l">
              <a:defRPr sz="1800" b="0" i="0" baseline="0">
                <a:solidFill>
                  <a:srgbClr val="97BE2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SEGOE UI 18PT LIME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2197464"/>
            <a:ext cx="6136098" cy="2241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7901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5580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837038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11605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 smtClean="0"/>
              <a:t>Segoe UI 28pt White</a:t>
            </a:r>
            <a:endParaRPr lang="en-US" dirty="0"/>
          </a:p>
        </p:txBody>
      </p:sp>
      <p:sp>
        <p:nvSpPr>
          <p:cNvPr id="11" name="Shape 196"/>
          <p:cNvSpPr>
            <a:spLocks noGrp="1"/>
          </p:cNvSpPr>
          <p:nvPr>
            <p:ph type="sldNum" sz="quarter" idx="4"/>
          </p:nvPr>
        </p:nvSpPr>
        <p:spPr>
          <a:xfrm>
            <a:off x="503765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712723" cy="204045"/>
          </a:xfrm>
          <a:prstGeom prst="rect">
            <a:avLst/>
          </a:prstGeom>
        </p:spPr>
      </p:pic>
      <p:sp>
        <p:nvSpPr>
          <p:cNvPr id="12" name="Shape 280"/>
          <p:cNvSpPr/>
          <p:nvPr userDrawn="1"/>
        </p:nvSpPr>
        <p:spPr>
          <a:xfrm>
            <a:off x="727476" y="4857879"/>
            <a:ext cx="2851892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0"/>
            <a:ext cx="2997200" cy="51435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2700000" scaled="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/>
          </p:nvPr>
        </p:nvSpPr>
        <p:spPr>
          <a:xfrm>
            <a:off x="3276699" y="1231900"/>
            <a:ext cx="5458739" cy="304603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0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8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6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200" b="0" i="0">
                <a:solidFill>
                  <a:srgbClr val="53585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0395" y="505727"/>
            <a:ext cx="8195043" cy="191358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03765" y="1231899"/>
            <a:ext cx="1918422" cy="4415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  <a:defRPr sz="1800" b="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6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4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2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1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684180" cy="202720"/>
          </a:xfrm>
          <a:prstGeom prst="rect">
            <a:avLst/>
          </a:prstGeom>
        </p:spPr>
      </p:pic>
      <p:sp>
        <p:nvSpPr>
          <p:cNvPr id="12" name="Shape 196"/>
          <p:cNvSpPr txBox="1">
            <a:spLocks/>
          </p:cNvSpPr>
          <p:nvPr userDrawn="1"/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defPPr marL="0" marR="0" indent="0" algn="l" defTabSz="57396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Segoe UI" charset="0"/>
                <a:ea typeface="Segoe UI" charset="0"/>
                <a:cs typeface="Segoe UI" charset="0"/>
                <a:sym typeface="Segoe UI"/>
              </a:defRPr>
            </a:lvl1pPr>
            <a:lvl2pPr marL="0" marR="0" indent="143492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2pPr>
            <a:lvl3pPr marL="0" marR="0" indent="286984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3pPr>
            <a:lvl4pPr marL="0" marR="0" indent="430477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4pPr>
            <a:lvl5pPr marL="0" marR="0" indent="573969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5pPr>
            <a:lvl6pPr marL="0" marR="0" indent="717461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6pPr>
            <a:lvl7pPr marL="0" marR="0" indent="860953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7pPr>
            <a:lvl8pPr marL="0" marR="0" indent="1004446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8pPr>
            <a:lvl9pPr marL="0" marR="0" indent="1147938" algn="ctr" defTabSz="36670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Segoe UI"/>
              </a:defRPr>
            </a:lvl9pPr>
          </a:lstStyle>
          <a:p>
            <a:pPr algn="l"/>
            <a:fld id="{86CB4B4D-7CA3-9044-876B-883B54F8677D}" type="slidenum">
              <a:rPr lang="uk-UA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l"/>
              <a:t>‹#›</a:t>
            </a:fld>
            <a:endParaRPr lang="uk-UA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hape 280"/>
          <p:cNvSpPr/>
          <p:nvPr userDrawn="1"/>
        </p:nvSpPr>
        <p:spPr>
          <a:xfrm>
            <a:off x="3276699" y="4857879"/>
            <a:ext cx="3095225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2997200" y="0"/>
            <a:ext cx="6146800" cy="51435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2700000" scaled="0"/>
          </a:gradFill>
          <a:ln w="12700">
            <a:miter lim="400000"/>
          </a:ln>
        </p:spPr>
        <p:txBody>
          <a:bodyPr lIns="31887" tIns="31887" rIns="31887" bIns="31887" anchor="ctr"/>
          <a:lstStyle/>
          <a:p>
            <a:pPr lvl="0"/>
            <a:endParaRPr lang="en-US" sz="2400" b="0" i="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3612" y="1232445"/>
            <a:ext cx="5138305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86985" indent="0">
              <a:buNone/>
              <a:defRPr/>
            </a:lvl2pPr>
            <a:lvl3pPr marL="573969" indent="0">
              <a:buNone/>
              <a:defRPr/>
            </a:lvl3pPr>
            <a:lvl4pPr marL="860954" indent="0">
              <a:buNone/>
              <a:defRPr/>
            </a:lvl4pPr>
            <a:lvl5pPr marL="1147938" indent="0">
              <a:buNone/>
              <a:defRPr/>
            </a:lvl5pPr>
          </a:lstStyle>
          <a:p>
            <a:pPr lvl="0"/>
            <a:r>
              <a:rPr lang="en-US" dirty="0" smtClean="0"/>
              <a:t>Segoe UI 30pt White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6" y="1992516"/>
            <a:ext cx="2391127" cy="2312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8" y="4784604"/>
            <a:ext cx="712723" cy="204045"/>
          </a:xfrm>
          <a:prstGeom prst="rect">
            <a:avLst/>
          </a:prstGeom>
        </p:spPr>
      </p:pic>
      <p:sp>
        <p:nvSpPr>
          <p:cNvPr id="22" name="Shape 196"/>
          <p:cNvSpPr>
            <a:spLocks noGrp="1"/>
          </p:cNvSpPr>
          <p:nvPr>
            <p:ph type="sldNum" sz="quarter" idx="4"/>
          </p:nvPr>
        </p:nvSpPr>
        <p:spPr>
          <a:xfrm>
            <a:off x="503765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03765" y="1231899"/>
            <a:ext cx="1918422" cy="4415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  <a:defRPr sz="1800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66350" indent="-179365">
              <a:lnSpc>
                <a:spcPct val="120000"/>
              </a:lnSpc>
              <a:spcBef>
                <a:spcPts val="0"/>
              </a:spcBef>
              <a:buSzPct val="90000"/>
              <a:buFont typeface="Segoe UI" charset="0"/>
              <a:buChar char="o"/>
              <a:defRPr sz="16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717461" indent="-143492">
              <a:lnSpc>
                <a:spcPct val="120000"/>
              </a:lnSpc>
              <a:spcBef>
                <a:spcPts val="0"/>
              </a:spcBef>
              <a:buFont typeface="Segoe UI" charset="0"/>
              <a:buChar char="→"/>
              <a:defRPr sz="14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2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100" b="0" i="0">
                <a:solidFill>
                  <a:srgbClr val="53585F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6" name="Shape 280"/>
          <p:cNvSpPr/>
          <p:nvPr userDrawn="1"/>
        </p:nvSpPr>
        <p:spPr>
          <a:xfrm>
            <a:off x="3503612" y="4857879"/>
            <a:ext cx="3004192" cy="17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sz="7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</a:t>
            </a:r>
            <a:r>
              <a:rPr lang="de-DE" sz="7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2017</a:t>
            </a:r>
            <a:r>
              <a:rPr lang="en-US" sz="700" baseline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Government Technology Agency of Singapore</a:t>
            </a:r>
            <a:endParaRPr sz="7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4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bg>
      <p:bgPr>
        <a:gradFill flip="none" rotWithShape="1">
          <a:gsLst>
            <a:gs pos="0">
              <a:srgbClr val="A6C638"/>
            </a:gs>
            <a:gs pos="100000">
              <a:srgbClr val="479951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44" y="1218124"/>
            <a:ext cx="3594508" cy="359450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6"/>
          <p:cNvSpPr>
            <a:spLocks noGrp="1"/>
          </p:cNvSpPr>
          <p:nvPr>
            <p:ph type="body" sz="quarter" idx="16" hasCustomPrompt="1"/>
          </p:nvPr>
        </p:nvSpPr>
        <p:spPr>
          <a:xfrm>
            <a:off x="503765" y="3556766"/>
            <a:ext cx="4180861" cy="390355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18pt White</a:t>
            </a:r>
            <a:endParaRPr dirty="0"/>
          </a:p>
        </p:txBody>
      </p:sp>
      <p:sp>
        <p:nvSpPr>
          <p:cNvPr id="29" name="Shape 146"/>
          <p:cNvSpPr>
            <a:spLocks noGrp="1"/>
          </p:cNvSpPr>
          <p:nvPr>
            <p:ph type="body" sz="quarter" idx="17" hasCustomPrompt="1"/>
          </p:nvPr>
        </p:nvSpPr>
        <p:spPr>
          <a:xfrm>
            <a:off x="503766" y="1581156"/>
            <a:ext cx="4175772" cy="519621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30pt White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6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44" y="1218124"/>
            <a:ext cx="3594508" cy="359450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6"/>
          <p:cNvSpPr>
            <a:spLocks noGrp="1"/>
          </p:cNvSpPr>
          <p:nvPr>
            <p:ph type="body" sz="quarter" idx="16" hasCustomPrompt="1"/>
          </p:nvPr>
        </p:nvSpPr>
        <p:spPr>
          <a:xfrm>
            <a:off x="503765" y="3556766"/>
            <a:ext cx="4180861" cy="390355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18pt White</a:t>
            </a:r>
            <a:endParaRPr dirty="0"/>
          </a:p>
        </p:txBody>
      </p:sp>
      <p:sp>
        <p:nvSpPr>
          <p:cNvPr id="29" name="Shape 146"/>
          <p:cNvSpPr>
            <a:spLocks noGrp="1"/>
          </p:cNvSpPr>
          <p:nvPr>
            <p:ph type="body" sz="quarter" idx="17" hasCustomPrompt="1"/>
          </p:nvPr>
        </p:nvSpPr>
        <p:spPr>
          <a:xfrm>
            <a:off x="503766" y="1581156"/>
            <a:ext cx="4175772" cy="550399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 baseline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r>
              <a:rPr lang="en-GB" dirty="0" smtClean="0"/>
              <a:t>Segoe UI 30pt White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71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6"/>
          <p:cNvSpPr>
            <a:spLocks noGrp="1"/>
          </p:cNvSpPr>
          <p:nvPr>
            <p:ph type="sldNum" sz="quarter" idx="4"/>
          </p:nvPr>
        </p:nvSpPr>
        <p:spPr>
          <a:xfrm>
            <a:off x="452966" y="4857879"/>
            <a:ext cx="294144" cy="158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egoe UI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44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28698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238" indent="-215238" algn="l" defTabSz="286984" rtl="0" eaLnBrk="1" latinLnBrk="0" hangingPunct="1">
        <a:spcBef>
          <a:spcPct val="20000"/>
        </a:spcBef>
        <a:buFont typeface="Segoe UI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0" indent="-179365" algn="l" defTabSz="286984" rtl="0" eaLnBrk="1" latinLnBrk="0" hangingPunct="1">
        <a:spcBef>
          <a:spcPct val="20000"/>
        </a:spcBef>
        <a:buFont typeface="Segoe UI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7461" indent="-143492" algn="l" defTabSz="286984" rtl="0" eaLnBrk="1" latinLnBrk="0" hangingPunct="1">
        <a:spcBef>
          <a:spcPct val="20000"/>
        </a:spcBef>
        <a:buFont typeface="Segoe UI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446" indent="-143492" algn="l" defTabSz="286984" rtl="0" eaLnBrk="1" latinLnBrk="0" hangingPunct="1">
        <a:spcBef>
          <a:spcPct val="20000"/>
        </a:spcBef>
        <a:buFont typeface="Segoe UI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1430" indent="-143492" algn="l" defTabSz="286984" rtl="0" eaLnBrk="1" latinLnBrk="0" hangingPunct="1">
        <a:spcBef>
          <a:spcPct val="20000"/>
        </a:spcBef>
        <a:buFont typeface="Segoe UI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8414" indent="-143492" algn="l" defTabSz="286984" rtl="0" eaLnBrk="1" latinLnBrk="0" hangingPunct="1">
        <a:spcBef>
          <a:spcPct val="20000"/>
        </a:spcBef>
        <a:buFont typeface="Segoe UI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5399" indent="-143492" algn="l" defTabSz="286984" rtl="0" eaLnBrk="1" latinLnBrk="0" hangingPunct="1">
        <a:spcBef>
          <a:spcPct val="20000"/>
        </a:spcBef>
        <a:buFont typeface="Segoe UI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383" indent="-143492" algn="l" defTabSz="286984" rtl="0" eaLnBrk="1" latinLnBrk="0" hangingPunct="1">
        <a:spcBef>
          <a:spcPct val="20000"/>
        </a:spcBef>
        <a:buFont typeface="Segoe UI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39368" indent="-143492" algn="l" defTabSz="286984" rtl="0" eaLnBrk="1" latinLnBrk="0" hangingPunct="1">
        <a:spcBef>
          <a:spcPct val="20000"/>
        </a:spcBef>
        <a:buFont typeface="Segoe UI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28698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gb/s/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transport.sg/content/dam/datamall/datasets/Geospatial/TrainStation.zip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766" y="1146952"/>
            <a:ext cx="4233239" cy="2274673"/>
          </a:xfrm>
        </p:spPr>
        <p:txBody>
          <a:bodyPr>
            <a:normAutofit fontScale="90000"/>
          </a:bodyPr>
          <a:lstStyle/>
          <a:p>
            <a:r>
              <a:rPr lang="en-SG" dirty="0" err="1" smtClean="0"/>
              <a:t>GeekOut</a:t>
            </a:r>
            <a:r>
              <a:rPr lang="en-SG" dirty="0" smtClean="0"/>
              <a:t> </a:t>
            </a:r>
            <a:r>
              <a:rPr lang="en-SG" dirty="0" err="1" smtClean="0"/>
              <a:t>BootCamp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3200" dirty="0" smtClean="0"/>
              <a:t>HDB Resale Analysis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200" dirty="0" smtClean="0"/>
              <a:t>Machine Learning &amp; Data Visualization</a:t>
            </a:r>
            <a:endParaRPr lang="en-SG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smtClean="0"/>
              <a:t>Dr Amit </a:t>
            </a:r>
            <a:r>
              <a:rPr lang="en-SG" dirty="0" err="1" smtClean="0"/>
              <a:t>Satpathy</a:t>
            </a:r>
            <a:endParaRPr lang="en-SG" dirty="0" smtClean="0"/>
          </a:p>
          <a:p>
            <a:r>
              <a:rPr lang="en-SG" dirty="0" smtClean="0"/>
              <a:t>Quantitative Strategy, DSAID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Installing necessary libraries and running </a:t>
            </a:r>
            <a:r>
              <a:rPr lang="en-SG" dirty="0" err="1" smtClean="0"/>
              <a:t>Jupyter</a:t>
            </a:r>
            <a:r>
              <a:rPr lang="en-SG" dirty="0" smtClean="0"/>
              <a:t> Notebook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314898" cy="3415612"/>
          </a:xfrm>
        </p:spPr>
        <p:txBody>
          <a:bodyPr>
            <a:normAutofit/>
          </a:bodyPr>
          <a:lstStyle/>
          <a:p>
            <a:r>
              <a:rPr lang="en-SG" dirty="0" smtClean="0"/>
              <a:t>Once </a:t>
            </a:r>
            <a:r>
              <a:rPr lang="en-SG" dirty="0" err="1" smtClean="0"/>
              <a:t>Jupyter</a:t>
            </a:r>
            <a:r>
              <a:rPr lang="en-SG" dirty="0" smtClean="0"/>
              <a:t> Notebook opens, click </a:t>
            </a:r>
            <a:r>
              <a:rPr lang="en-SG" dirty="0"/>
              <a:t>on </a:t>
            </a:r>
            <a:r>
              <a:rPr lang="en-SG" dirty="0" err="1" smtClean="0"/>
              <a:t>Nbextensions</a:t>
            </a:r>
            <a:r>
              <a:rPr lang="en-SG" dirty="0" smtClean="0"/>
              <a:t> tab and check </a:t>
            </a:r>
            <a:r>
              <a:rPr lang="en-SG" dirty="0" err="1" smtClean="0"/>
              <a:t>Codefolding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09" y="1746059"/>
            <a:ext cx="5831720" cy="30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Prerequisites</a:t>
            </a:r>
            <a:endParaRPr lang="en-S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2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Software Needed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263017" cy="3046031"/>
          </a:xfrm>
        </p:spPr>
        <p:txBody>
          <a:bodyPr/>
          <a:lstStyle/>
          <a:p>
            <a:r>
              <a:rPr lang="en-SG" dirty="0" smtClean="0"/>
              <a:t>Windows OS (preferably)</a:t>
            </a:r>
          </a:p>
          <a:p>
            <a:endParaRPr lang="en-SG" dirty="0" smtClean="0"/>
          </a:p>
          <a:p>
            <a:r>
              <a:rPr lang="en-SG" dirty="0" smtClean="0"/>
              <a:t>Anaconda Distribution in Python </a:t>
            </a:r>
            <a:r>
              <a:rPr lang="en-SG" dirty="0" smtClean="0"/>
              <a:t>3.7</a:t>
            </a:r>
          </a:p>
          <a:p>
            <a:pPr lvl="1"/>
            <a:r>
              <a:rPr lang="en-SG" dirty="0">
                <a:hlinkClick r:id="rId2"/>
              </a:rPr>
              <a:t>https://www.anaconda.com/distribution</a:t>
            </a:r>
            <a:r>
              <a:rPr lang="en-SG" dirty="0" smtClean="0">
                <a:hlinkClick r:id="rId2"/>
              </a:rPr>
              <a:t>/</a:t>
            </a:r>
            <a:endParaRPr lang="en-SG" dirty="0" smtClean="0"/>
          </a:p>
          <a:p>
            <a:pPr lvl="1"/>
            <a:r>
              <a:rPr lang="en-SG" dirty="0" smtClean="0"/>
              <a:t>Download version according to OS running on system (Windows or Mac, 32bit or 64 bit)</a:t>
            </a:r>
          </a:p>
          <a:p>
            <a:pPr lvl="1"/>
            <a:endParaRPr lang="en-SG" dirty="0" smtClean="0"/>
          </a:p>
          <a:p>
            <a:r>
              <a:rPr lang="en-SG" dirty="0" smtClean="0"/>
              <a:t>Tableau </a:t>
            </a:r>
            <a:r>
              <a:rPr lang="en-SG" dirty="0" smtClean="0"/>
              <a:t>Public</a:t>
            </a:r>
          </a:p>
          <a:p>
            <a:pPr lvl="1"/>
            <a:r>
              <a:rPr lang="en-SG" dirty="0">
                <a:hlinkClick r:id="rId3"/>
              </a:rPr>
              <a:t>https://public.tableau.com/en-gb/s</a:t>
            </a:r>
            <a:r>
              <a:rPr lang="en-SG" dirty="0" smtClean="0">
                <a:hlinkClick r:id="rId3"/>
              </a:rPr>
              <a:t>/</a:t>
            </a: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22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Needed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340838" cy="3046031"/>
          </a:xfrm>
        </p:spPr>
        <p:txBody>
          <a:bodyPr/>
          <a:lstStyle/>
          <a:p>
            <a:r>
              <a:rPr lang="en-SG" dirty="0" smtClean="0"/>
              <a:t>HDB resale prices data from data.gov.sg</a:t>
            </a:r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data.gov.sg/dataset/resale-flat-prices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MRT Station Locations</a:t>
            </a:r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www.mytransport.sg/content/dam/datamall/datasets/Geospatial/TrainStation.zip</a:t>
            </a: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25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S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9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399204" cy="3046031"/>
          </a:xfrm>
        </p:spPr>
        <p:txBody>
          <a:bodyPr/>
          <a:lstStyle/>
          <a:p>
            <a:r>
              <a:rPr lang="en-US" dirty="0" smtClean="0"/>
              <a:t>Data Pre-processing</a:t>
            </a:r>
          </a:p>
          <a:p>
            <a:pPr lvl="1"/>
            <a:r>
              <a:rPr lang="en-US" dirty="0" smtClean="0"/>
              <a:t>Cleaning, transformation and merging (joining)</a:t>
            </a:r>
          </a:p>
          <a:p>
            <a:endParaRPr lang="en-US" dirty="0"/>
          </a:p>
          <a:p>
            <a:r>
              <a:rPr lang="en-US" dirty="0" smtClean="0"/>
              <a:t>Building </a:t>
            </a:r>
            <a:r>
              <a:rPr lang="en-US" dirty="0"/>
              <a:t>Tableau </a:t>
            </a:r>
            <a:r>
              <a:rPr lang="en-US" dirty="0" smtClean="0"/>
              <a:t>Dashboards for visualization</a:t>
            </a:r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Classification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39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err="1" smtClean="0"/>
              <a:t>Jupyter</a:t>
            </a:r>
            <a:r>
              <a:rPr lang="en-SG" dirty="0" smtClean="0"/>
              <a:t> Notebook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6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 </a:t>
            </a:r>
            <a:r>
              <a:rPr lang="en-SG" dirty="0" err="1" smtClean="0"/>
              <a:t>Jupyter</a:t>
            </a:r>
            <a:r>
              <a:rPr lang="en-SG" dirty="0" smtClean="0"/>
              <a:t> Notebook?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314898" cy="3415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open-source web application that allows </a:t>
            </a:r>
            <a:r>
              <a:rPr lang="en-US" dirty="0" smtClean="0"/>
              <a:t>creation and sharing of documents </a:t>
            </a:r>
            <a:r>
              <a:rPr lang="en-US" dirty="0"/>
              <a:t>that contain live code, equations, visualizations and narrative </a:t>
            </a:r>
            <a:r>
              <a:rPr lang="en-US" dirty="0" smtClean="0"/>
              <a:t>text</a:t>
            </a:r>
          </a:p>
          <a:p>
            <a:endParaRPr lang="en-US" dirty="0"/>
          </a:p>
          <a:p>
            <a:r>
              <a:rPr lang="en-US" dirty="0" smtClean="0"/>
              <a:t>Popular application used by data scientists for interactive Python scripting</a:t>
            </a:r>
          </a:p>
          <a:p>
            <a:pPr lvl="1"/>
            <a:r>
              <a:rPr lang="en-US" dirty="0" smtClean="0"/>
              <a:t>Allows code to be run in cells</a:t>
            </a:r>
          </a:p>
          <a:p>
            <a:pPr lvl="1"/>
            <a:r>
              <a:rPr lang="en-US" dirty="0" smtClean="0"/>
              <a:t>Visualize outputs from cells for debugging and understanding</a:t>
            </a:r>
          </a:p>
          <a:p>
            <a:endParaRPr lang="en-SG" dirty="0" smtClean="0"/>
          </a:p>
          <a:p>
            <a:r>
              <a:rPr lang="en-SG" dirty="0" smtClean="0"/>
              <a:t>Already comes pre-installed in Anaconda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13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Installing necessary libraries and running </a:t>
            </a:r>
            <a:r>
              <a:rPr lang="en-SG" dirty="0" err="1" smtClean="0"/>
              <a:t>Jupyter</a:t>
            </a:r>
            <a:r>
              <a:rPr lang="en-SG" dirty="0" smtClean="0"/>
              <a:t> Notebook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2966" y="1325001"/>
            <a:ext cx="8314898" cy="3415612"/>
          </a:xfrm>
        </p:spPr>
        <p:txBody>
          <a:bodyPr>
            <a:normAutofit fontScale="85000" lnSpcReduction="10000"/>
          </a:bodyPr>
          <a:lstStyle/>
          <a:p>
            <a:r>
              <a:rPr lang="en-SG" dirty="0" smtClean="0"/>
              <a:t>Click on the search icon on the taskbar and type </a:t>
            </a:r>
            <a:r>
              <a:rPr lang="en-SG" b="1" dirty="0" err="1" smtClean="0"/>
              <a:t>cmd</a:t>
            </a:r>
            <a:endParaRPr lang="en-SG" b="1" dirty="0" smtClean="0"/>
          </a:p>
          <a:p>
            <a:endParaRPr lang="en-SG" dirty="0"/>
          </a:p>
          <a:p>
            <a:r>
              <a:rPr lang="en-SG" dirty="0" smtClean="0"/>
              <a:t>Click on Anaconda Prompt</a:t>
            </a:r>
          </a:p>
          <a:p>
            <a:endParaRPr lang="en-SG" dirty="0"/>
          </a:p>
          <a:p>
            <a:r>
              <a:rPr lang="en-SG" dirty="0" smtClean="0"/>
              <a:t>Once prompts opens, type the following line by line:</a:t>
            </a:r>
          </a:p>
          <a:p>
            <a:pPr lvl="1"/>
            <a:r>
              <a:rPr lang="en-SG" dirty="0" err="1"/>
              <a:t>conda</a:t>
            </a:r>
            <a:r>
              <a:rPr lang="en-SG" dirty="0"/>
              <a:t> install --</a:t>
            </a:r>
            <a:r>
              <a:rPr lang="en-SG" dirty="0" smtClean="0"/>
              <a:t>yes </a:t>
            </a:r>
            <a:r>
              <a:rPr lang="en-SG" dirty="0" err="1"/>
              <a:t>pyshp</a:t>
            </a:r>
            <a:r>
              <a:rPr lang="en-SG" dirty="0"/>
              <a:t> </a:t>
            </a:r>
            <a:r>
              <a:rPr lang="en-SG" dirty="0" err="1"/>
              <a:t>numpy</a:t>
            </a:r>
            <a:r>
              <a:rPr lang="en-SG" dirty="0"/>
              <a:t> pandas requests </a:t>
            </a:r>
            <a:r>
              <a:rPr lang="en-SG" dirty="0" err="1"/>
              <a:t>tqdm</a:t>
            </a:r>
            <a:r>
              <a:rPr lang="en-SG" dirty="0"/>
              <a:t> </a:t>
            </a:r>
            <a:r>
              <a:rPr lang="en-SG" dirty="0" err="1"/>
              <a:t>scipy</a:t>
            </a:r>
            <a:r>
              <a:rPr lang="en-SG" dirty="0"/>
              <a:t> </a:t>
            </a:r>
            <a:r>
              <a:rPr lang="en-SG" dirty="0" err="1"/>
              <a:t>scikit</a:t>
            </a:r>
            <a:r>
              <a:rPr lang="en-SG" dirty="0"/>
              <a:t>-learn </a:t>
            </a:r>
            <a:r>
              <a:rPr lang="en-SG" dirty="0" err="1" smtClean="0"/>
              <a:t>matplotlib</a:t>
            </a:r>
            <a:endParaRPr lang="en-SG" dirty="0" smtClean="0"/>
          </a:p>
          <a:p>
            <a:pPr lvl="1"/>
            <a:r>
              <a:rPr lang="en-SG" dirty="0"/>
              <a:t>pip install </a:t>
            </a:r>
            <a:r>
              <a:rPr lang="en-SG" dirty="0" err="1"/>
              <a:t>vptree</a:t>
            </a:r>
            <a:r>
              <a:rPr lang="en-SG" dirty="0"/>
              <a:t> </a:t>
            </a:r>
            <a:r>
              <a:rPr lang="en-SG" dirty="0" err="1"/>
              <a:t>geopy</a:t>
            </a:r>
            <a:r>
              <a:rPr lang="en-SG" dirty="0"/>
              <a:t> </a:t>
            </a:r>
            <a:r>
              <a:rPr lang="en-SG" dirty="0" err="1"/>
              <a:t>jupyter_contrib_nbextensions</a:t>
            </a:r>
            <a:r>
              <a:rPr lang="en-SG" dirty="0"/>
              <a:t> </a:t>
            </a:r>
            <a:r>
              <a:rPr lang="en-SG" dirty="0" err="1" smtClean="0"/>
              <a:t>jupyter_nbextensions_configurator</a:t>
            </a:r>
            <a:endParaRPr lang="en-SG" dirty="0" smtClean="0"/>
          </a:p>
          <a:p>
            <a:pPr lvl="1"/>
            <a:r>
              <a:rPr lang="en-SG" dirty="0" err="1"/>
              <a:t>jupyter</a:t>
            </a:r>
            <a:r>
              <a:rPr lang="en-SG" dirty="0"/>
              <a:t> </a:t>
            </a:r>
            <a:r>
              <a:rPr lang="en-SG" dirty="0" err="1"/>
              <a:t>contrib</a:t>
            </a:r>
            <a:r>
              <a:rPr lang="en-SG" dirty="0"/>
              <a:t> </a:t>
            </a:r>
            <a:r>
              <a:rPr lang="en-SG" dirty="0" err="1"/>
              <a:t>nbextension</a:t>
            </a:r>
            <a:r>
              <a:rPr lang="en-SG" dirty="0"/>
              <a:t> install </a:t>
            </a:r>
            <a:r>
              <a:rPr lang="en-SG" dirty="0" smtClean="0"/>
              <a:t>–user</a:t>
            </a:r>
          </a:p>
          <a:p>
            <a:pPr lvl="1"/>
            <a:r>
              <a:rPr lang="en-SG" dirty="0" err="1"/>
              <a:t>jupyter</a:t>
            </a:r>
            <a:r>
              <a:rPr lang="en-SG" dirty="0"/>
              <a:t> </a:t>
            </a:r>
            <a:r>
              <a:rPr lang="en-SG" dirty="0" err="1"/>
              <a:t>nbextensions_configurator</a:t>
            </a:r>
            <a:r>
              <a:rPr lang="en-SG" dirty="0"/>
              <a:t> enable </a:t>
            </a:r>
            <a:r>
              <a:rPr lang="en-SG" dirty="0" smtClean="0"/>
              <a:t>–user</a:t>
            </a:r>
          </a:p>
          <a:p>
            <a:pPr lvl="1"/>
            <a:endParaRPr lang="en-SG" dirty="0" smtClean="0"/>
          </a:p>
          <a:p>
            <a:r>
              <a:rPr lang="en-SG" dirty="0" smtClean="0"/>
              <a:t>To run </a:t>
            </a:r>
            <a:r>
              <a:rPr lang="en-SG" dirty="0" err="1" smtClean="0"/>
              <a:t>Jupyter</a:t>
            </a:r>
            <a:r>
              <a:rPr lang="en-SG" dirty="0" smtClean="0"/>
              <a:t> Notebook, type </a:t>
            </a:r>
            <a:r>
              <a:rPr lang="en-SG" dirty="0" err="1" smtClean="0"/>
              <a:t>jupyter</a:t>
            </a:r>
            <a:r>
              <a:rPr lang="en-SG" dirty="0" smtClean="0"/>
              <a:t> notebook</a:t>
            </a:r>
          </a:p>
          <a:p>
            <a:pPr lvl="1"/>
            <a:r>
              <a:rPr lang="en-SG" dirty="0" smtClean="0"/>
              <a:t>You should see something opening automatically in your web browser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6057717"/>
      </p:ext>
    </p:extLst>
  </p:cSld>
  <p:clrMapOvr>
    <a:masterClrMapping/>
  </p:clrMapOvr>
</p:sld>
</file>

<file path=ppt/theme/theme1.xml><?xml version="1.0" encoding="utf-8"?>
<a:theme xmlns:a="http://schemas.openxmlformats.org/drawingml/2006/main" name="Common Basic Template">
  <a:themeElements>
    <a:clrScheme name="GovTech">
      <a:dk1>
        <a:sysClr val="windowText" lastClr="000000"/>
      </a:dk1>
      <a:lt1>
        <a:sysClr val="window" lastClr="FFFFFF"/>
      </a:lt1>
      <a:dk2>
        <a:srgbClr val="53585F"/>
      </a:dk2>
      <a:lt2>
        <a:srgbClr val="A6A6A6"/>
      </a:lt2>
      <a:accent1>
        <a:srgbClr val="A7C539"/>
      </a:accent1>
      <a:accent2>
        <a:srgbClr val="00984E"/>
      </a:accent2>
      <a:accent3>
        <a:srgbClr val="00C0F3"/>
      </a:accent3>
      <a:accent4>
        <a:srgbClr val="0061AF"/>
      </a:accent4>
      <a:accent5>
        <a:srgbClr val="B41E8E"/>
      </a:accent5>
      <a:accent6>
        <a:srgbClr val="F4792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Segoe UI"/>
        <a:font script="Hebr" typeface="Segoe U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egoe U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909556E-1559-4238-9C6D-DA5F3146AEF4}" vid="{7905C6C3-AD8E-4EFB-A8EC-CB4CCBC8828E}"/>
    </a:ext>
  </a:extLst>
</a:theme>
</file>

<file path=ppt/theme/theme2.xml><?xml version="1.0" encoding="utf-8"?>
<a:theme xmlns:a="http://schemas.openxmlformats.org/drawingml/2006/main" name="Lime + Green">
  <a:themeElements>
    <a:clrScheme name="GovTech">
      <a:dk1>
        <a:sysClr val="windowText" lastClr="000000"/>
      </a:dk1>
      <a:lt1>
        <a:sysClr val="window" lastClr="FFFFFF"/>
      </a:lt1>
      <a:dk2>
        <a:srgbClr val="53585F"/>
      </a:dk2>
      <a:lt2>
        <a:srgbClr val="A6A6A6"/>
      </a:lt2>
      <a:accent1>
        <a:srgbClr val="A7C539"/>
      </a:accent1>
      <a:accent2>
        <a:srgbClr val="00984E"/>
      </a:accent2>
      <a:accent3>
        <a:srgbClr val="00C0F3"/>
      </a:accent3>
      <a:accent4>
        <a:srgbClr val="0061AF"/>
      </a:accent4>
      <a:accent5>
        <a:srgbClr val="B41E8E"/>
      </a:accent5>
      <a:accent6>
        <a:srgbClr val="F479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egoe UI"/>
        <a:font script="Hebr" typeface="Segoe U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egoe U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>
            <a:latin typeface="Segoe UI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909556E-1559-4238-9C6D-DA5F3146AEF4}" vid="{D2608C43-BC26-4EB2-800C-5C13C9943684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egoe UI"/>
        <a:font script="Hebr" typeface="Segoe U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egoe UI"/>
        <a:font script="Uigh" typeface="Microsoft Uighur"/>
        <a:font script="Geor" typeface="Sylfaen"/>
      </a:majorFont>
      <a:min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egoe UI"/>
        <a:font script="Hebr" typeface="Segoe U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egoe U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49BEBAF464942ABB9E6A71532B01C" ma:contentTypeVersion="0" ma:contentTypeDescription="Create a new document." ma:contentTypeScope="" ma:versionID="c212bc366c8f77ee866e8ce8163429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E6BAD-2306-4BB7-8A84-B84F3ED6C155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079DAC-9C73-4FB4-BC38-81700CA07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29169-3672-4887-87F1-EF387D0F46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256</Words>
  <Application>Microsoft Office PowerPoint</Application>
  <PresentationFormat>On-screen Show (16:9)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Segoe UI</vt:lpstr>
      <vt:lpstr>Common Basic Template</vt:lpstr>
      <vt:lpstr>Lime + Green</vt:lpstr>
      <vt:lpstr>GeekOut BootCamp HDB Resale Analysis Machine Learning &amp; Data Visualization</vt:lpstr>
      <vt:lpstr>PowerPoint Presentation</vt:lpstr>
      <vt:lpstr>Software Needed</vt:lpstr>
      <vt:lpstr>Data Needed</vt:lpstr>
      <vt:lpstr>PowerPoint Presentation</vt:lpstr>
      <vt:lpstr>Programme</vt:lpstr>
      <vt:lpstr>PowerPoint Presentation</vt:lpstr>
      <vt:lpstr>What is a Jupyter Notebook?</vt:lpstr>
      <vt:lpstr>Installing necessary libraries and running Jupyter Notebook</vt:lpstr>
      <vt:lpstr>Installing necessary libraries and running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SALIM (GOVTECH)</dc:creator>
  <cp:lastModifiedBy>Amit Satpathy</cp:lastModifiedBy>
  <cp:revision>61</cp:revision>
  <cp:lastPrinted>2017-07-07T03:49:32Z</cp:lastPrinted>
  <dcterms:modified xsi:type="dcterms:W3CDTF">2019-05-30T03:09:08Z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0x0101001FE49BEBAF464942ABB9E6A71532B01C</vt:lpwstr>
  </property>
</Properties>
</file>