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1" r:id="rId2"/>
    <p:sldId id="2562" r:id="rId3"/>
    <p:sldId id="2564" r:id="rId4"/>
    <p:sldId id="2563" r:id="rId5"/>
    <p:sldId id="2584" r:id="rId6"/>
    <p:sldId id="2567" r:id="rId7"/>
    <p:sldId id="2585" r:id="rId8"/>
    <p:sldId id="2586" r:id="rId9"/>
    <p:sldId id="2572" r:id="rId10"/>
    <p:sldId id="25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Power of Data: Optimizing Automated Systems for Efficiency" id="{59918CA7-E608-45C4-82D8-6B1E54B66B50}">
          <p14:sldIdLst>
            <p14:sldId id="2561"/>
            <p14:sldId id="2562"/>
            <p14:sldId id="2564"/>
          </p14:sldIdLst>
        </p14:section>
        <p14:section name="Problem Statement - The Hidden Inefficiencies" id="{B3A5A440-91A3-45E9-9202-4346F7016BED}">
          <p14:sldIdLst>
            <p14:sldId id="2563"/>
            <p14:sldId id="2584"/>
          </p14:sldIdLst>
        </p14:section>
        <p14:section name="Understanding the Current System Performance" id="{D771CF1C-0B39-4580-BBDE-F0E80EBDE640}">
          <p14:sldIdLst>
            <p14:sldId id="2567"/>
          </p14:sldIdLst>
        </p14:section>
        <p14:section name="Power BI Demo 1: Performance Insights" id="{E20468D0-1658-4D42-B02F-9FD09B3472D1}">
          <p14:sldIdLst>
            <p14:sldId id="2585"/>
            <p14:sldId id="2586"/>
          </p14:sldIdLst>
        </p14:section>
        <p14:section name="Power BI Demo 2: Identifying Patterns and Triggers" id="{8F7A1D57-F34F-46F3-A25F-7FF2AE738D8F}">
          <p14:sldIdLst>
            <p14:sldId id="2572"/>
          </p14:sldIdLst>
        </p14:section>
        <p14:section name="Strategic Recommendations - Fixing the Misconfigurations" id="{1A79133D-EBBC-48EE-B889-977C90BFC9B3}">
          <p14:sldIdLst>
            <p14:sldId id="2583"/>
          </p14:sldIdLst>
        </p14:section>
        <p14:section name="Conclusion" id="{17820C73-5580-4E73-8803-8826DA9940B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81583" autoAdjust="0"/>
  </p:normalViewPr>
  <p:slideViewPr>
    <p:cSldViewPr snapToGrid="0">
      <p:cViewPr varScale="1">
        <p:scale>
          <a:sx n="65" d="100"/>
          <a:sy n="65" d="100"/>
        </p:scale>
        <p:origin x="1092" y="26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FEAA7-76B7-4B81-A8BC-D7A0DD50E1FA}"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BE01EA3F-1CB0-44E1-BD61-9EE21F069727}">
      <dgm:prSet/>
      <dgm:spPr/>
      <dgm:t>
        <a:bodyPr/>
        <a:lstStyle/>
        <a:p>
          <a:pPr>
            <a:lnSpc>
              <a:spcPct val="100000"/>
            </a:lnSpc>
            <a:defRPr b="1"/>
          </a:pPr>
          <a:r>
            <a:rPr lang="en-GB"/>
            <a:t>Understanding Performance</a:t>
          </a:r>
          <a:endParaRPr lang="en-US"/>
        </a:p>
      </dgm:t>
    </dgm:pt>
    <dgm:pt modelId="{962F2B00-8D4A-47DE-8B24-35FDEE6DB987}" type="parTrans" cxnId="{13D54B6B-9DA9-4E29-90CF-2CA33FDA33BF}">
      <dgm:prSet/>
      <dgm:spPr/>
      <dgm:t>
        <a:bodyPr/>
        <a:lstStyle/>
        <a:p>
          <a:endParaRPr lang="en-US"/>
        </a:p>
      </dgm:t>
    </dgm:pt>
    <dgm:pt modelId="{9FF02711-9902-41CA-8FEF-A31D009E4294}" type="sibTrans" cxnId="{13D54B6B-9DA9-4E29-90CF-2CA33FDA33BF}">
      <dgm:prSet/>
      <dgm:spPr/>
      <dgm:t>
        <a:bodyPr/>
        <a:lstStyle/>
        <a:p>
          <a:pPr>
            <a:lnSpc>
              <a:spcPct val="100000"/>
            </a:lnSpc>
            <a:defRPr b="1"/>
          </a:pPr>
          <a:endParaRPr lang="en-US"/>
        </a:p>
      </dgm:t>
    </dgm:pt>
    <dgm:pt modelId="{3FD5FBD8-A84C-4471-B28A-6A6000A05122}">
      <dgm:prSet/>
      <dgm:spPr/>
      <dgm:t>
        <a:bodyPr/>
        <a:lstStyle/>
        <a:p>
          <a:pPr>
            <a:lnSpc>
              <a:spcPct val="100000"/>
            </a:lnSpc>
          </a:pPr>
          <a:r>
            <a:rPr lang="en-GB" dirty="0"/>
            <a:t>A clear understanding of automated systems' performance metrics is essential for identifying areas for improvement.</a:t>
          </a:r>
          <a:endParaRPr lang="en-US" dirty="0"/>
        </a:p>
      </dgm:t>
    </dgm:pt>
    <dgm:pt modelId="{A4FF1153-AB91-44B6-9B43-55760D9EC8D8}" type="parTrans" cxnId="{76CAD026-9D8A-4CBF-82F1-5CE79D524B09}">
      <dgm:prSet/>
      <dgm:spPr/>
      <dgm:t>
        <a:bodyPr/>
        <a:lstStyle/>
        <a:p>
          <a:endParaRPr lang="en-US"/>
        </a:p>
      </dgm:t>
    </dgm:pt>
    <dgm:pt modelId="{929B9B0E-568A-47EF-B2B9-1FF4A9208726}" type="sibTrans" cxnId="{76CAD026-9D8A-4CBF-82F1-5CE79D524B09}">
      <dgm:prSet/>
      <dgm:spPr/>
      <dgm:t>
        <a:bodyPr/>
        <a:lstStyle/>
        <a:p>
          <a:endParaRPr lang="en-US"/>
        </a:p>
      </dgm:t>
    </dgm:pt>
    <dgm:pt modelId="{565785F1-05CB-4883-9116-98E2EB063A75}">
      <dgm:prSet/>
      <dgm:spPr/>
      <dgm:t>
        <a:bodyPr/>
        <a:lstStyle/>
        <a:p>
          <a:pPr>
            <a:lnSpc>
              <a:spcPct val="100000"/>
            </a:lnSpc>
            <a:defRPr b="1"/>
          </a:pPr>
          <a:r>
            <a:rPr lang="en-GB"/>
            <a:t>Addressing Inefficiencies</a:t>
          </a:r>
          <a:endParaRPr lang="en-US"/>
        </a:p>
      </dgm:t>
    </dgm:pt>
    <dgm:pt modelId="{65B09D5B-6BDA-4BA6-927C-6E9A9AC597AE}" type="parTrans" cxnId="{88F233A0-5563-4218-84E5-F1510B8A7A0E}">
      <dgm:prSet/>
      <dgm:spPr/>
      <dgm:t>
        <a:bodyPr/>
        <a:lstStyle/>
        <a:p>
          <a:endParaRPr lang="en-US"/>
        </a:p>
      </dgm:t>
    </dgm:pt>
    <dgm:pt modelId="{DA73C12A-455D-48AF-908B-37B55F13253C}" type="sibTrans" cxnId="{88F233A0-5563-4218-84E5-F1510B8A7A0E}">
      <dgm:prSet/>
      <dgm:spPr/>
      <dgm:t>
        <a:bodyPr/>
        <a:lstStyle/>
        <a:p>
          <a:pPr>
            <a:lnSpc>
              <a:spcPct val="100000"/>
            </a:lnSpc>
            <a:defRPr b="1"/>
          </a:pPr>
          <a:endParaRPr lang="en-US"/>
        </a:p>
      </dgm:t>
    </dgm:pt>
    <dgm:pt modelId="{6AC9F508-3651-4912-9A37-C83B0F44E2FF}">
      <dgm:prSet/>
      <dgm:spPr/>
      <dgm:t>
        <a:bodyPr/>
        <a:lstStyle/>
        <a:p>
          <a:pPr>
            <a:lnSpc>
              <a:spcPct val="100000"/>
            </a:lnSpc>
          </a:pPr>
          <a:r>
            <a:rPr lang="en-GB"/>
            <a:t>Identifying and addressing inefficiencies in automated systems leads to increased reliability and operational effectiveness.</a:t>
          </a:r>
          <a:endParaRPr lang="en-US"/>
        </a:p>
      </dgm:t>
    </dgm:pt>
    <dgm:pt modelId="{6645E9B1-164E-4EEA-A03C-67CD1E5F7282}" type="parTrans" cxnId="{040BC66F-9286-4B18-848A-68DCCFA6EB97}">
      <dgm:prSet/>
      <dgm:spPr/>
      <dgm:t>
        <a:bodyPr/>
        <a:lstStyle/>
        <a:p>
          <a:endParaRPr lang="en-US"/>
        </a:p>
      </dgm:t>
    </dgm:pt>
    <dgm:pt modelId="{65C942A3-BAB5-441C-842F-269493E681AE}" type="sibTrans" cxnId="{040BC66F-9286-4B18-848A-68DCCFA6EB97}">
      <dgm:prSet/>
      <dgm:spPr/>
      <dgm:t>
        <a:bodyPr/>
        <a:lstStyle/>
        <a:p>
          <a:endParaRPr lang="en-US"/>
        </a:p>
      </dgm:t>
    </dgm:pt>
    <dgm:pt modelId="{8B56AF52-8184-4DA3-AF64-42B99585D8A3}">
      <dgm:prSet/>
      <dgm:spPr/>
      <dgm:t>
        <a:bodyPr/>
        <a:lstStyle/>
        <a:p>
          <a:pPr>
            <a:lnSpc>
              <a:spcPct val="100000"/>
            </a:lnSpc>
            <a:defRPr b="1"/>
          </a:pPr>
          <a:r>
            <a:rPr lang="en-GB"/>
            <a:t>Leveraging Data</a:t>
          </a:r>
          <a:endParaRPr lang="en-US"/>
        </a:p>
      </dgm:t>
    </dgm:pt>
    <dgm:pt modelId="{3472870A-66A2-4BDA-8F85-25D54CA73804}" type="parTrans" cxnId="{5BD1884D-C1DF-4F72-9E59-0E3A5B83EB82}">
      <dgm:prSet/>
      <dgm:spPr/>
      <dgm:t>
        <a:bodyPr/>
        <a:lstStyle/>
        <a:p>
          <a:endParaRPr lang="en-US"/>
        </a:p>
      </dgm:t>
    </dgm:pt>
    <dgm:pt modelId="{70BB1BD9-004F-4547-ACB7-DA39A3503920}" type="sibTrans" cxnId="{5BD1884D-C1DF-4F72-9E59-0E3A5B83EB82}">
      <dgm:prSet/>
      <dgm:spPr/>
      <dgm:t>
        <a:bodyPr/>
        <a:lstStyle/>
        <a:p>
          <a:pPr>
            <a:lnSpc>
              <a:spcPct val="100000"/>
            </a:lnSpc>
            <a:defRPr b="1"/>
          </a:pPr>
          <a:endParaRPr lang="en-US"/>
        </a:p>
      </dgm:t>
    </dgm:pt>
    <dgm:pt modelId="{BD06DECF-2363-4D9D-8859-D135CA64159C}">
      <dgm:prSet/>
      <dgm:spPr/>
      <dgm:t>
        <a:bodyPr/>
        <a:lstStyle/>
        <a:p>
          <a:pPr>
            <a:lnSpc>
              <a:spcPct val="100000"/>
            </a:lnSpc>
          </a:pPr>
          <a:r>
            <a:rPr lang="en-GB"/>
            <a:t>Utilizing data analytics helps in making informed decisions to enhance the efficiency and reliability of systems.</a:t>
          </a:r>
          <a:endParaRPr lang="en-US"/>
        </a:p>
      </dgm:t>
    </dgm:pt>
    <dgm:pt modelId="{3FA248D7-3993-49E6-885D-4DB30F5BA189}" type="parTrans" cxnId="{872AA341-901D-436F-A818-DD8A63455B4B}">
      <dgm:prSet/>
      <dgm:spPr/>
      <dgm:t>
        <a:bodyPr/>
        <a:lstStyle/>
        <a:p>
          <a:endParaRPr lang="en-US"/>
        </a:p>
      </dgm:t>
    </dgm:pt>
    <dgm:pt modelId="{12648DFD-2E99-4E71-A1A0-24B1551D6F6A}" type="sibTrans" cxnId="{872AA341-901D-436F-A818-DD8A63455B4B}">
      <dgm:prSet/>
      <dgm:spPr/>
      <dgm:t>
        <a:bodyPr/>
        <a:lstStyle/>
        <a:p>
          <a:endParaRPr lang="en-US"/>
        </a:p>
      </dgm:t>
    </dgm:pt>
    <dgm:pt modelId="{FC25D23A-7229-4F4D-BF52-302233E7B25D}">
      <dgm:prSet/>
      <dgm:spPr/>
      <dgm:t>
        <a:bodyPr/>
        <a:lstStyle/>
        <a:p>
          <a:pPr>
            <a:lnSpc>
              <a:spcPct val="100000"/>
            </a:lnSpc>
            <a:defRPr b="1"/>
          </a:pPr>
          <a:r>
            <a:rPr lang="en-GB"/>
            <a:t>Strategic Recommendations</a:t>
          </a:r>
          <a:endParaRPr lang="en-US"/>
        </a:p>
      </dgm:t>
    </dgm:pt>
    <dgm:pt modelId="{51A129CF-4AB7-4995-AFA2-04F5C8D4BD8A}" type="parTrans" cxnId="{93A14D44-C76B-4116-906C-07057427E8C8}">
      <dgm:prSet/>
      <dgm:spPr/>
      <dgm:t>
        <a:bodyPr/>
        <a:lstStyle/>
        <a:p>
          <a:endParaRPr lang="en-US"/>
        </a:p>
      </dgm:t>
    </dgm:pt>
    <dgm:pt modelId="{21B0AA1B-4A06-44F8-A509-8C31A011B32B}" type="sibTrans" cxnId="{93A14D44-C76B-4116-906C-07057427E8C8}">
      <dgm:prSet/>
      <dgm:spPr/>
      <dgm:t>
        <a:bodyPr/>
        <a:lstStyle/>
        <a:p>
          <a:endParaRPr lang="en-US"/>
        </a:p>
      </dgm:t>
    </dgm:pt>
    <dgm:pt modelId="{CD37875B-81ED-4496-B940-EB64D5760E9F}">
      <dgm:prSet/>
      <dgm:spPr/>
      <dgm:t>
        <a:bodyPr/>
        <a:lstStyle/>
        <a:p>
          <a:pPr>
            <a:lnSpc>
              <a:spcPct val="100000"/>
            </a:lnSpc>
          </a:pPr>
          <a:r>
            <a:rPr lang="en-GB"/>
            <a:t>Implementing strategic recommendations based on data analysis can lead to significant improvements in automated systems.</a:t>
          </a:r>
          <a:endParaRPr lang="en-US"/>
        </a:p>
      </dgm:t>
    </dgm:pt>
    <dgm:pt modelId="{BDEE8E9E-22F0-40A6-8634-C6DCA6109C5A}" type="parTrans" cxnId="{4CFE8B38-AD78-4BE5-B600-A53C3CF516D6}">
      <dgm:prSet/>
      <dgm:spPr/>
      <dgm:t>
        <a:bodyPr/>
        <a:lstStyle/>
        <a:p>
          <a:endParaRPr lang="en-US"/>
        </a:p>
      </dgm:t>
    </dgm:pt>
    <dgm:pt modelId="{53293F45-FBFC-47F2-A477-263F94A05B59}" type="sibTrans" cxnId="{4CFE8B38-AD78-4BE5-B600-A53C3CF516D6}">
      <dgm:prSet/>
      <dgm:spPr/>
      <dgm:t>
        <a:bodyPr/>
        <a:lstStyle/>
        <a:p>
          <a:endParaRPr lang="en-US"/>
        </a:p>
      </dgm:t>
    </dgm:pt>
    <dgm:pt modelId="{8737F923-29EE-4837-B074-0083EAA80507}" type="pres">
      <dgm:prSet presAssocID="{379FEAA7-76B7-4B81-A8BC-D7A0DD50E1FA}" presName="Name0" presStyleCnt="0">
        <dgm:presLayoutVars>
          <dgm:dir/>
          <dgm:resizeHandles val="exact"/>
        </dgm:presLayoutVars>
      </dgm:prSet>
      <dgm:spPr/>
    </dgm:pt>
    <dgm:pt modelId="{15042A02-18CD-486D-AB5F-D6DD1A019493}" type="pres">
      <dgm:prSet presAssocID="{BE01EA3F-1CB0-44E1-BD61-9EE21F069727}" presName="compNode" presStyleCnt="0"/>
      <dgm:spPr/>
    </dgm:pt>
    <dgm:pt modelId="{8E521137-E2CA-4F59-9FD7-E8E8DDF64346}" type="pres">
      <dgm:prSet presAssocID="{BE01EA3F-1CB0-44E1-BD61-9EE21F069727}" presName="pictRect" presStyleLbl="revTx" presStyleIdx="0" presStyleCnt="8">
        <dgm:presLayoutVars>
          <dgm:chMax val="0"/>
          <dgm:bulletEnabled/>
        </dgm:presLayoutVars>
      </dgm:prSet>
      <dgm:spPr/>
    </dgm:pt>
    <dgm:pt modelId="{BE468B09-617D-447E-AA63-F8685A870C33}" type="pres">
      <dgm:prSet presAssocID="{BE01EA3F-1CB0-44E1-BD61-9EE21F069727}" presName="textRect" presStyleLbl="revTx" presStyleIdx="1" presStyleCnt="8">
        <dgm:presLayoutVars>
          <dgm:bulletEnabled/>
        </dgm:presLayoutVars>
      </dgm:prSet>
      <dgm:spPr/>
    </dgm:pt>
    <dgm:pt modelId="{80B4451A-EB31-45A5-9EBE-C6E7F0EF7028}" type="pres">
      <dgm:prSet presAssocID="{9FF02711-9902-41CA-8FEF-A31D009E4294}" presName="sibTrans" presStyleLbl="sibTrans2D1" presStyleIdx="0" presStyleCnt="0"/>
      <dgm:spPr/>
    </dgm:pt>
    <dgm:pt modelId="{7AE8886B-81AD-43EF-B19D-E02476D44139}" type="pres">
      <dgm:prSet presAssocID="{565785F1-05CB-4883-9116-98E2EB063A75}" presName="compNode" presStyleCnt="0"/>
      <dgm:spPr/>
    </dgm:pt>
    <dgm:pt modelId="{3868641D-7832-4815-A3B8-D1E1F557BE6E}" type="pres">
      <dgm:prSet presAssocID="{565785F1-05CB-4883-9116-98E2EB063A75}" presName="pictRect" presStyleLbl="revTx" presStyleIdx="2" presStyleCnt="8">
        <dgm:presLayoutVars>
          <dgm:chMax val="0"/>
          <dgm:bulletEnabled/>
        </dgm:presLayoutVars>
      </dgm:prSet>
      <dgm:spPr/>
    </dgm:pt>
    <dgm:pt modelId="{A318EFA4-180B-4877-9F14-9D4A1BB17481}" type="pres">
      <dgm:prSet presAssocID="{565785F1-05CB-4883-9116-98E2EB063A75}" presName="textRect" presStyleLbl="revTx" presStyleIdx="3" presStyleCnt="8">
        <dgm:presLayoutVars>
          <dgm:bulletEnabled/>
        </dgm:presLayoutVars>
      </dgm:prSet>
      <dgm:spPr/>
    </dgm:pt>
    <dgm:pt modelId="{B2B11D74-B6CA-4F24-A812-B874C587DC16}" type="pres">
      <dgm:prSet presAssocID="{DA73C12A-455D-48AF-908B-37B55F13253C}" presName="sibTrans" presStyleLbl="sibTrans2D1" presStyleIdx="0" presStyleCnt="0"/>
      <dgm:spPr/>
    </dgm:pt>
    <dgm:pt modelId="{D8EC0E26-E34D-478D-B60B-6B374B4E6000}" type="pres">
      <dgm:prSet presAssocID="{8B56AF52-8184-4DA3-AF64-42B99585D8A3}" presName="compNode" presStyleCnt="0"/>
      <dgm:spPr/>
    </dgm:pt>
    <dgm:pt modelId="{03A7CD8C-3EFB-471C-9621-6F5BFC2EEFBC}" type="pres">
      <dgm:prSet presAssocID="{8B56AF52-8184-4DA3-AF64-42B99585D8A3}" presName="pictRect" presStyleLbl="revTx" presStyleIdx="4" presStyleCnt="8">
        <dgm:presLayoutVars>
          <dgm:chMax val="0"/>
          <dgm:bulletEnabled/>
        </dgm:presLayoutVars>
      </dgm:prSet>
      <dgm:spPr/>
    </dgm:pt>
    <dgm:pt modelId="{3D0280E6-8275-432E-939D-3DBFCF7A11FE}" type="pres">
      <dgm:prSet presAssocID="{8B56AF52-8184-4DA3-AF64-42B99585D8A3}" presName="textRect" presStyleLbl="revTx" presStyleIdx="5" presStyleCnt="8">
        <dgm:presLayoutVars>
          <dgm:bulletEnabled/>
        </dgm:presLayoutVars>
      </dgm:prSet>
      <dgm:spPr/>
    </dgm:pt>
    <dgm:pt modelId="{EAC8C49D-DE89-4EDA-803B-0A1CBE24F13B}" type="pres">
      <dgm:prSet presAssocID="{70BB1BD9-004F-4547-ACB7-DA39A3503920}" presName="sibTrans" presStyleLbl="sibTrans2D1" presStyleIdx="0" presStyleCnt="0"/>
      <dgm:spPr/>
    </dgm:pt>
    <dgm:pt modelId="{7DADAAC3-FDEE-452A-9108-3E7F0DFBFEBE}" type="pres">
      <dgm:prSet presAssocID="{FC25D23A-7229-4F4D-BF52-302233E7B25D}" presName="compNode" presStyleCnt="0"/>
      <dgm:spPr/>
    </dgm:pt>
    <dgm:pt modelId="{5A082C90-3557-439D-B7C4-056164C5A2C1}" type="pres">
      <dgm:prSet presAssocID="{FC25D23A-7229-4F4D-BF52-302233E7B25D}" presName="pictRect" presStyleLbl="revTx" presStyleIdx="6" presStyleCnt="8">
        <dgm:presLayoutVars>
          <dgm:chMax val="0"/>
          <dgm:bulletEnabled/>
        </dgm:presLayoutVars>
      </dgm:prSet>
      <dgm:spPr/>
    </dgm:pt>
    <dgm:pt modelId="{814C02B9-7774-4A27-AA14-931FB9F55F7F}" type="pres">
      <dgm:prSet presAssocID="{FC25D23A-7229-4F4D-BF52-302233E7B25D}" presName="textRect" presStyleLbl="revTx" presStyleIdx="7" presStyleCnt="8">
        <dgm:presLayoutVars>
          <dgm:bulletEnabled/>
        </dgm:presLayoutVars>
      </dgm:prSet>
      <dgm:spPr/>
    </dgm:pt>
  </dgm:ptLst>
  <dgm:cxnLst>
    <dgm:cxn modelId="{5E70501F-510B-4111-B7B3-CCB88B31E1DF}" type="presOf" srcId="{3FD5FBD8-A84C-4471-B28A-6A6000A05122}" destId="{BE468B09-617D-447E-AA63-F8685A870C33}" srcOrd="0" destOrd="0" presId="urn:microsoft.com/office/officeart/2024/3/layout/hArchList1"/>
    <dgm:cxn modelId="{2F78AE23-6681-4D3F-99B6-6A0E3B80A60F}" type="presOf" srcId="{70BB1BD9-004F-4547-ACB7-DA39A3503920}" destId="{EAC8C49D-DE89-4EDA-803B-0A1CBE24F13B}" srcOrd="0" destOrd="0" presId="urn:microsoft.com/office/officeart/2024/3/layout/hArchList1"/>
    <dgm:cxn modelId="{76CAD026-9D8A-4CBF-82F1-5CE79D524B09}" srcId="{BE01EA3F-1CB0-44E1-BD61-9EE21F069727}" destId="{3FD5FBD8-A84C-4471-B28A-6A6000A05122}" srcOrd="0" destOrd="0" parTransId="{A4FF1153-AB91-44B6-9B43-55760D9EC8D8}" sibTransId="{929B9B0E-568A-47EF-B2B9-1FF4A9208726}"/>
    <dgm:cxn modelId="{3D145635-9FA4-4E06-B384-8BAEB4802BCB}" type="presOf" srcId="{565785F1-05CB-4883-9116-98E2EB063A75}" destId="{3868641D-7832-4815-A3B8-D1E1F557BE6E}" srcOrd="0" destOrd="0" presId="urn:microsoft.com/office/officeart/2024/3/layout/hArchList1"/>
    <dgm:cxn modelId="{4CFE8B38-AD78-4BE5-B600-A53C3CF516D6}" srcId="{FC25D23A-7229-4F4D-BF52-302233E7B25D}" destId="{CD37875B-81ED-4496-B940-EB64D5760E9F}" srcOrd="0" destOrd="0" parTransId="{BDEE8E9E-22F0-40A6-8634-C6DCA6109C5A}" sibTransId="{53293F45-FBFC-47F2-A477-263F94A05B59}"/>
    <dgm:cxn modelId="{6FDAC139-E038-4CCD-805C-1AF3823652C3}" type="presOf" srcId="{BE01EA3F-1CB0-44E1-BD61-9EE21F069727}" destId="{8E521137-E2CA-4F59-9FD7-E8E8DDF64346}" srcOrd="0" destOrd="0" presId="urn:microsoft.com/office/officeart/2024/3/layout/hArchList1"/>
    <dgm:cxn modelId="{557C765F-DA4C-4CF8-B821-53865291E12F}" type="presOf" srcId="{379FEAA7-76B7-4B81-A8BC-D7A0DD50E1FA}" destId="{8737F923-29EE-4837-B074-0083EAA80507}" srcOrd="0" destOrd="0" presId="urn:microsoft.com/office/officeart/2024/3/layout/hArchList1"/>
    <dgm:cxn modelId="{872AA341-901D-436F-A818-DD8A63455B4B}" srcId="{8B56AF52-8184-4DA3-AF64-42B99585D8A3}" destId="{BD06DECF-2363-4D9D-8859-D135CA64159C}" srcOrd="0" destOrd="0" parTransId="{3FA248D7-3993-49E6-885D-4DB30F5BA189}" sibTransId="{12648DFD-2E99-4E71-A1A0-24B1551D6F6A}"/>
    <dgm:cxn modelId="{93A14D44-C76B-4116-906C-07057427E8C8}" srcId="{379FEAA7-76B7-4B81-A8BC-D7A0DD50E1FA}" destId="{FC25D23A-7229-4F4D-BF52-302233E7B25D}" srcOrd="3" destOrd="0" parTransId="{51A129CF-4AB7-4995-AFA2-04F5C8D4BD8A}" sibTransId="{21B0AA1B-4A06-44F8-A509-8C31A011B32B}"/>
    <dgm:cxn modelId="{13D54B6B-9DA9-4E29-90CF-2CA33FDA33BF}" srcId="{379FEAA7-76B7-4B81-A8BC-D7A0DD50E1FA}" destId="{BE01EA3F-1CB0-44E1-BD61-9EE21F069727}" srcOrd="0" destOrd="0" parTransId="{962F2B00-8D4A-47DE-8B24-35FDEE6DB987}" sibTransId="{9FF02711-9902-41CA-8FEF-A31D009E4294}"/>
    <dgm:cxn modelId="{5BD1884D-C1DF-4F72-9E59-0E3A5B83EB82}" srcId="{379FEAA7-76B7-4B81-A8BC-D7A0DD50E1FA}" destId="{8B56AF52-8184-4DA3-AF64-42B99585D8A3}" srcOrd="2" destOrd="0" parTransId="{3472870A-66A2-4BDA-8F85-25D54CA73804}" sibTransId="{70BB1BD9-004F-4547-ACB7-DA39A3503920}"/>
    <dgm:cxn modelId="{040BC66F-9286-4B18-848A-68DCCFA6EB97}" srcId="{565785F1-05CB-4883-9116-98E2EB063A75}" destId="{6AC9F508-3651-4912-9A37-C83B0F44E2FF}" srcOrd="0" destOrd="0" parTransId="{6645E9B1-164E-4EEA-A03C-67CD1E5F7282}" sibTransId="{65C942A3-BAB5-441C-842F-269493E681AE}"/>
    <dgm:cxn modelId="{8D563B53-AD70-410D-9B46-2296116DE6EE}" type="presOf" srcId="{9FF02711-9902-41CA-8FEF-A31D009E4294}" destId="{80B4451A-EB31-45A5-9EBE-C6E7F0EF7028}" srcOrd="0" destOrd="0" presId="urn:microsoft.com/office/officeart/2024/3/layout/hArchList1"/>
    <dgm:cxn modelId="{648BF876-6DFD-4742-A45F-C4EB0ED7EC33}" type="presOf" srcId="{FC25D23A-7229-4F4D-BF52-302233E7B25D}" destId="{5A082C90-3557-439D-B7C4-056164C5A2C1}" srcOrd="0" destOrd="0" presId="urn:microsoft.com/office/officeart/2024/3/layout/hArchList1"/>
    <dgm:cxn modelId="{C61A0A96-4925-4A48-92EA-7B40B5DB0898}" type="presOf" srcId="{DA73C12A-455D-48AF-908B-37B55F13253C}" destId="{B2B11D74-B6CA-4F24-A812-B874C587DC16}" srcOrd="0" destOrd="0" presId="urn:microsoft.com/office/officeart/2024/3/layout/hArchList1"/>
    <dgm:cxn modelId="{88F233A0-5563-4218-84E5-F1510B8A7A0E}" srcId="{379FEAA7-76B7-4B81-A8BC-D7A0DD50E1FA}" destId="{565785F1-05CB-4883-9116-98E2EB063A75}" srcOrd="1" destOrd="0" parTransId="{65B09D5B-6BDA-4BA6-927C-6E9A9AC597AE}" sibTransId="{DA73C12A-455D-48AF-908B-37B55F13253C}"/>
    <dgm:cxn modelId="{B346CFA6-79F9-42E8-AF77-6BC8711E5184}" type="presOf" srcId="{BD06DECF-2363-4D9D-8859-D135CA64159C}" destId="{3D0280E6-8275-432E-939D-3DBFCF7A11FE}" srcOrd="0" destOrd="0" presId="urn:microsoft.com/office/officeart/2024/3/layout/hArchList1"/>
    <dgm:cxn modelId="{672366AD-BC95-432E-9A4D-9D530C1B26B6}" type="presOf" srcId="{6AC9F508-3651-4912-9A37-C83B0F44E2FF}" destId="{A318EFA4-180B-4877-9F14-9D4A1BB17481}" srcOrd="0" destOrd="0" presId="urn:microsoft.com/office/officeart/2024/3/layout/hArchList1"/>
    <dgm:cxn modelId="{62689DC9-12EE-40D3-9DC7-894829474769}" type="presOf" srcId="{CD37875B-81ED-4496-B940-EB64D5760E9F}" destId="{814C02B9-7774-4A27-AA14-931FB9F55F7F}" srcOrd="0" destOrd="0" presId="urn:microsoft.com/office/officeart/2024/3/layout/hArchList1"/>
    <dgm:cxn modelId="{66001AFC-77D2-4B8E-A192-3A6E789CCCC8}" type="presOf" srcId="{8B56AF52-8184-4DA3-AF64-42B99585D8A3}" destId="{03A7CD8C-3EFB-471C-9621-6F5BFC2EEFBC}" srcOrd="0" destOrd="0" presId="urn:microsoft.com/office/officeart/2024/3/layout/hArchList1"/>
    <dgm:cxn modelId="{BFD4345F-AA06-4C83-8BB7-8433270B4498}" type="presParOf" srcId="{8737F923-29EE-4837-B074-0083EAA80507}" destId="{15042A02-18CD-486D-AB5F-D6DD1A019493}" srcOrd="0" destOrd="0" presId="urn:microsoft.com/office/officeart/2024/3/layout/hArchList1"/>
    <dgm:cxn modelId="{34561CB5-0513-4C6A-A9C2-7474167B1C13}" type="presParOf" srcId="{15042A02-18CD-486D-AB5F-D6DD1A019493}" destId="{8E521137-E2CA-4F59-9FD7-E8E8DDF64346}" srcOrd="0" destOrd="0" presId="urn:microsoft.com/office/officeart/2024/3/layout/hArchList1"/>
    <dgm:cxn modelId="{D6263BE6-2BF9-41A4-A2CA-D931D550AAA8}" type="presParOf" srcId="{15042A02-18CD-486D-AB5F-D6DD1A019493}" destId="{BE468B09-617D-447E-AA63-F8685A870C33}" srcOrd="1" destOrd="0" presId="urn:microsoft.com/office/officeart/2024/3/layout/hArchList1"/>
    <dgm:cxn modelId="{F85B562D-5ECB-4731-936B-250A981E1737}" type="presParOf" srcId="{8737F923-29EE-4837-B074-0083EAA80507}" destId="{80B4451A-EB31-45A5-9EBE-C6E7F0EF7028}" srcOrd="1" destOrd="0" presId="urn:microsoft.com/office/officeart/2024/3/layout/hArchList1"/>
    <dgm:cxn modelId="{0EB911D5-A0BC-46AB-B1B0-92DE33EF321F}" type="presParOf" srcId="{8737F923-29EE-4837-B074-0083EAA80507}" destId="{7AE8886B-81AD-43EF-B19D-E02476D44139}" srcOrd="2" destOrd="0" presId="urn:microsoft.com/office/officeart/2024/3/layout/hArchList1"/>
    <dgm:cxn modelId="{60818C51-78F5-4506-B8FD-1AD8105DAF1B}" type="presParOf" srcId="{7AE8886B-81AD-43EF-B19D-E02476D44139}" destId="{3868641D-7832-4815-A3B8-D1E1F557BE6E}" srcOrd="0" destOrd="0" presId="urn:microsoft.com/office/officeart/2024/3/layout/hArchList1"/>
    <dgm:cxn modelId="{27612D06-85F3-4DDF-B805-923E9AC1456E}" type="presParOf" srcId="{7AE8886B-81AD-43EF-B19D-E02476D44139}" destId="{A318EFA4-180B-4877-9F14-9D4A1BB17481}" srcOrd="1" destOrd="0" presId="urn:microsoft.com/office/officeart/2024/3/layout/hArchList1"/>
    <dgm:cxn modelId="{E5D31FAC-3EE8-40D6-B8AE-FE5BF3E0865D}" type="presParOf" srcId="{8737F923-29EE-4837-B074-0083EAA80507}" destId="{B2B11D74-B6CA-4F24-A812-B874C587DC16}" srcOrd="3" destOrd="0" presId="urn:microsoft.com/office/officeart/2024/3/layout/hArchList1"/>
    <dgm:cxn modelId="{2D555305-E6AD-4F35-810F-B91F39BF2871}" type="presParOf" srcId="{8737F923-29EE-4837-B074-0083EAA80507}" destId="{D8EC0E26-E34D-478D-B60B-6B374B4E6000}" srcOrd="4" destOrd="0" presId="urn:microsoft.com/office/officeart/2024/3/layout/hArchList1"/>
    <dgm:cxn modelId="{FCF19AA6-C74C-4159-8AF5-7B40B3C8B3F1}" type="presParOf" srcId="{D8EC0E26-E34D-478D-B60B-6B374B4E6000}" destId="{03A7CD8C-3EFB-471C-9621-6F5BFC2EEFBC}" srcOrd="0" destOrd="0" presId="urn:microsoft.com/office/officeart/2024/3/layout/hArchList1"/>
    <dgm:cxn modelId="{825CF861-2562-4DDE-B7AF-DAB0D3356DD4}" type="presParOf" srcId="{D8EC0E26-E34D-478D-B60B-6B374B4E6000}" destId="{3D0280E6-8275-432E-939D-3DBFCF7A11FE}" srcOrd="1" destOrd="0" presId="urn:microsoft.com/office/officeart/2024/3/layout/hArchList1"/>
    <dgm:cxn modelId="{F7100A57-321C-47EA-BCDC-6C805F661344}" type="presParOf" srcId="{8737F923-29EE-4837-B074-0083EAA80507}" destId="{EAC8C49D-DE89-4EDA-803B-0A1CBE24F13B}" srcOrd="5" destOrd="0" presId="urn:microsoft.com/office/officeart/2024/3/layout/hArchList1"/>
    <dgm:cxn modelId="{6F4E08A3-CFC8-49E6-B934-6F5A1AC64ACB}" type="presParOf" srcId="{8737F923-29EE-4837-B074-0083EAA80507}" destId="{7DADAAC3-FDEE-452A-9108-3E7F0DFBFEBE}" srcOrd="6" destOrd="0" presId="urn:microsoft.com/office/officeart/2024/3/layout/hArchList1"/>
    <dgm:cxn modelId="{6ABF281A-E4CB-4E6E-8F5E-2CDB6B20B90D}" type="presParOf" srcId="{7DADAAC3-FDEE-452A-9108-3E7F0DFBFEBE}" destId="{5A082C90-3557-439D-B7C4-056164C5A2C1}" srcOrd="0" destOrd="0" presId="urn:microsoft.com/office/officeart/2024/3/layout/hArchList1"/>
    <dgm:cxn modelId="{7483C814-322E-41D4-8476-AAAE359CAE9A}" type="presParOf" srcId="{7DADAAC3-FDEE-452A-9108-3E7F0DFBFEBE}" destId="{814C02B9-7774-4A27-AA14-931FB9F55F7F}"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21137-E2CA-4F59-9FD7-E8E8DDF64346}">
      <dsp:nvSpPr>
        <dsp:cNvPr id="0" name=""/>
        <dsp:cNvSpPr/>
      </dsp:nvSpPr>
      <dsp:spPr>
        <a:xfrm>
          <a:off x="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GB" sz="1800" kern="1200"/>
            <a:t>Understanding Performance</a:t>
          </a:r>
          <a:endParaRPr lang="en-US" sz="1800" kern="1200"/>
        </a:p>
      </dsp:txBody>
      <dsp:txXfrm>
        <a:off x="0" y="0"/>
        <a:ext cx="2512063" cy="604600"/>
      </dsp:txXfrm>
    </dsp:sp>
    <dsp:sp modelId="{BE468B09-617D-447E-AA63-F8685A870C33}">
      <dsp:nvSpPr>
        <dsp:cNvPr id="0" name=""/>
        <dsp:cNvSpPr/>
      </dsp:nvSpPr>
      <dsp:spPr>
        <a:xfrm>
          <a:off x="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GB" sz="1400" kern="1200" dirty="0"/>
            <a:t>A clear understanding of automated systems' performance metrics is essential for identifying areas for improvement.</a:t>
          </a:r>
          <a:endParaRPr lang="en-US" sz="1400" kern="1200" dirty="0"/>
        </a:p>
      </dsp:txBody>
      <dsp:txXfrm>
        <a:off x="0" y="604600"/>
        <a:ext cx="2512063" cy="1901100"/>
      </dsp:txXfrm>
    </dsp:sp>
    <dsp:sp modelId="{3868641D-7832-4815-A3B8-D1E1F557BE6E}">
      <dsp:nvSpPr>
        <dsp:cNvPr id="0" name=""/>
        <dsp:cNvSpPr/>
      </dsp:nvSpPr>
      <dsp:spPr>
        <a:xfrm>
          <a:off x="276327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GB" sz="1800" kern="1200"/>
            <a:t>Addressing Inefficiencies</a:t>
          </a:r>
          <a:endParaRPr lang="en-US" sz="1800" kern="1200"/>
        </a:p>
      </dsp:txBody>
      <dsp:txXfrm>
        <a:off x="2763270" y="0"/>
        <a:ext cx="2512063" cy="604600"/>
      </dsp:txXfrm>
    </dsp:sp>
    <dsp:sp modelId="{A318EFA4-180B-4877-9F14-9D4A1BB17481}">
      <dsp:nvSpPr>
        <dsp:cNvPr id="0" name=""/>
        <dsp:cNvSpPr/>
      </dsp:nvSpPr>
      <dsp:spPr>
        <a:xfrm>
          <a:off x="276327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GB" sz="1400" kern="1200"/>
            <a:t>Identifying and addressing inefficiencies in automated systems leads to increased reliability and operational effectiveness.</a:t>
          </a:r>
          <a:endParaRPr lang="en-US" sz="1400" kern="1200"/>
        </a:p>
      </dsp:txBody>
      <dsp:txXfrm>
        <a:off x="2763270" y="604600"/>
        <a:ext cx="2512063" cy="1901100"/>
      </dsp:txXfrm>
    </dsp:sp>
    <dsp:sp modelId="{03A7CD8C-3EFB-471C-9621-6F5BFC2EEFBC}">
      <dsp:nvSpPr>
        <dsp:cNvPr id="0" name=""/>
        <dsp:cNvSpPr/>
      </dsp:nvSpPr>
      <dsp:spPr>
        <a:xfrm>
          <a:off x="552654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GB" sz="1800" kern="1200"/>
            <a:t>Leveraging Data</a:t>
          </a:r>
          <a:endParaRPr lang="en-US" sz="1800" kern="1200"/>
        </a:p>
      </dsp:txBody>
      <dsp:txXfrm>
        <a:off x="5526540" y="0"/>
        <a:ext cx="2512063" cy="604600"/>
      </dsp:txXfrm>
    </dsp:sp>
    <dsp:sp modelId="{3D0280E6-8275-432E-939D-3DBFCF7A11FE}">
      <dsp:nvSpPr>
        <dsp:cNvPr id="0" name=""/>
        <dsp:cNvSpPr/>
      </dsp:nvSpPr>
      <dsp:spPr>
        <a:xfrm>
          <a:off x="552654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GB" sz="1400" kern="1200"/>
            <a:t>Utilizing data analytics helps in making informed decisions to enhance the efficiency and reliability of systems.</a:t>
          </a:r>
          <a:endParaRPr lang="en-US" sz="1400" kern="1200"/>
        </a:p>
      </dsp:txBody>
      <dsp:txXfrm>
        <a:off x="5526540" y="604600"/>
        <a:ext cx="2512063" cy="1901100"/>
      </dsp:txXfrm>
    </dsp:sp>
    <dsp:sp modelId="{5A082C90-3557-439D-B7C4-056164C5A2C1}">
      <dsp:nvSpPr>
        <dsp:cNvPr id="0" name=""/>
        <dsp:cNvSpPr/>
      </dsp:nvSpPr>
      <dsp:spPr>
        <a:xfrm>
          <a:off x="8289811"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GB" sz="1800" kern="1200"/>
            <a:t>Strategic Recommendations</a:t>
          </a:r>
          <a:endParaRPr lang="en-US" sz="1800" kern="1200"/>
        </a:p>
      </dsp:txBody>
      <dsp:txXfrm>
        <a:off x="8289811" y="0"/>
        <a:ext cx="2512063" cy="604600"/>
      </dsp:txXfrm>
    </dsp:sp>
    <dsp:sp modelId="{814C02B9-7774-4A27-AA14-931FB9F55F7F}">
      <dsp:nvSpPr>
        <dsp:cNvPr id="0" name=""/>
        <dsp:cNvSpPr/>
      </dsp:nvSpPr>
      <dsp:spPr>
        <a:xfrm>
          <a:off x="8289811"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GB" sz="1400" kern="1200"/>
            <a:t>Implementing strategic recommendations based on data analysis can lead to significant improvements in automated systems.</a:t>
          </a:r>
          <a:endParaRPr lang="en-US" sz="1400" kern="1200"/>
        </a:p>
      </dsp:txBody>
      <dsp:txXfrm>
        <a:off x="8289811" y="604600"/>
        <a:ext cx="2512063" cy="1901100"/>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3EDD5-583F-428D-BD73-80FDD3768850}" type="datetimeFigureOut">
              <a:rPr lang="en-GB" smtClean="0"/>
              <a:t>19/02/2025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F7681-2CE4-4A79-8130-271BBB13FBC3}" type="slidenum">
              <a:rPr lang="en-GB" smtClean="0"/>
              <a:t>‹#›</a:t>
            </a:fld>
            <a:endParaRPr lang="en-GB"/>
          </a:p>
        </p:txBody>
      </p:sp>
    </p:spTree>
    <p:extLst>
      <p:ext uri="{BB962C8B-B14F-4D97-AF65-F5344CB8AC3E}">
        <p14:creationId xmlns:p14="http://schemas.microsoft.com/office/powerpoint/2010/main" val="408833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AI-generated content may be incorrect.
---
In today's presentation, we will explore how data can be harnessed to optimize automated systems, improving their efficiency and effectiveness. By identifying inefficiencies, understanding system performance, and utilizing powerful tools like Power BI, we can create more reliable automated environments.
</a:t>
            </a:r>
          </a:p>
        </p:txBody>
      </p:sp>
      <p:sp>
        <p:nvSpPr>
          <p:cNvPr id="4" name="Slide Number Placeholder 3"/>
          <p:cNvSpPr>
            <a:spLocks noGrp="1"/>
          </p:cNvSpPr>
          <p:nvPr>
            <p:ph type="sldNum" sz="quarter" idx="5"/>
          </p:nvPr>
        </p:nvSpPr>
        <p:spPr/>
        <p:txBody>
          <a:bodyPr/>
          <a:lstStyle/>
          <a:p>
            <a:fld id="{9D0F7681-2CE4-4A79-8130-271BBB13FBC3}" type="slidenum">
              <a:rPr lang="en-GB" smtClean="0"/>
              <a:t>1</a:t>
            </a:fld>
            <a:endParaRPr lang="en-GB"/>
          </a:p>
        </p:txBody>
      </p:sp>
    </p:spTree>
    <p:extLst>
      <p:ext uri="{BB962C8B-B14F-4D97-AF65-F5344CB8AC3E}">
        <p14:creationId xmlns:p14="http://schemas.microsoft.com/office/powerpoint/2010/main" val="365633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will begin by identifying the hidden inefficiencies in our automated systems, examining common problems such as misconfigurations and incorrect settings. Next, we will analyze the current performance of these systems using key metrics. Finally, we will demonstrate how to leverage Power BI for insights and present strategic recommendations for optimizing our systems.</a:t>
            </a:r>
          </a:p>
        </p:txBody>
      </p:sp>
      <p:sp>
        <p:nvSpPr>
          <p:cNvPr id="4" name="Slide Number Placeholder 3"/>
          <p:cNvSpPr>
            <a:spLocks noGrp="1"/>
          </p:cNvSpPr>
          <p:nvPr>
            <p:ph type="sldNum" sz="quarter" idx="5"/>
          </p:nvPr>
        </p:nvSpPr>
        <p:spPr/>
        <p:txBody>
          <a:bodyPr/>
          <a:lstStyle/>
          <a:p>
            <a:fld id="{9D0F7681-2CE4-4A79-8130-271BBB13FBC3}" type="slidenum">
              <a:rPr lang="en-GB" smtClean="0"/>
              <a:t>2</a:t>
            </a:fld>
            <a:endParaRPr lang="en-GB"/>
          </a:p>
        </p:txBody>
      </p:sp>
    </p:spTree>
    <p:extLst>
      <p:ext uri="{BB962C8B-B14F-4D97-AF65-F5344CB8AC3E}">
        <p14:creationId xmlns:p14="http://schemas.microsoft.com/office/powerpoint/2010/main" val="5849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Many automations fail due to improper configurations. This can lead to unexpected behaviors and a diminished performance, creating a need for careful setup and regular audits to ensure optimal operation.</a:t>
            </a:r>
          </a:p>
        </p:txBody>
      </p:sp>
      <p:sp>
        <p:nvSpPr>
          <p:cNvPr id="4" name="Slide Number Placeholder 3"/>
          <p:cNvSpPr>
            <a:spLocks noGrp="1"/>
          </p:cNvSpPr>
          <p:nvPr>
            <p:ph type="sldNum" sz="quarter" idx="5"/>
          </p:nvPr>
        </p:nvSpPr>
        <p:spPr/>
        <p:txBody>
          <a:bodyPr/>
          <a:lstStyle/>
          <a:p>
            <a:fld id="{9D0F7681-2CE4-4A79-8130-271BBB13FBC3}" type="slidenum">
              <a:rPr lang="en-GB" smtClean="0"/>
              <a:t>3</a:t>
            </a:fld>
            <a:endParaRPr lang="en-GB"/>
          </a:p>
        </p:txBody>
      </p:sp>
    </p:spTree>
    <p:extLst>
      <p:ext uri="{BB962C8B-B14F-4D97-AF65-F5344CB8AC3E}">
        <p14:creationId xmlns:p14="http://schemas.microsoft.com/office/powerpoint/2010/main" val="67528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advancements in automation, many systems face hidden inefficiencies that hinder performance. This section will address the common issues that may be causing these inefficiencies.</a:t>
            </a:r>
          </a:p>
        </p:txBody>
      </p:sp>
      <p:sp>
        <p:nvSpPr>
          <p:cNvPr id="4" name="Slide Number Placeholder 3"/>
          <p:cNvSpPr>
            <a:spLocks noGrp="1"/>
          </p:cNvSpPr>
          <p:nvPr>
            <p:ph type="sldNum" sz="quarter" idx="5"/>
          </p:nvPr>
        </p:nvSpPr>
        <p:spPr/>
        <p:txBody>
          <a:bodyPr/>
          <a:lstStyle/>
          <a:p>
            <a:fld id="{9D0F7681-2CE4-4A79-8130-271BBB13FBC3}" type="slidenum">
              <a:rPr lang="en-GB" smtClean="0"/>
              <a:t>4</a:t>
            </a:fld>
            <a:endParaRPr lang="en-GB"/>
          </a:p>
        </p:txBody>
      </p:sp>
    </p:spTree>
    <p:extLst>
      <p:ext uri="{BB962C8B-B14F-4D97-AF65-F5344CB8AC3E}">
        <p14:creationId xmlns:p14="http://schemas.microsoft.com/office/powerpoint/2010/main" val="140959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t>
            </a:r>
            <a:r>
              <a:rPr lang="en-GB" dirty="0"/>
              <a:t>➡ </a:t>
            </a:r>
            <a:r>
              <a:rPr lang="en-GB" b="1" dirty="0"/>
              <a:t>Objective</a:t>
            </a:r>
            <a:r>
              <a:rPr lang="en-GB" dirty="0"/>
              <a:t>: Explain why data analytics matters in automation, energy efficiency, and security.</a:t>
            </a:r>
          </a:p>
          <a:p>
            <a:endParaRPr lang="en-GB" dirty="0"/>
          </a:p>
        </p:txBody>
      </p:sp>
      <p:sp>
        <p:nvSpPr>
          <p:cNvPr id="4" name="Slide Number Placeholder 3"/>
          <p:cNvSpPr>
            <a:spLocks noGrp="1"/>
          </p:cNvSpPr>
          <p:nvPr>
            <p:ph type="sldNum" sz="quarter" idx="5"/>
          </p:nvPr>
        </p:nvSpPr>
        <p:spPr/>
        <p:txBody>
          <a:bodyPr/>
          <a:lstStyle/>
          <a:p>
            <a:fld id="{9D0F7681-2CE4-4A79-8130-271BBB13FBC3}" type="slidenum">
              <a:rPr lang="en-GB" smtClean="0"/>
              <a:t>5</a:t>
            </a:fld>
            <a:endParaRPr lang="en-GB"/>
          </a:p>
        </p:txBody>
      </p:sp>
    </p:spTree>
    <p:extLst>
      <p:ext uri="{BB962C8B-B14F-4D97-AF65-F5344CB8AC3E}">
        <p14:creationId xmlns:p14="http://schemas.microsoft.com/office/powerpoint/2010/main" val="207202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this section, we will look at the performance of our current systems. Understanding these metrics is crucial to addressing inefficiencies and implementing effective solutions.</a:t>
            </a:r>
          </a:p>
        </p:txBody>
      </p:sp>
      <p:sp>
        <p:nvSpPr>
          <p:cNvPr id="4" name="Slide Number Placeholder 3"/>
          <p:cNvSpPr>
            <a:spLocks noGrp="1"/>
          </p:cNvSpPr>
          <p:nvPr>
            <p:ph type="sldNum" sz="quarter" idx="5"/>
          </p:nvPr>
        </p:nvSpPr>
        <p:spPr/>
        <p:txBody>
          <a:bodyPr/>
          <a:lstStyle/>
          <a:p>
            <a:fld id="{9D0F7681-2CE4-4A79-8130-271BBB13FBC3}" type="slidenum">
              <a:rPr lang="en-GB" smtClean="0"/>
              <a:t>6</a:t>
            </a:fld>
            <a:endParaRPr lang="en-GB"/>
          </a:p>
        </p:txBody>
      </p:sp>
    </p:spTree>
    <p:extLst>
      <p:ext uri="{BB962C8B-B14F-4D97-AF65-F5344CB8AC3E}">
        <p14:creationId xmlns:p14="http://schemas.microsoft.com/office/powerpoint/2010/main" val="223755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We'll dive into the data to understand the specific causes behind the 5% failure rate in automations. This analysis will guide us in making informed adjustments.</a:t>
            </a:r>
          </a:p>
        </p:txBody>
      </p:sp>
      <p:sp>
        <p:nvSpPr>
          <p:cNvPr id="4" name="Slide Number Placeholder 3"/>
          <p:cNvSpPr>
            <a:spLocks noGrp="1"/>
          </p:cNvSpPr>
          <p:nvPr>
            <p:ph type="sldNum" sz="quarter" idx="5"/>
          </p:nvPr>
        </p:nvSpPr>
        <p:spPr/>
        <p:txBody>
          <a:bodyPr/>
          <a:lstStyle/>
          <a:p>
            <a:fld id="{9D0F7681-2CE4-4A79-8130-271BBB13FBC3}" type="slidenum">
              <a:rPr lang="en-GB" smtClean="0"/>
              <a:t>9</a:t>
            </a:fld>
            <a:endParaRPr lang="en-GB"/>
          </a:p>
        </p:txBody>
      </p:sp>
    </p:spTree>
    <p:extLst>
      <p:ext uri="{BB962C8B-B14F-4D97-AF65-F5344CB8AC3E}">
        <p14:creationId xmlns:p14="http://schemas.microsoft.com/office/powerpoint/2010/main" val="423828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conclusion, optimizing automated systems requires a thorough understanding of their performance and addressing inefficiencies. By leveraging data and implementing strategic recommendations, we can enhance system reliability and efficiency.</a:t>
            </a:r>
          </a:p>
        </p:txBody>
      </p:sp>
      <p:sp>
        <p:nvSpPr>
          <p:cNvPr id="4" name="Slide Number Placeholder 3"/>
          <p:cNvSpPr>
            <a:spLocks noGrp="1"/>
          </p:cNvSpPr>
          <p:nvPr>
            <p:ph type="sldNum" sz="quarter" idx="5"/>
          </p:nvPr>
        </p:nvSpPr>
        <p:spPr/>
        <p:txBody>
          <a:bodyPr/>
          <a:lstStyle/>
          <a:p>
            <a:fld id="{9D0F7681-2CE4-4A79-8130-271BBB13FBC3}" type="slidenum">
              <a:rPr lang="en-GB" smtClean="0"/>
              <a:t>10</a:t>
            </a:fld>
            <a:endParaRPr lang="en-GB"/>
          </a:p>
        </p:txBody>
      </p:sp>
    </p:spTree>
    <p:extLst>
      <p:ext uri="{BB962C8B-B14F-4D97-AF65-F5344CB8AC3E}">
        <p14:creationId xmlns:p14="http://schemas.microsoft.com/office/powerpoint/2010/main" val="385809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2/19/2025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502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2/19/2025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4722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2/19/2025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04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2/19/2025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8865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2/19/2025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6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2/19/2025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0776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2/19/2025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3777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2/19/2025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5020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2/19/2025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3889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2/19/2025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8881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2/19/2025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8493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2/19/2025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31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A8635-22C9-DB73-ACCB-579C093BA2CA}"/>
              </a:ext>
            </a:extLst>
          </p:cNvPr>
          <p:cNvSpPr>
            <a:spLocks noGrp="1"/>
          </p:cNvSpPr>
          <p:nvPr>
            <p:ph type="ctrTitle"/>
          </p:nvPr>
        </p:nvSpPr>
        <p:spPr>
          <a:xfrm>
            <a:off x="7501083" y="1409700"/>
            <a:ext cx="4167042" cy="2875865"/>
          </a:xfrm>
        </p:spPr>
        <p:txBody>
          <a:bodyPr anchor="b">
            <a:normAutofit/>
          </a:bodyPr>
          <a:lstStyle/>
          <a:p>
            <a:pPr>
              <a:lnSpc>
                <a:spcPct val="90000"/>
              </a:lnSpc>
            </a:pPr>
            <a:r>
              <a:rPr lang="en-GB" sz="3900"/>
              <a:t>The Power of Data: Optimizing Automated Systems for Efficiency</a:t>
            </a:r>
          </a:p>
        </p:txBody>
      </p:sp>
      <p:sp>
        <p:nvSpPr>
          <p:cNvPr id="3" name="Subtitle 2">
            <a:extLst>
              <a:ext uri="{FF2B5EF4-FFF2-40B4-BE49-F238E27FC236}">
                <a16:creationId xmlns:a16="http://schemas.microsoft.com/office/drawing/2014/main" id="{FD7A8714-9503-84A9-A09F-FE4F9C58D215}"/>
              </a:ext>
            </a:extLst>
          </p:cNvPr>
          <p:cNvSpPr>
            <a:spLocks noGrp="1"/>
          </p:cNvSpPr>
          <p:nvPr>
            <p:ph type="subTitle" idx="1"/>
          </p:nvPr>
        </p:nvSpPr>
        <p:spPr>
          <a:xfrm>
            <a:off x="7509191" y="4431107"/>
            <a:ext cx="3972865" cy="1344426"/>
          </a:xfrm>
        </p:spPr>
        <p:txBody>
          <a:bodyPr anchor="t">
            <a:normAutofit fontScale="77500" lnSpcReduction="20000"/>
          </a:bodyPr>
          <a:lstStyle/>
          <a:p>
            <a:r>
              <a:rPr lang="en-GB" dirty="0"/>
              <a:t>Utilizing data for enhanced system performance</a:t>
            </a:r>
          </a:p>
          <a:p>
            <a:r>
              <a:rPr lang="en-GB" dirty="0"/>
              <a:t>By Bader Abdulrahim</a:t>
            </a:r>
          </a:p>
          <a:p>
            <a:r>
              <a:rPr lang="en-GB" dirty="0"/>
              <a:t>19-02-2025</a:t>
            </a:r>
          </a:p>
        </p:txBody>
      </p:sp>
      <p:pic>
        <p:nvPicPr>
          <p:cNvPr id="4" name="Picture 3" descr="3D abstract blue and gold cube illustration">
            <a:extLst>
              <a:ext uri="{FF2B5EF4-FFF2-40B4-BE49-F238E27FC236}">
                <a16:creationId xmlns:a16="http://schemas.microsoft.com/office/drawing/2014/main" id="{88A80AE3-EEEA-41DD-BA25-978C23D988C2}"/>
              </a:ext>
            </a:extLst>
          </p:cNvPr>
          <p:cNvPicPr>
            <a:picLocks noChangeAspect="1"/>
          </p:cNvPicPr>
          <p:nvPr/>
        </p:nvPicPr>
        <p:blipFill>
          <a:blip r:embed="rId3"/>
          <a:srcRect l="5781" r="22721" b="-1"/>
          <a:stretch/>
        </p:blipFill>
        <p:spPr>
          <a:xfrm>
            <a:off x="20" y="609600"/>
            <a:ext cx="6778327" cy="5688323"/>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48400"/>
            <a:ext cx="6778350" cy="4900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8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par>
                                <p:cTn id="21" presetID="10" presetClass="entr" presetSubtype="0" fill="hold" grpId="1" nodeType="withEffect">
                                  <p:stCondLst>
                                    <p:cond delay="250"/>
                                  </p:stCondLst>
                                  <p:iterate>
                                    <p:tmPct val="10000"/>
                                  </p:iterate>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ABBB60-173D-3315-4F47-F9E4F1813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F08C1312-24C0-BC9C-CD81-BB419BDAF5EB}"/>
              </a:ext>
            </a:extLst>
          </p:cNvPr>
          <p:cNvSpPr>
            <a:spLocks noGrp="1"/>
          </p:cNvSpPr>
          <p:nvPr>
            <p:ph type="title"/>
          </p:nvPr>
        </p:nvSpPr>
        <p:spPr>
          <a:xfrm>
            <a:off x="640079" y="1572768"/>
            <a:ext cx="8162176" cy="1406993"/>
          </a:xfrm>
        </p:spPr>
        <p:txBody>
          <a:bodyPr anchor="b">
            <a:normAutofit/>
          </a:bodyPr>
          <a:lstStyle/>
          <a:p>
            <a:r>
              <a:rPr lang="en-GB" sz="6000"/>
              <a:t>Conclusion</a:t>
            </a:r>
          </a:p>
        </p:txBody>
      </p:sp>
      <p:graphicFrame>
        <p:nvGraphicFramePr>
          <p:cNvPr id="13" name="Content Placeholder 2">
            <a:extLst>
              <a:ext uri="{FF2B5EF4-FFF2-40B4-BE49-F238E27FC236}">
                <a16:creationId xmlns:a16="http://schemas.microsoft.com/office/drawing/2014/main" id="{F91FEFDC-7128-6B00-9023-77E32402C2C4}"/>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2" name="Straight Connector 11">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461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report chart analysis tablet computer">
            <a:extLst>
              <a:ext uri="{FF2B5EF4-FFF2-40B4-BE49-F238E27FC236}">
                <a16:creationId xmlns:a16="http://schemas.microsoft.com/office/drawing/2014/main" id="{BF70561F-A185-46BA-A1AB-697B5EBE710C}"/>
              </a:ext>
            </a:extLst>
          </p:cNvPr>
          <p:cNvPicPr>
            <a:picLocks noGrp="1" noChangeAspect="1"/>
          </p:cNvPicPr>
          <p:nvPr>
            <p:ph sz="half" idx="1"/>
          </p:nvPr>
        </p:nvPicPr>
        <p:blipFill>
          <a:blip r:embed="rId3"/>
          <a:srcRect l="3963" r="2772"/>
          <a:stretch/>
        </p:blipFill>
        <p:spPr>
          <a:xfrm>
            <a:off x="-1" y="914399"/>
            <a:ext cx="6657255" cy="5353523"/>
          </a:xfrm>
          <a:prstGeom prst="rect">
            <a:avLst/>
          </a:prstGeom>
        </p:spPr>
      </p:pic>
      <p:sp>
        <p:nvSpPr>
          <p:cNvPr id="2" name="Title 1">
            <a:extLst>
              <a:ext uri="{FF2B5EF4-FFF2-40B4-BE49-F238E27FC236}">
                <a16:creationId xmlns:a16="http://schemas.microsoft.com/office/drawing/2014/main" id="{1EF7F819-0E0E-C46E-F73E-34002EF63193}"/>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Agenda Items</a:t>
            </a:r>
          </a:p>
        </p:txBody>
      </p:sp>
      <p:sp>
        <p:nvSpPr>
          <p:cNvPr id="4" name="Content Placeholder 3">
            <a:extLst>
              <a:ext uri="{FF2B5EF4-FFF2-40B4-BE49-F238E27FC236}">
                <a16:creationId xmlns:a16="http://schemas.microsoft.com/office/drawing/2014/main" id="{2F42A26A-51E5-81DD-BB11-D31A5788ACEF}"/>
              </a:ext>
            </a:extLst>
          </p:cNvPr>
          <p:cNvSpPr>
            <a:spLocks noGrp="1"/>
          </p:cNvSpPr>
          <p:nvPr>
            <p:ph sz="half" idx="2"/>
          </p:nvPr>
        </p:nvSpPr>
        <p:spPr>
          <a:xfrm>
            <a:off x="7269905" y="2176036"/>
            <a:ext cx="4261104" cy="4121887"/>
          </a:xfrm>
        </p:spPr>
        <p:txBody>
          <a:bodyPr vert="horz" lIns="91440" tIns="45720" rIns="91440" bIns="45720" rtlCol="0">
            <a:normAutofit/>
          </a:bodyPr>
          <a:lstStyle/>
          <a:p>
            <a:pPr>
              <a:lnSpc>
                <a:spcPct val="110000"/>
              </a:lnSpc>
            </a:pPr>
            <a:r>
              <a:rPr lang="en-US" dirty="0"/>
              <a:t>Introduction.</a:t>
            </a:r>
          </a:p>
          <a:p>
            <a:pPr>
              <a:lnSpc>
                <a:spcPct val="110000"/>
              </a:lnSpc>
            </a:pPr>
            <a:r>
              <a:rPr lang="en-US" dirty="0"/>
              <a:t>Problem Statement </a:t>
            </a:r>
          </a:p>
          <a:p>
            <a:pPr>
              <a:lnSpc>
                <a:spcPct val="110000"/>
              </a:lnSpc>
            </a:pPr>
            <a:r>
              <a:rPr lang="en-US" dirty="0"/>
              <a:t>Understanding the Current System Performance</a:t>
            </a:r>
          </a:p>
          <a:p>
            <a:pPr>
              <a:lnSpc>
                <a:spcPct val="110000"/>
              </a:lnSpc>
            </a:pPr>
            <a:r>
              <a:rPr lang="en-US" dirty="0"/>
              <a:t>Power BI Demo 1: Performance Insights</a:t>
            </a:r>
          </a:p>
          <a:p>
            <a:pPr>
              <a:lnSpc>
                <a:spcPct val="110000"/>
              </a:lnSpc>
            </a:pPr>
            <a:r>
              <a:rPr lang="en-US" dirty="0"/>
              <a:t>Power BI Demo 2: Identifying Patterns and Triggers</a:t>
            </a:r>
          </a:p>
          <a:p>
            <a:pPr>
              <a:lnSpc>
                <a:spcPct val="110000"/>
              </a:lnSpc>
            </a:pPr>
            <a:r>
              <a:rPr lang="en-US" dirty="0"/>
              <a:t>Strategic Recommendations - Fixing the Misconfigurations</a:t>
            </a:r>
          </a:p>
        </p:txBody>
      </p:sp>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387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ear Settings and Support help digital concept with circuit board">
            <a:extLst>
              <a:ext uri="{FF2B5EF4-FFF2-40B4-BE49-F238E27FC236}">
                <a16:creationId xmlns:a16="http://schemas.microsoft.com/office/drawing/2014/main" id="{69622D66-248D-42DC-A7B5-D33F760ABA16}"/>
              </a:ext>
            </a:extLst>
          </p:cNvPr>
          <p:cNvPicPr>
            <a:picLocks noGrp="1" noChangeAspect="1"/>
          </p:cNvPicPr>
          <p:nvPr>
            <p:ph sz="half" idx="1"/>
          </p:nvPr>
        </p:nvPicPr>
        <p:blipFill>
          <a:blip r:embed="rId3"/>
          <a:srcRect l="23880" r="14315"/>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760F8-3BF8-A2A1-78E3-C7CDE7F8D852}"/>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dirty="0"/>
              <a:t>Goals And Objectives:</a:t>
            </a:r>
          </a:p>
        </p:txBody>
      </p:sp>
      <p:sp>
        <p:nvSpPr>
          <p:cNvPr id="4" name="Content Placeholder 3">
            <a:extLst>
              <a:ext uri="{FF2B5EF4-FFF2-40B4-BE49-F238E27FC236}">
                <a16:creationId xmlns:a16="http://schemas.microsoft.com/office/drawing/2014/main" id="{6B91C083-ABE0-213B-55AE-A967CF26362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lvl="0"/>
            <a:r>
              <a:rPr lang="en-GB" sz="2400" dirty="0"/>
              <a:t>Identify inefficiencies in automation, climate control, and security systems.</a:t>
            </a:r>
          </a:p>
          <a:p>
            <a:pPr lvl="0"/>
            <a:r>
              <a:rPr lang="en-GB" sz="2400" dirty="0"/>
              <a:t>Find actionable insights to optimize energy usage, automation success rates, and security alerts.</a:t>
            </a:r>
          </a:p>
          <a:p>
            <a:pPr lvl="0"/>
            <a:r>
              <a:rPr lang="en-GB" sz="2400" dirty="0"/>
              <a:t>Recommend data-driven fixes to reduce automation failures, minimize energy waste, and improve security accuracy.</a:t>
            </a:r>
          </a:p>
        </p:txBody>
      </p:sp>
    </p:spTree>
    <p:extLst>
      <p:ext uri="{BB962C8B-B14F-4D97-AF65-F5344CB8AC3E}">
        <p14:creationId xmlns:p14="http://schemas.microsoft.com/office/powerpoint/2010/main" val="2165076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A5B1-AF8C-3243-C69E-B62BF59C573A}"/>
              </a:ext>
            </a:extLst>
          </p:cNvPr>
          <p:cNvSpPr>
            <a:spLocks noGrp="1"/>
          </p:cNvSpPr>
          <p:nvPr>
            <p:ph type="ctrTitle"/>
          </p:nvPr>
        </p:nvSpPr>
        <p:spPr>
          <a:xfrm>
            <a:off x="670560" y="818201"/>
            <a:ext cx="7680960" cy="4631911"/>
          </a:xfrm>
        </p:spPr>
        <p:txBody>
          <a:bodyPr anchor="b">
            <a:normAutofit/>
          </a:bodyPr>
          <a:lstStyle/>
          <a:p>
            <a:r>
              <a:rPr lang="en-GB" sz="6500" dirty="0"/>
              <a:t>Problem Statement - The Hidden Inefficiencies</a:t>
            </a:r>
          </a:p>
        </p:txBody>
      </p:sp>
    </p:spTree>
    <p:extLst>
      <p:ext uri="{BB962C8B-B14F-4D97-AF65-F5344CB8AC3E}">
        <p14:creationId xmlns:p14="http://schemas.microsoft.com/office/powerpoint/2010/main" val="1021245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BCEF-E486-4D75-04F4-8D3934D407B0}"/>
              </a:ext>
            </a:extLst>
          </p:cNvPr>
          <p:cNvSpPr>
            <a:spLocks noGrp="1"/>
          </p:cNvSpPr>
          <p:nvPr>
            <p:ph type="title"/>
          </p:nvPr>
        </p:nvSpPr>
        <p:spPr/>
        <p:txBody>
          <a:bodyPr>
            <a:normAutofit fontScale="90000"/>
          </a:bodyPr>
          <a:lstStyle/>
          <a:p>
            <a:r>
              <a:rPr lang="en-GB" dirty="0"/>
              <a:t>. Introduction – The Power of Data</a:t>
            </a:r>
            <a:br>
              <a:rPr lang="en-GB" dirty="0"/>
            </a:br>
            <a:endParaRPr lang="en-GB" dirty="0"/>
          </a:p>
        </p:txBody>
      </p:sp>
      <p:sp>
        <p:nvSpPr>
          <p:cNvPr id="3" name="Content Placeholder 2">
            <a:extLst>
              <a:ext uri="{FF2B5EF4-FFF2-40B4-BE49-F238E27FC236}">
                <a16:creationId xmlns:a16="http://schemas.microsoft.com/office/drawing/2014/main" id="{0B2AA0BA-F1CE-A028-3232-90CDC46CE016}"/>
              </a:ext>
            </a:extLst>
          </p:cNvPr>
          <p:cNvSpPr>
            <a:spLocks noGrp="1"/>
          </p:cNvSpPr>
          <p:nvPr>
            <p:ph sz="half" idx="1"/>
          </p:nvPr>
        </p:nvSpPr>
        <p:spPr>
          <a:xfrm>
            <a:off x="640080" y="2633472"/>
            <a:ext cx="10435959" cy="3566160"/>
          </a:xfrm>
        </p:spPr>
        <p:txBody>
          <a:bodyPr>
            <a:normAutofit/>
          </a:bodyPr>
          <a:lstStyle/>
          <a:p>
            <a:pPr marL="0" indent="0">
              <a:buNone/>
            </a:pPr>
            <a:r>
              <a:rPr lang="en-GB" sz="2800" dirty="0"/>
              <a:t>Imagine a world where every decision you make is backed by data. No more guesswork, no more inefficiencies—just clear, actionable insights. In smart homes and businesses, automation, climate control, and security systems generate tons of data. But are we truly using it to its full potential?"</a:t>
            </a:r>
          </a:p>
          <a:p>
            <a:endParaRPr lang="en-GB" dirty="0"/>
          </a:p>
        </p:txBody>
      </p:sp>
    </p:spTree>
    <p:extLst>
      <p:ext uri="{BB962C8B-B14F-4D97-AF65-F5344CB8AC3E}">
        <p14:creationId xmlns:p14="http://schemas.microsoft.com/office/powerpoint/2010/main" val="405612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6EA2814-68A4-75BC-F7FA-A18530BA800D}"/>
              </a:ext>
            </a:extLst>
          </p:cNvPr>
          <p:cNvSpPr>
            <a:spLocks noGrp="1"/>
          </p:cNvSpPr>
          <p:nvPr>
            <p:ph type="ctrTitle"/>
          </p:nvPr>
        </p:nvSpPr>
        <p:spPr>
          <a:xfrm>
            <a:off x="559219" y="1115844"/>
            <a:ext cx="7680960" cy="4631911"/>
          </a:xfrm>
        </p:spPr>
        <p:txBody>
          <a:bodyPr anchor="b">
            <a:normAutofit/>
          </a:bodyPr>
          <a:lstStyle/>
          <a:p>
            <a:r>
              <a:rPr lang="en-GB" sz="6500" dirty="0"/>
              <a:t>Understanding the Current System Performance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735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FE77-FE1B-E683-C064-B219CEE46DFA}"/>
              </a:ext>
            </a:extLst>
          </p:cNvPr>
          <p:cNvSpPr>
            <a:spLocks noGrp="1"/>
          </p:cNvSpPr>
          <p:nvPr>
            <p:ph type="title"/>
          </p:nvPr>
        </p:nvSpPr>
        <p:spPr/>
        <p:txBody>
          <a:bodyPr/>
          <a:lstStyle/>
          <a:p>
            <a:endParaRPr lang="en-GB"/>
          </a:p>
        </p:txBody>
      </p:sp>
      <p:pic>
        <p:nvPicPr>
          <p:cNvPr id="8" name="Content Placeholder 7">
            <a:extLst>
              <a:ext uri="{FF2B5EF4-FFF2-40B4-BE49-F238E27FC236}">
                <a16:creationId xmlns:a16="http://schemas.microsoft.com/office/drawing/2014/main" id="{E8934225-89AB-0825-1A25-2EEF9C6A375F}"/>
              </a:ext>
            </a:extLst>
          </p:cNvPr>
          <p:cNvPicPr>
            <a:picLocks noGrp="1" noChangeAspect="1"/>
          </p:cNvPicPr>
          <p:nvPr>
            <p:ph sz="half" idx="1"/>
          </p:nvPr>
        </p:nvPicPr>
        <p:blipFill>
          <a:blip r:embed="rId2"/>
          <a:srcRect t="4009"/>
          <a:stretch/>
        </p:blipFill>
        <p:spPr>
          <a:xfrm>
            <a:off x="38100" y="965836"/>
            <a:ext cx="12115800" cy="6341785"/>
          </a:xfrm>
        </p:spPr>
      </p:pic>
      <p:sp>
        <p:nvSpPr>
          <p:cNvPr id="9" name="Title 1">
            <a:extLst>
              <a:ext uri="{FF2B5EF4-FFF2-40B4-BE49-F238E27FC236}">
                <a16:creationId xmlns:a16="http://schemas.microsoft.com/office/drawing/2014/main" id="{ACA30D2F-520E-6E75-4CC3-F7C681C3F5B5}"/>
              </a:ext>
            </a:extLst>
          </p:cNvPr>
          <p:cNvSpPr txBox="1">
            <a:spLocks/>
          </p:cNvSpPr>
          <p:nvPr/>
        </p:nvSpPr>
        <p:spPr>
          <a:xfrm>
            <a:off x="2095501" y="274321"/>
            <a:ext cx="9534524" cy="109728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pPr>
              <a:lnSpc>
                <a:spcPct val="90000"/>
              </a:lnSpc>
            </a:pPr>
            <a:r>
              <a:rPr lang="en-US" sz="2800" dirty="0"/>
              <a:t>95% of the automation happen under the 1 Second</a:t>
            </a:r>
          </a:p>
        </p:txBody>
      </p:sp>
    </p:spTree>
    <p:extLst>
      <p:ext uri="{BB962C8B-B14F-4D97-AF65-F5344CB8AC3E}">
        <p14:creationId xmlns:p14="http://schemas.microsoft.com/office/powerpoint/2010/main" val="104871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2B15A1-0517-1482-FA81-A5B3291FCBE4}"/>
              </a:ext>
            </a:extLst>
          </p:cNvPr>
          <p:cNvPicPr>
            <a:picLocks noChangeAspect="1"/>
          </p:cNvPicPr>
          <p:nvPr/>
        </p:nvPicPr>
        <p:blipFill>
          <a:blip r:embed="rId2"/>
          <a:stretch>
            <a:fillRect/>
          </a:stretch>
        </p:blipFill>
        <p:spPr>
          <a:xfrm>
            <a:off x="486697" y="0"/>
            <a:ext cx="10696399" cy="6740013"/>
          </a:xfrm>
          <a:prstGeom prst="rect">
            <a:avLst/>
          </a:prstGeom>
        </p:spPr>
      </p:pic>
    </p:spTree>
    <p:extLst>
      <p:ext uri="{BB962C8B-B14F-4D97-AF65-F5344CB8AC3E}">
        <p14:creationId xmlns:p14="http://schemas.microsoft.com/office/powerpoint/2010/main" val="247042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4113CB6-3F80-F8EB-EDDC-32132FF17939}"/>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800" dirty="0"/>
              <a:t>Analyzing the 5% Failure Rate in Automations</a:t>
            </a:r>
          </a:p>
        </p:txBody>
      </p:sp>
      <p:sp>
        <p:nvSpPr>
          <p:cNvPr id="4" name="Content Placeholder 3">
            <a:extLst>
              <a:ext uri="{FF2B5EF4-FFF2-40B4-BE49-F238E27FC236}">
                <a16:creationId xmlns:a16="http://schemas.microsoft.com/office/drawing/2014/main" id="{F7C7900B-18DF-68C3-FDBD-6297DE6583D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3205589"/>
          </a:xfrm>
        </p:spPr>
        <p:txBody>
          <a:bodyPr>
            <a:normAutofit/>
          </a:bodyPr>
          <a:lstStyle/>
          <a:p>
            <a:pPr marL="0" indent="0">
              <a:spcBef>
                <a:spcPts val="2500"/>
              </a:spcBef>
              <a:buNone/>
            </a:pPr>
            <a:r>
              <a:rPr lang="en-GB" sz="1400" b="1" dirty="0"/>
              <a:t>Understanding Failure Causes</a:t>
            </a:r>
          </a:p>
          <a:p>
            <a:pPr marL="0" lvl="1" indent="0">
              <a:buNone/>
            </a:pPr>
            <a:r>
              <a:rPr lang="en-GB" sz="1400" dirty="0"/>
              <a:t>Identifying specific causes of the 5% failure rate helps target areas for improvement in automation processes.</a:t>
            </a:r>
          </a:p>
          <a:p>
            <a:pPr marL="0" indent="0">
              <a:spcBef>
                <a:spcPts val="2500"/>
              </a:spcBef>
              <a:buNone/>
            </a:pPr>
            <a:r>
              <a:rPr lang="en-GB" sz="1400" b="1" dirty="0"/>
              <a:t>Data-Driven Adjustments</a:t>
            </a:r>
          </a:p>
          <a:p>
            <a:pPr marL="0" lvl="1" indent="0">
              <a:buNone/>
            </a:pPr>
            <a:r>
              <a:rPr lang="en-GB" sz="1400" dirty="0"/>
              <a:t>Using data analysis to make informed adjustments enhances the efficiency and reliability of automated systems.</a:t>
            </a:r>
          </a:p>
        </p:txBody>
      </p:sp>
      <p:pic>
        <p:nvPicPr>
          <p:cNvPr id="17" name="Content Placeholder 16">
            <a:extLst>
              <a:ext uri="{FF2B5EF4-FFF2-40B4-BE49-F238E27FC236}">
                <a16:creationId xmlns:a16="http://schemas.microsoft.com/office/drawing/2014/main" id="{2CBF3EFB-B3A5-1C54-C6DF-79907A8DE474}"/>
              </a:ext>
            </a:extLst>
          </p:cNvPr>
          <p:cNvPicPr>
            <a:picLocks noGrp="1" noChangeAspect="1"/>
          </p:cNvPicPr>
          <p:nvPr>
            <p:ph sz="half" idx="1"/>
          </p:nvPr>
        </p:nvPicPr>
        <p:blipFill>
          <a:blip r:embed="rId3"/>
          <a:stretch>
            <a:fillRect/>
          </a:stretch>
        </p:blipFill>
        <p:spPr>
          <a:xfrm>
            <a:off x="4901182" y="467023"/>
            <a:ext cx="7047469" cy="5333875"/>
          </a:xfrm>
        </p:spPr>
      </p:pic>
    </p:spTree>
    <p:extLst>
      <p:ext uri="{BB962C8B-B14F-4D97-AF65-F5344CB8AC3E}">
        <p14:creationId xmlns:p14="http://schemas.microsoft.com/office/powerpoint/2010/main" val="1438371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1269</TotalTime>
  <Words>606</Words>
  <Application>Microsoft Office PowerPoint</Application>
  <PresentationFormat>Widescreen</PresentationFormat>
  <Paragraphs>50</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Grandview Display</vt:lpstr>
      <vt:lpstr>DashVTI</vt:lpstr>
      <vt:lpstr>The Power of Data: Optimizing Automated Systems for Efficiency</vt:lpstr>
      <vt:lpstr>Agenda Items</vt:lpstr>
      <vt:lpstr>Goals And Objectives:</vt:lpstr>
      <vt:lpstr>Problem Statement - The Hidden Inefficiencies</vt:lpstr>
      <vt:lpstr>. Introduction – The Power of Data </vt:lpstr>
      <vt:lpstr>Understanding the Current System Performance</vt:lpstr>
      <vt:lpstr>PowerPoint Presentation</vt:lpstr>
      <vt:lpstr>PowerPoint Presentation</vt:lpstr>
      <vt:lpstr>Analyzing the 5% Failure Rate in Automations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Bader Abdulrahim</dc:creator>
  <cp:lastModifiedBy>Bader Abdulrahim</cp:lastModifiedBy>
  <cp:revision>6</cp:revision>
  <dcterms:created xsi:type="dcterms:W3CDTF">2025-02-16T23:03:13Z</dcterms:created>
  <dcterms:modified xsi:type="dcterms:W3CDTF">2025-02-19T16:31:30Z</dcterms:modified>
</cp:coreProperties>
</file>