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65" r:id="rId2"/>
    <p:sldId id="257" r:id="rId3"/>
    <p:sldId id="256" r:id="rId4"/>
    <p:sldId id="259" r:id="rId5"/>
    <p:sldId id="262" r:id="rId6"/>
    <p:sldId id="260" r:id="rId7"/>
  </p:sldIdLst>
  <p:sldSz cx="9144000" cy="5143500" type="screen16x9"/>
  <p:notesSz cx="6858000" cy="9144000"/>
  <p:embeddedFontLst>
    <p:embeddedFont>
      <p:font typeface="Century Gothic" panose="020B0502020202020204" pitchFamily="34" charset="0"/>
      <p:regular r:id="rId9"/>
      <p:bold r:id="rId10"/>
      <p:italic r:id="rId11"/>
      <p:boldItalic r:id="rId12"/>
    </p:embeddedFont>
    <p:embeddedFont>
      <p:font typeface="Open Sans" panose="020B0606030504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1F22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484396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3443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8116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5596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3261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68778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
        <p:cNvGrpSpPr/>
        <p:nvPr/>
      </p:nvGrpSpPr>
      <p:grpSpPr>
        <a:xfrm>
          <a:off x="0" y="0"/>
          <a:ext cx="0" cy="0"/>
          <a:chOff x="0" y="0"/>
          <a:chExt cx="0" cy="0"/>
        </a:xfrm>
      </p:grpSpPr>
      <p:sp>
        <p:nvSpPr>
          <p:cNvPr id="2" name="Rectangle 1"/>
          <p:cNvSpPr/>
          <p:nvPr/>
        </p:nvSpPr>
        <p:spPr>
          <a:xfrm>
            <a:off x="-195943" y="3494315"/>
            <a:ext cx="9405259" cy="1037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905689" y="3683600"/>
            <a:ext cx="8055429" cy="646331"/>
          </a:xfrm>
          <a:prstGeom prst="rect">
            <a:avLst/>
          </a:prstGeom>
          <a:noFill/>
        </p:spPr>
        <p:txBody>
          <a:bodyPr wrap="square" rtlCol="0">
            <a:spAutoFit/>
          </a:bodyPr>
          <a:lstStyle/>
          <a:p>
            <a:pPr algn="r"/>
            <a:r>
              <a:rPr lang="en-US" sz="1800" dirty="0" err="1">
                <a:solidFill>
                  <a:srgbClr val="002060"/>
                </a:solidFill>
                <a:latin typeface="Century Gothic" panose="020B0502020202020204" pitchFamily="34" charset="0"/>
              </a:rPr>
              <a:t>Postgre</a:t>
            </a:r>
            <a:r>
              <a:rPr lang="en-US" sz="1800" dirty="0">
                <a:solidFill>
                  <a:srgbClr val="002060"/>
                </a:solidFill>
                <a:latin typeface="Century Gothic" panose="020B0502020202020204" pitchFamily="34" charset="0"/>
              </a:rPr>
              <a:t> SQL Project:</a:t>
            </a:r>
          </a:p>
          <a:p>
            <a:pPr algn="r"/>
            <a:r>
              <a:rPr lang="en-US" sz="1800" dirty="0">
                <a:solidFill>
                  <a:srgbClr val="002060"/>
                </a:solidFill>
                <a:latin typeface="Century Gothic" panose="020B0502020202020204" pitchFamily="34" charset="0"/>
              </a:rPr>
              <a:t>Investigate a relational database (</a:t>
            </a:r>
            <a:r>
              <a:rPr lang="en-US" sz="1800" dirty="0" err="1">
                <a:solidFill>
                  <a:srgbClr val="002060"/>
                </a:solidFill>
                <a:latin typeface="Century Gothic" panose="020B0502020202020204" pitchFamily="34" charset="0"/>
              </a:rPr>
              <a:t>sakila</a:t>
            </a:r>
            <a:r>
              <a:rPr lang="en-US" sz="1800" dirty="0">
                <a:solidFill>
                  <a:srgbClr val="002060"/>
                </a:solidFill>
                <a:latin typeface="Century Gothic" panose="020B0502020202020204" pitchFamily="34" charset="0"/>
              </a:rPr>
              <a:t> movie database)</a:t>
            </a:r>
            <a:endParaRPr lang="en-IN" sz="18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162400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The graph depicts the geographical spred out of the rentals over various countries. It can be observed that both India and China are the leading counties in terms of number of rentals, followed by Russia, United States and Brazil. Hence the customer accquisition costs must be cut in there regions and should be directed to other regions with low rentals and high population like Africa Canada and Europe.</a:t>
            </a:r>
            <a:endParaRPr dirty="0">
              <a:latin typeface="Open Sans"/>
              <a:ea typeface="Open Sans"/>
              <a:cs typeface="Open Sans"/>
              <a:sym typeface="Open Sans"/>
            </a:endParaRPr>
          </a:p>
        </p:txBody>
      </p:sp>
      <p:sp>
        <p:nvSpPr>
          <p:cNvPr id="62" name="Shape 62"/>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2400" dirty="0">
                <a:solidFill>
                  <a:schemeClr val="accent4"/>
                </a:solidFill>
                <a:latin typeface="Open Sans"/>
                <a:ea typeface="Open Sans"/>
                <a:cs typeface="Open Sans"/>
                <a:sym typeface="Open Sans"/>
              </a:rPr>
              <a:t>Q1</a:t>
            </a:r>
            <a:r>
              <a:rPr lang="en" sz="2400" dirty="0">
                <a:solidFill>
                  <a:srgbClr val="FFFFFF"/>
                </a:solidFill>
                <a:latin typeface="Open Sans"/>
                <a:ea typeface="Open Sans"/>
                <a:cs typeface="Open Sans"/>
                <a:sym typeface="Open Sans"/>
              </a:rPr>
              <a:t>: Where should the customer accquisition funds should be spent to increase the rentals?</a:t>
            </a:r>
            <a:endParaRPr sz="2400" dirty="0">
              <a:solidFill>
                <a:srgbClr val="FFFFFF"/>
              </a:solidFill>
              <a:latin typeface="Open Sans"/>
              <a:ea typeface="Open Sans"/>
              <a:cs typeface="Open Sans"/>
              <a:sym typeface="Open Sans"/>
            </a:endParaRPr>
          </a:p>
        </p:txBody>
      </p:sp>
      <p:pic>
        <p:nvPicPr>
          <p:cNvPr id="6" name="slide2" descr="Sheet 1">
            <a:extLst>
              <a:ext uri="{FF2B5EF4-FFF2-40B4-BE49-F238E27FC236}">
                <a16:creationId xmlns:a16="http://schemas.microsoft.com/office/drawing/2014/main" id="{C9E3AACB-BADA-4253-86E1-7E6342E63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39" y="1427307"/>
            <a:ext cx="4530797" cy="30555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9830" y="1416313"/>
            <a:ext cx="340189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Open Sans"/>
                <a:ea typeface="Open Sans"/>
                <a:cs typeface="Open Sans"/>
                <a:sym typeface="Open Sans"/>
              </a:rPr>
              <a:t>The highest payments from top customers are received in April, 2007 followed by March, 2007. However there is a significant drop in the payments after March, 2007. This might be the result of either excess payments from customers or lack of resources that meet t</a:t>
            </a:r>
            <a:r>
              <a:rPr lang="en-IN" dirty="0">
                <a:latin typeface="Open Sans"/>
                <a:ea typeface="Open Sans"/>
                <a:cs typeface="Open Sans"/>
                <a:sym typeface="Open Sans"/>
              </a:rPr>
              <a:t>he customers taste.</a:t>
            </a:r>
            <a:endParaRPr dirty="0">
              <a:latin typeface="Open Sans"/>
              <a:ea typeface="Open Sans"/>
              <a:cs typeface="Open Sans"/>
              <a:sym typeface="Open Sans"/>
            </a:endParaRPr>
          </a:p>
        </p:txBody>
      </p:sp>
      <p:sp>
        <p:nvSpPr>
          <p:cNvPr id="55" name="Shape 5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 dirty="0">
                <a:solidFill>
                  <a:schemeClr val="accent4"/>
                </a:solidFill>
                <a:latin typeface="Open Sans"/>
                <a:ea typeface="Open Sans"/>
                <a:cs typeface="Open Sans"/>
                <a:sym typeface="Open Sans"/>
              </a:rPr>
              <a:t>Q2</a:t>
            </a:r>
            <a:r>
              <a:rPr lang="en" dirty="0">
                <a:solidFill>
                  <a:srgbClr val="FFFFFF"/>
                </a:solidFill>
                <a:latin typeface="Open Sans"/>
                <a:ea typeface="Open Sans"/>
                <a:cs typeface="Open Sans"/>
                <a:sym typeface="Open Sans"/>
              </a:rPr>
              <a:t>: When does top customers paid most amount?</a:t>
            </a:r>
            <a:endParaRPr dirty="0">
              <a:solidFill>
                <a:srgbClr val="FFFFFF"/>
              </a:solidFill>
              <a:latin typeface="Open Sans"/>
              <a:ea typeface="Open Sans"/>
              <a:cs typeface="Open Sans"/>
              <a:sym typeface="Open Sans"/>
            </a:endParaRPr>
          </a:p>
        </p:txBody>
      </p:sp>
      <p:pic>
        <p:nvPicPr>
          <p:cNvPr id="5" name="slide2" descr="Sheet 1">
            <a:extLst>
              <a:ext uri="{FF2B5EF4-FFF2-40B4-BE49-F238E27FC236}">
                <a16:creationId xmlns:a16="http://schemas.microsoft.com/office/drawing/2014/main" id="{5287762A-34A5-4272-BDF1-1CC36941F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894" y="1444881"/>
            <a:ext cx="4519778" cy="30317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66364"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Open Sans"/>
                <a:ea typeface="Open Sans"/>
                <a:cs typeface="Open Sans"/>
                <a:sym typeface="Open Sans"/>
              </a:rPr>
              <a:t>The graph depicts that the films with duration ‘Between 1-2 hours’ and ‘Between 2-3 hours’ are more likely to get rented by the customers. In turn, categories apart from ‘family category’, generate more income compared to ‘family categories’.</a:t>
            </a:r>
          </a:p>
          <a:p>
            <a:pPr marL="0" lvl="0" indent="0" algn="just" rtl="0">
              <a:spcBef>
                <a:spcPts val="0"/>
              </a:spcBef>
              <a:spcAft>
                <a:spcPts val="1600"/>
              </a:spcAft>
              <a:buNone/>
            </a:pPr>
            <a:r>
              <a:rPr lang="en">
                <a:latin typeface="Open Sans"/>
                <a:ea typeface="Open Sans"/>
                <a:cs typeface="Open Sans"/>
                <a:sym typeface="Open Sans"/>
              </a:rPr>
              <a:t>This concludes that the film category and its duration plays a prominent role in income generation.</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2200" dirty="0">
                <a:solidFill>
                  <a:schemeClr val="accent4"/>
                </a:solidFill>
                <a:latin typeface="Open Sans"/>
                <a:ea typeface="Open Sans"/>
                <a:cs typeface="Open Sans"/>
                <a:sym typeface="Open Sans"/>
              </a:rPr>
              <a:t>Q3</a:t>
            </a:r>
            <a:r>
              <a:rPr lang="en" sz="2200" dirty="0">
                <a:solidFill>
                  <a:srgbClr val="FFFFFF"/>
                </a:solidFill>
                <a:latin typeface="Open Sans"/>
                <a:ea typeface="Open Sans"/>
                <a:cs typeface="Open Sans"/>
                <a:sym typeface="Open Sans"/>
              </a:rPr>
              <a:t>: What are the most influencing factors in income generation?</a:t>
            </a:r>
            <a:endParaRPr sz="2200" dirty="0">
              <a:solidFill>
                <a:srgbClr val="FFFFFF"/>
              </a:solidFill>
              <a:latin typeface="Open Sans"/>
              <a:ea typeface="Open Sans"/>
              <a:cs typeface="Open Sans"/>
              <a:sym typeface="Open Sans"/>
            </a:endParaRPr>
          </a:p>
        </p:txBody>
      </p:sp>
      <p:pic>
        <p:nvPicPr>
          <p:cNvPr id="7" name="slide2" descr="Sheet 1">
            <a:extLst>
              <a:ext uri="{FF2B5EF4-FFF2-40B4-BE49-F238E27FC236}">
                <a16:creationId xmlns:a16="http://schemas.microsoft.com/office/drawing/2014/main" id="{0615E9D5-F813-4FB2-9F72-6F267C389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57" y="1437606"/>
            <a:ext cx="4504951" cy="3045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Open Sans"/>
                <a:ea typeface="Open Sans"/>
                <a:cs typeface="Open Sans"/>
                <a:sym typeface="Open Sans"/>
              </a:rPr>
              <a:t>The films with PG-13 generated most income compared to films with different rating. However, it can be determined that the difference in income generated by films, based on the ratings are slim and can be overlooked. Since the ratings are not the most influencing factors in the income generation, other factors must have been playing a prominent role.</a:t>
            </a:r>
            <a:endParaRPr dirty="0">
              <a:latin typeface="Open Sans"/>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2400" dirty="0">
                <a:solidFill>
                  <a:srgbClr val="FFFFFF"/>
                </a:solidFill>
                <a:latin typeface="Open Sans"/>
                <a:ea typeface="Open Sans"/>
                <a:cs typeface="Open Sans"/>
                <a:sym typeface="Open Sans"/>
              </a:rPr>
              <a:t> </a:t>
            </a:r>
            <a:r>
              <a:rPr lang="en" sz="2400" dirty="0">
                <a:solidFill>
                  <a:schemeClr val="accent4"/>
                </a:solidFill>
                <a:latin typeface="Open Sans"/>
                <a:ea typeface="Open Sans"/>
                <a:cs typeface="Open Sans"/>
                <a:sym typeface="Open Sans"/>
              </a:rPr>
              <a:t>Q4</a:t>
            </a:r>
            <a:r>
              <a:rPr lang="en" sz="2400" dirty="0">
                <a:solidFill>
                  <a:srgbClr val="FFFFFF"/>
                </a:solidFill>
                <a:latin typeface="Open Sans"/>
                <a:ea typeface="Open Sans"/>
                <a:cs typeface="Open Sans"/>
                <a:sym typeface="Open Sans"/>
              </a:rPr>
              <a:t>: Which films generate most income based on ratings?</a:t>
            </a:r>
            <a:endParaRPr sz="2400" dirty="0">
              <a:solidFill>
                <a:srgbClr val="FFFFFF"/>
              </a:solidFill>
              <a:latin typeface="Open Sans"/>
              <a:ea typeface="Open Sans"/>
              <a:cs typeface="Open Sans"/>
              <a:sym typeface="Open Sans"/>
            </a:endParaRPr>
          </a:p>
        </p:txBody>
      </p:sp>
      <p:pic>
        <p:nvPicPr>
          <p:cNvPr id="7" name="slide3" descr="Sheet 2">
            <a:extLst>
              <a:ext uri="{FF2B5EF4-FFF2-40B4-BE49-F238E27FC236}">
                <a16:creationId xmlns:a16="http://schemas.microsoft.com/office/drawing/2014/main" id="{E15F1E6A-1340-4799-911E-0108B6D13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85" y="1435126"/>
            <a:ext cx="4509130" cy="3047760"/>
          </a:xfrm>
          <a:prstGeom prst="rect">
            <a:avLst/>
          </a:prstGeom>
        </p:spPr>
      </p:pic>
    </p:spTree>
    <p:extLst>
      <p:ext uri="{BB962C8B-B14F-4D97-AF65-F5344CB8AC3E}">
        <p14:creationId xmlns:p14="http://schemas.microsoft.com/office/powerpoint/2010/main" val="196896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66364"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Open Sans"/>
                <a:ea typeface="Open Sans"/>
                <a:cs typeface="Open Sans"/>
                <a:sym typeface="Open Sans"/>
              </a:rPr>
              <a:t>The graph reflects that the relation between, the number of times a dvd has been rented and income generated from it is a clear linear equation with a positive slope. This evaluates to the conclusion that the income generated by each actor is directly proportional to his popularity in having his films rented more frequent. This can be observed in the graph that some actors generate more income compared to less popular actors.</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7" name="Shape 77"/>
          <p:cNvSpPr txBox="1">
            <a:spLocks noGrp="1"/>
          </p:cNvSpPr>
          <p:nvPr>
            <p:ph type="title"/>
          </p:nvPr>
        </p:nvSpPr>
        <p:spPr>
          <a:xfrm>
            <a:off x="0" y="-16329"/>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a:t>
            </a:r>
            <a:r>
              <a:rPr lang="en" sz="2400" dirty="0">
                <a:solidFill>
                  <a:schemeClr val="accent4"/>
                </a:solidFill>
                <a:latin typeface="Open Sans"/>
                <a:ea typeface="Open Sans"/>
                <a:cs typeface="Open Sans"/>
                <a:sym typeface="Open Sans"/>
              </a:rPr>
              <a:t>Q5</a:t>
            </a:r>
            <a:r>
              <a:rPr lang="en" sz="2400" dirty="0">
                <a:solidFill>
                  <a:srgbClr val="FFFFFF"/>
                </a:solidFill>
                <a:latin typeface="Open Sans"/>
                <a:ea typeface="Open Sans"/>
                <a:cs typeface="Open Sans"/>
                <a:sym typeface="Open Sans"/>
              </a:rPr>
              <a:t>: What influences the income generated by any actor?</a:t>
            </a:r>
            <a:endParaRPr sz="2400" dirty="0">
              <a:solidFill>
                <a:srgbClr val="FFFFFF"/>
              </a:solidFill>
              <a:latin typeface="Open Sans"/>
              <a:ea typeface="Open Sans"/>
              <a:cs typeface="Open Sans"/>
              <a:sym typeface="Open Sans"/>
            </a:endParaRPr>
          </a:p>
        </p:txBody>
      </p:sp>
      <p:pic>
        <p:nvPicPr>
          <p:cNvPr id="6" name="slide2" descr="Sheet 1">
            <a:extLst>
              <a:ext uri="{FF2B5EF4-FFF2-40B4-BE49-F238E27FC236}">
                <a16:creationId xmlns:a16="http://schemas.microsoft.com/office/drawing/2014/main" id="{CD30C59C-3401-41C7-B16B-0A01D60FE98C}"/>
              </a:ext>
            </a:extLst>
          </p:cNvPr>
          <p:cNvPicPr>
            <a:picLocks noChangeAspect="1"/>
          </p:cNvPicPr>
          <p:nvPr/>
        </p:nvPicPr>
        <p:blipFill rotWithShape="1">
          <a:blip r:embed="rId3">
            <a:extLst>
              <a:ext uri="{28A0092B-C50C-407E-A947-70E740481C1C}">
                <a14:useLocalDpi xmlns:a14="http://schemas.microsoft.com/office/drawing/2010/main" val="0"/>
              </a:ext>
            </a:extLst>
          </a:blip>
          <a:srcRect l="-321" t="-33" r="321" b="82978"/>
          <a:stretch/>
        </p:blipFill>
        <p:spPr>
          <a:xfrm>
            <a:off x="354300" y="1418449"/>
            <a:ext cx="4545426" cy="3047415"/>
          </a:xfrm>
          <a:prstGeom prst="rect">
            <a:avLst/>
          </a:prstGeom>
        </p:spPr>
      </p:pic>
    </p:spTree>
    <p:extLst>
      <p:ext uri="{BB962C8B-B14F-4D97-AF65-F5344CB8AC3E}">
        <p14:creationId xmlns:p14="http://schemas.microsoft.com/office/powerpoint/2010/main" val="375545241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424</Words>
  <Application>Microsoft Office PowerPoint</Application>
  <PresentationFormat>On-screen Show (16:9)</PresentationFormat>
  <Paragraphs>18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Open Sans</vt:lpstr>
      <vt:lpstr>Simple Light</vt:lpstr>
      <vt:lpstr>PowerPoint Presentation</vt:lpstr>
      <vt:lpstr>Q1: Where should the customer accquisition funds should be spent to increase the rentals?</vt:lpstr>
      <vt:lpstr>  Q2: When does top customers paid most amount?</vt:lpstr>
      <vt:lpstr>Q3: What are the most influencing factors in income generation?</vt:lpstr>
      <vt:lpstr> Q4: Which films generate most income based on ratings?</vt:lpstr>
      <vt:lpstr> Q5: What influences the income generated by any actor?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cp:lastModifiedBy>bader Ababtain</cp:lastModifiedBy>
  <cp:revision>85</cp:revision>
  <dcterms:modified xsi:type="dcterms:W3CDTF">2024-09-14T12:17:39Z</dcterms:modified>
</cp:coreProperties>
</file>