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202ae86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202ae86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Speaker: Milena - Maximum 1:30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24ac276a5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24ac276a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Speaker: Milena - </a:t>
            </a:r>
            <a:r>
              <a:rPr lang="de">
                <a:solidFill>
                  <a:schemeClr val="dk1"/>
                </a:solidFill>
              </a:rPr>
              <a:t>Maximum 1:30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202ae86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202ae86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Speaker: Alex - </a:t>
            </a:r>
            <a:r>
              <a:rPr lang="de">
                <a:solidFill>
                  <a:schemeClr val="dk1"/>
                </a:solidFill>
              </a:rPr>
              <a:t>Maximum 1:30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202ae86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202ae86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Speaker: Alex - </a:t>
            </a:r>
            <a:r>
              <a:rPr lang="de">
                <a:solidFill>
                  <a:schemeClr val="dk1"/>
                </a:solidFill>
              </a:rPr>
              <a:t>Maximum 1:30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25e1f1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25e1f1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Speaker: Jan - </a:t>
            </a:r>
            <a:r>
              <a:rPr lang="de">
                <a:solidFill>
                  <a:schemeClr val="dk1"/>
                </a:solidFill>
              </a:rPr>
              <a:t>Maximum 1:30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24ac276a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24ac276a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Speaker: Sofiia - </a:t>
            </a:r>
            <a:r>
              <a:rPr lang="de">
                <a:solidFill>
                  <a:schemeClr val="dk1"/>
                </a:solidFill>
              </a:rPr>
              <a:t>Maximum 1:30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202ae86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202ae86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202ae86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202ae86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Speaker: Jan - </a:t>
            </a:r>
            <a:r>
              <a:rPr lang="de">
                <a:solidFill>
                  <a:schemeClr val="dk1"/>
                </a:solidFill>
              </a:rPr>
              <a:t>Maximum 1:30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1500" y="4248786"/>
            <a:ext cx="89295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252013"/>
            <a:ext cx="2330801" cy="73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0" y="4151925"/>
            <a:ext cx="9149100" cy="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252013"/>
            <a:ext cx="2330801" cy="73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0" y="4140800"/>
            <a:ext cx="9149100" cy="18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blog.hubspot.com/hs-fs/hubfs/The%20Plain%20English%20Guide%20to%20Dynamic%20Pricing.webp?width=600&amp;height=231&amp;name=The%20Plain%20English%20Guide%20to%20Dynamic%20Pricing.web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.ezyeducation.co.uk/ezyeconomicsdetails/ezylexicon-economic-glossary/573-stable-cobweb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</a:rPr>
              <a:t>Topic 9: Optimize price to handle request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779"/>
              <a:t>Alexander Tampier, Jan Köck, Milena Meier, Sofiia Badera</a:t>
            </a:r>
            <a:endParaRPr sz="17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</a:rPr>
              <a:t>Genetic Algorithms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49700"/>
            <a:ext cx="42603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Inspired by the theory of natural selection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Principle: Treat solutions as individuals in a population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Set of </a:t>
            </a:r>
            <a:r>
              <a:rPr lang="de"/>
              <a:t>parameters</a:t>
            </a:r>
            <a:r>
              <a:rPr lang="de"/>
              <a:t>        genes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Fitness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effectiveness in solving the problem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Strengths: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Technique</a:t>
            </a:r>
            <a:r>
              <a:rPr lang="de"/>
              <a:t> is robust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wide range of difficult problems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Acceptably good solution in a reasonably quick time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Mechanism is robust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Degree of flexibility in parameter settings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Weaknesses: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Risk of converging on a local maximum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 rot="10800000">
            <a:off x="2456450" y="1782100"/>
            <a:ext cx="231900" cy="1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25" y="684900"/>
            <a:ext cx="3079951" cy="238261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320454" y="3012420"/>
            <a:ext cx="288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A population of individuals representated by binary-coded chromosed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Source: E. Wirsansky, </a:t>
            </a:r>
            <a:r>
              <a:rPr i="1" lang="de" sz="600">
                <a:solidFill>
                  <a:schemeClr val="dk1"/>
                </a:solidFill>
              </a:rPr>
              <a:t>Hands-On Genetic Algorithms with Python: Applying genetic algorithms to solve real-world deep learning and </a:t>
            </a:r>
            <a:r>
              <a:rPr i="1" lang="de" sz="600">
                <a:solidFill>
                  <a:schemeClr val="dk1"/>
                </a:solidFill>
              </a:rPr>
              <a:t>artificial </a:t>
            </a:r>
            <a:r>
              <a:rPr i="1" lang="de" sz="600">
                <a:solidFill>
                  <a:schemeClr val="dk1"/>
                </a:solidFill>
              </a:rPr>
              <a:t>intelligence problems</a:t>
            </a:r>
            <a:r>
              <a:rPr lang="de" sz="600">
                <a:solidFill>
                  <a:schemeClr val="dk1"/>
                </a:solidFill>
              </a:rPr>
              <a:t>. Packt Publishing Ltd, 2020.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</a:rPr>
              <a:t>Mechanisms</a:t>
            </a:r>
            <a:r>
              <a:rPr lang="de">
                <a:solidFill>
                  <a:srgbClr val="1155CC"/>
                </a:solidFill>
              </a:rPr>
              <a:t> of Genetic Algorithms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2603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Simulate the different mechanisms of natural selection and evaluation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Selection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Determines how individuals are chosen for reproduction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Selected based on fitness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Crossover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Genetic material from two parent individuals is combined to produce </a:t>
            </a:r>
            <a:r>
              <a:rPr lang="de"/>
              <a:t>offspring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Mutation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After Crossover to each offspring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Introduces random changes in the genetic information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Maintains genetic diversity in population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300" y="1244203"/>
            <a:ext cx="2720474" cy="14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671350" y="2663475"/>
            <a:ext cx="2720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Crossover operation between two binary-coded chromosomes</a:t>
            </a:r>
            <a:br>
              <a:rPr lang="de" sz="600">
                <a:solidFill>
                  <a:schemeClr val="dk1"/>
                </a:solidFill>
              </a:rPr>
            </a:br>
            <a:r>
              <a:rPr lang="de" sz="600">
                <a:solidFill>
                  <a:schemeClr val="dk1"/>
                </a:solidFill>
              </a:rPr>
              <a:t> Source: https://commons.wikimedia.org/wiki/File:Computational.science.Genetic.algorithm.Crossover.One.Point.svg.Image by Yearofthedragon. Licensed under Creative Commons CC BY-SA 3.0: https://creativecommons.org/licenses/by-sa/3.0/deed.en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</a:rPr>
              <a:t>Shortly the problem / issue to solve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260300" cy="28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Implementing GA to develop optimal pricing strategy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Defining optimization goals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Optimize for company profit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Optimize for customer price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Optimize for customer satisfaction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Evolving factors like customer behavior and external influences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Customer loyalty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Weather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Time/day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Geographic and demographic factors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75" y="1400471"/>
            <a:ext cx="3997624" cy="15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835975" y="2990875"/>
            <a:ext cx="39963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Figure 1: Static Pricing vs. Dynamic Pricing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Source from </a:t>
            </a:r>
            <a:r>
              <a:rPr lang="de" sz="600" u="sng">
                <a:solidFill>
                  <a:schemeClr val="hlink"/>
                </a:solidFill>
                <a:hlinkClick r:id="rId4"/>
              </a:rPr>
              <a:t>HubSpot Blog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</a:rPr>
              <a:t>Company Profit Optimization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2603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Dynamic</a:t>
            </a:r>
            <a:r>
              <a:rPr lang="de"/>
              <a:t> </a:t>
            </a:r>
            <a:r>
              <a:rPr lang="de"/>
              <a:t>Parameters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Customer loyalty, Weather conditions, Day of the week, Remoteness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Static Constants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Baseline prices, Loyalty Surcharges, Weather Surcharges, Weekend Surcharges, Remoteness Surcharges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GA Process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Selection, crossover, and mutation operations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Optimization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Runs through multiple generations to improve the pricing strategy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Bounds are set to keep the adjustments within realistic limits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Result → </a:t>
            </a:r>
            <a:r>
              <a:rPr lang="de"/>
              <a:t>Optimized price considering all variables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725" y="1152475"/>
            <a:ext cx="2879426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659350" y="3724950"/>
            <a:ext cx="289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600">
                <a:solidFill>
                  <a:schemeClr val="dk1"/>
                </a:solidFill>
              </a:rPr>
              <a:t>Figure 2: Influenced by Cobweb Model Price Convergence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600">
                <a:solidFill>
                  <a:schemeClr val="dk1"/>
                </a:solidFill>
              </a:rPr>
              <a:t>Source from </a:t>
            </a:r>
            <a:r>
              <a:rPr lang="de" sz="600" u="sng">
                <a:solidFill>
                  <a:schemeClr val="hlink"/>
                </a:solidFill>
                <a:hlinkClick r:id="rId4"/>
              </a:rPr>
              <a:t>ezyeducation.co.uk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</a:rPr>
              <a:t>Customer Price </a:t>
            </a:r>
            <a:r>
              <a:rPr lang="de">
                <a:solidFill>
                  <a:srgbClr val="1155CC"/>
                </a:solidFill>
              </a:rPr>
              <a:t>Optimization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0000" y="1145075"/>
            <a:ext cx="45636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Finding a </a:t>
            </a:r>
            <a:r>
              <a:rPr lang="de" sz="1250"/>
              <a:t>solution</a:t>
            </a:r>
            <a:r>
              <a:rPr lang="de" sz="1250"/>
              <a:t> for an optimal </a:t>
            </a:r>
            <a:r>
              <a:rPr lang="de" sz="1250"/>
              <a:t>price</a:t>
            </a:r>
            <a:r>
              <a:rPr lang="de" sz="1250"/>
              <a:t> for </a:t>
            </a:r>
            <a:r>
              <a:rPr lang="de" sz="1250"/>
              <a:t>one ride </a:t>
            </a:r>
            <a:endParaRPr sz="1250"/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Parameters</a:t>
            </a:r>
            <a:endParaRPr sz="1250"/>
          </a:p>
          <a:p>
            <a:pPr indent="-2889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Dynamic basic tariff</a:t>
            </a:r>
            <a:endParaRPr sz="950"/>
          </a:p>
          <a:p>
            <a:pPr indent="-2889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■"/>
            </a:pPr>
            <a:r>
              <a:rPr lang="de" sz="950"/>
              <a:t>Based on the time of day</a:t>
            </a:r>
            <a:endParaRPr sz="950"/>
          </a:p>
          <a:p>
            <a:pPr indent="-2889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Vehicle class factor</a:t>
            </a:r>
            <a:endParaRPr sz="950"/>
          </a:p>
          <a:p>
            <a:pPr indent="-2889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■"/>
            </a:pPr>
            <a:r>
              <a:rPr lang="de" sz="950"/>
              <a:t>Standard - Premium - Luxury</a:t>
            </a:r>
            <a:endParaRPr sz="950"/>
          </a:p>
          <a:p>
            <a:pPr indent="-2889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Cost per km</a:t>
            </a:r>
            <a:endParaRPr sz="950"/>
          </a:p>
          <a:p>
            <a:pPr indent="-2889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Distance of the ride</a:t>
            </a:r>
            <a:endParaRPr sz="950"/>
          </a:p>
          <a:p>
            <a:pPr indent="-2889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■"/>
            </a:pPr>
            <a:r>
              <a:rPr lang="de" sz="950"/>
              <a:t>Start - Destination</a:t>
            </a:r>
            <a:endParaRPr sz="950"/>
          </a:p>
          <a:p>
            <a:pPr indent="-2889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Remotnesse </a:t>
            </a:r>
            <a:endParaRPr sz="950"/>
          </a:p>
          <a:p>
            <a:pPr indent="-2889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Loyalty discount</a:t>
            </a:r>
            <a:endParaRPr sz="950"/>
          </a:p>
          <a:p>
            <a:pPr indent="-2889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■"/>
            </a:pPr>
            <a:r>
              <a:rPr lang="de" sz="950"/>
              <a:t>Discounts based on the total distance traveled</a:t>
            </a:r>
            <a:endParaRPr sz="95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0" y="1145075"/>
            <a:ext cx="42027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GA Process</a:t>
            </a:r>
            <a:endParaRPr sz="1250"/>
          </a:p>
          <a:p>
            <a:pPr indent="-2889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Based on min Problem</a:t>
            </a:r>
            <a:endParaRPr sz="950"/>
          </a:p>
          <a:p>
            <a:pPr indent="-2889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Selection, crossover, and mutation operations</a:t>
            </a:r>
            <a:endParaRPr sz="950"/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Fitness Function</a:t>
            </a:r>
            <a:endParaRPr sz="1250"/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de" sz="950"/>
              <a:t>Valuation based on the total cost calculation</a:t>
            </a:r>
            <a:endParaRPr sz="1250"/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Optimization</a:t>
            </a:r>
            <a:endParaRPr sz="1250"/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de" sz="950"/>
              <a:t>Execution of the genetic algorithm over several generations</a:t>
            </a:r>
            <a:r>
              <a:rPr lang="de" sz="1250"/>
              <a:t> </a:t>
            </a:r>
            <a:endParaRPr sz="1250"/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Result </a:t>
            </a:r>
            <a:endParaRPr sz="1250"/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de" sz="950"/>
              <a:t>Minimal costs for one ride from start to destination </a:t>
            </a:r>
            <a:r>
              <a:rPr lang="de" sz="950"/>
              <a:t> </a:t>
            </a:r>
            <a:endParaRPr sz="1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</a:rPr>
              <a:t>Customer Satisfaction Optimization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90000" y="1145075"/>
            <a:ext cx="42555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Input </a:t>
            </a:r>
            <a:r>
              <a:rPr lang="de" sz="1250"/>
              <a:t>Parameters</a:t>
            </a:r>
            <a:endParaRPr sz="1250"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C</a:t>
            </a:r>
            <a:r>
              <a:rPr lang="de" sz="950"/>
              <a:t>ustomer Rate, Car Class, Base Price, Car /  Customer / Destination Locations (Addresses)</a:t>
            </a:r>
            <a:endParaRPr sz="9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Real Time Parameters</a:t>
            </a:r>
            <a:endParaRPr sz="1250"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Date, Number of events, Distance / Time calculations from Google Maps</a:t>
            </a:r>
            <a:endParaRPr sz="9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Fitness Function</a:t>
            </a:r>
            <a:endParaRPr sz="1250"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SzPts val="950"/>
              <a:buChar char="○"/>
            </a:pPr>
            <a:r>
              <a:rPr lang="de" sz="950"/>
              <a:t>Based on price, car class, waiting time and balanced pricing percent</a:t>
            </a:r>
            <a:endParaRPr sz="9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de" sz="1250"/>
              <a:t>Result → Individual with best pricing strategies</a:t>
            </a:r>
            <a:endParaRPr sz="125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25" y="2475225"/>
            <a:ext cx="4842975" cy="10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500" y="1272850"/>
            <a:ext cx="4798499" cy="96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7914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700">
                <a:solidFill>
                  <a:srgbClr val="1155CC"/>
                </a:solidFill>
              </a:rPr>
              <a:t>Live Demonstration</a:t>
            </a:r>
            <a:endParaRPr sz="67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</a:rPr>
              <a:t>Evaluation of the solution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5364000" cy="26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Ensuring realistic prices through the genetic algorithm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Use of max(individual) in the evaluate function to limit the parameters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Subsequent solution: checkBounds for offsprings</a:t>
            </a:r>
            <a:endParaRPr/>
          </a:p>
          <a:p>
            <a:pPr indent="-304164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Monitoring and adaptation of each gene in each individual in the offspring</a:t>
            </a:r>
            <a:endParaRPr/>
          </a:p>
          <a:p>
            <a:pPr indent="-304164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More effective method of limiting the parameter values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