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</p:sldMasterIdLst>
  <p:notesMasterIdLst>
    <p:notesMasterId r:id="rId22"/>
  </p:notesMasterIdLst>
  <p:sldIdLst>
    <p:sldId id="256" r:id="rId2"/>
    <p:sldId id="276" r:id="rId3"/>
    <p:sldId id="283" r:id="rId4"/>
    <p:sldId id="277" r:id="rId5"/>
    <p:sldId id="278" r:id="rId6"/>
    <p:sldId id="280" r:id="rId7"/>
    <p:sldId id="279" r:id="rId8"/>
    <p:sldId id="284" r:id="rId9"/>
    <p:sldId id="258" r:id="rId10"/>
    <p:sldId id="272" r:id="rId11"/>
    <p:sldId id="273" r:id="rId12"/>
    <p:sldId id="274" r:id="rId13"/>
    <p:sldId id="275" r:id="rId14"/>
    <p:sldId id="281" r:id="rId15"/>
    <p:sldId id="282" r:id="rId16"/>
    <p:sldId id="285" r:id="rId17"/>
    <p:sldId id="286" r:id="rId18"/>
    <p:sldId id="287" r:id="rId19"/>
    <p:sldId id="288" r:id="rId20"/>
    <p:sldId id="289" r:id="rId21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34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02AF00-0D92-4FB3-BF30-0E1262BA24CF}" type="datetimeFigureOut">
              <a:rPr lang="pt-BR" smtClean="0"/>
              <a:pPr/>
              <a:t>08/11/2011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376F26-12D3-46DB-BEB2-9E56F06A0510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73280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ítulo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16" name="Espaço Reservado para Data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08B6B-564C-4EB5-BE5C-0142EA1AA5D2}" type="datetimeFigureOut">
              <a:rPr lang="pt-BR" smtClean="0"/>
              <a:pPr/>
              <a:t>08/11/2011</a:t>
            </a:fld>
            <a:endParaRPr lang="pt-BR"/>
          </a:p>
        </p:txBody>
      </p:sp>
      <p:sp>
        <p:nvSpPr>
          <p:cNvPr id="2" name="Espaço Reservado para Rodapé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5" name="Espaço Reservado para Número de Slide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B3F2399F-644D-4C01-A473-43138D341E14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08B6B-564C-4EB5-BE5C-0142EA1AA5D2}" type="datetimeFigureOut">
              <a:rPr lang="pt-BR" smtClean="0"/>
              <a:pPr/>
              <a:t>08/11/2011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2399F-644D-4C01-A473-43138D341E14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08B6B-564C-4EB5-BE5C-0142EA1AA5D2}" type="datetimeFigureOut">
              <a:rPr lang="pt-BR" smtClean="0"/>
              <a:pPr/>
              <a:t>08/11/2011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2399F-644D-4C01-A473-43138D341E14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ítulo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27" name="Espaço Reservado para Conteúdo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25" name="Espaço Reservado para Data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08B6B-564C-4EB5-BE5C-0142EA1AA5D2}" type="datetimeFigureOut">
              <a:rPr lang="pt-BR" smtClean="0"/>
              <a:pPr/>
              <a:t>08/11/2011</a:t>
            </a:fld>
            <a:endParaRPr lang="pt-BR"/>
          </a:p>
        </p:txBody>
      </p:sp>
      <p:sp>
        <p:nvSpPr>
          <p:cNvPr id="19" name="Espaço Reservado para Rodapé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pt-BR"/>
          </a:p>
        </p:txBody>
      </p:sp>
      <p:sp>
        <p:nvSpPr>
          <p:cNvPr id="16" name="Espaço Reservado para Número de Slide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B3F2399F-644D-4C01-A473-43138D341E14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19" name="Espaço Reservado para Data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08B6B-564C-4EB5-BE5C-0142EA1AA5D2}" type="datetimeFigureOut">
              <a:rPr lang="pt-BR" smtClean="0"/>
              <a:pPr/>
              <a:t>08/11/2011</a:t>
            </a:fld>
            <a:endParaRPr lang="pt-BR"/>
          </a:p>
        </p:txBody>
      </p:sp>
      <p:sp>
        <p:nvSpPr>
          <p:cNvPr id="11" name="Espaço Reservado para Rodapé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6" name="Espaço Reservado para Número de Slide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2399F-644D-4C01-A473-43138D341E14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ítulo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4" name="Espaço Reservado para Conteúdo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21" name="Espaço Reservado para Data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08B6B-564C-4EB5-BE5C-0142EA1AA5D2}" type="datetimeFigureOut">
              <a:rPr lang="pt-BR" smtClean="0"/>
              <a:pPr/>
              <a:t>08/11/2011</a:t>
            </a:fld>
            <a:endParaRPr lang="pt-BR"/>
          </a:p>
        </p:txBody>
      </p:sp>
      <p:sp>
        <p:nvSpPr>
          <p:cNvPr id="10" name="Espaço Reservado para Rodapé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1" name="Espaço Reservado para Número de Slide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2399F-644D-4C01-A473-43138D341E14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ítulo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25" name="Espaço Reservado para Texto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28" name="Espaço Reservado para Conteúdo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08B6B-564C-4EB5-BE5C-0142EA1AA5D2}" type="datetimeFigureOut">
              <a:rPr lang="pt-BR" smtClean="0"/>
              <a:pPr/>
              <a:t>08/11/2011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B3F2399F-644D-4C01-A473-43138D341E14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ítulo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2" name="Espaço Reservado para Data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08B6B-564C-4EB5-BE5C-0142EA1AA5D2}" type="datetimeFigureOut">
              <a:rPr lang="pt-BR" smtClean="0"/>
              <a:pPr/>
              <a:t>08/11/2011</a:t>
            </a:fld>
            <a:endParaRPr lang="pt-BR"/>
          </a:p>
        </p:txBody>
      </p:sp>
      <p:sp>
        <p:nvSpPr>
          <p:cNvPr id="21" name="Espaço Reservado para Rodapé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2399F-644D-4C01-A473-43138D341E14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08B6B-564C-4EB5-BE5C-0142EA1AA5D2}" type="datetimeFigureOut">
              <a:rPr lang="pt-BR" smtClean="0"/>
              <a:pPr/>
              <a:t>08/11/2011</a:t>
            </a:fld>
            <a:endParaRPr lang="pt-BR"/>
          </a:p>
        </p:txBody>
      </p:sp>
      <p:sp>
        <p:nvSpPr>
          <p:cNvPr id="24" name="Espaço Reservado para Rodapé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2399F-644D-4C01-A473-43138D341E14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ector reto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ítulo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26" name="Espaço Reservado para Texto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14" name="Espaço Reservado para Conteúdo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25" name="Espaço Reservado para Data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08B6B-564C-4EB5-BE5C-0142EA1AA5D2}" type="datetimeFigureOut">
              <a:rPr lang="pt-BR" smtClean="0"/>
              <a:pPr/>
              <a:t>08/11/2011</a:t>
            </a:fld>
            <a:endParaRPr lang="pt-BR"/>
          </a:p>
        </p:txBody>
      </p:sp>
      <p:sp>
        <p:nvSpPr>
          <p:cNvPr id="29" name="Espaço Reservado para Rodapé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2399F-644D-4C01-A473-43138D341E14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ço Reservado para Imagem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08B6B-564C-4EB5-BE5C-0142EA1AA5D2}" type="datetimeFigureOut">
              <a:rPr lang="pt-BR" smtClean="0"/>
              <a:pPr/>
              <a:t>08/11/2011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1" name="Espaço Reservado para Número de Slide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2399F-644D-4C01-A473-43138D341E14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17" name="Título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26" name="Espaço Reservado para Texto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Espaço Reservado para Texto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1" name="Espaço Reservado para Data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7BE08B6B-564C-4EB5-BE5C-0142EA1AA5D2}" type="datetimeFigureOut">
              <a:rPr lang="pt-BR" smtClean="0"/>
              <a:pPr/>
              <a:t>08/11/2011</a:t>
            </a:fld>
            <a:endParaRPr lang="pt-BR"/>
          </a:p>
        </p:txBody>
      </p:sp>
      <p:sp>
        <p:nvSpPr>
          <p:cNvPr id="28" name="Espaço Reservado para Rodapé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B3F2399F-644D-4C01-A473-43138D341E14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10" name="Espaço Reservado para Título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Conector reto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pt-BR" dirty="0" smtClean="0"/>
              <a:t>Montador – Software Básico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pt-BR" sz="2000" dirty="0" smtClean="0"/>
              <a:t>André </a:t>
            </a:r>
            <a:r>
              <a:rPr lang="pt-BR" sz="2000" dirty="0" err="1" smtClean="0"/>
              <a:t>Geraldes</a:t>
            </a:r>
            <a:endParaRPr lang="pt-BR" sz="2000" dirty="0" smtClean="0"/>
          </a:p>
          <a:p>
            <a:r>
              <a:rPr lang="pt-BR" sz="2000" dirty="0" smtClean="0"/>
              <a:t>Caio </a:t>
            </a:r>
            <a:r>
              <a:rPr lang="pt-BR" sz="2000" dirty="0" err="1" smtClean="0"/>
              <a:t>Angêlo</a:t>
            </a:r>
            <a:endParaRPr lang="pt-BR" sz="2000" dirty="0" smtClean="0"/>
          </a:p>
          <a:p>
            <a:r>
              <a:rPr lang="pt-BR" sz="2000" dirty="0" err="1" smtClean="0"/>
              <a:t>Djore</a:t>
            </a:r>
            <a:r>
              <a:rPr lang="pt-BR" sz="2000" dirty="0" smtClean="0"/>
              <a:t> Gouveia					  	  Novembro 2011</a:t>
            </a:r>
            <a:endParaRPr lang="pt-BR" sz="2000" dirty="0" smtClean="0"/>
          </a:p>
          <a:p>
            <a:r>
              <a:rPr lang="pt-BR" sz="2000" dirty="0" smtClean="0"/>
              <a:t>Ney </a:t>
            </a:r>
            <a:r>
              <a:rPr lang="pt-BR" sz="2000" dirty="0" smtClean="0"/>
              <a:t>Melo					   Universidade de Brasília</a:t>
            </a:r>
            <a:endParaRPr lang="pt-BR" sz="2000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Analisador Léxico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Analisador </a:t>
            </a:r>
            <a:r>
              <a:rPr lang="pt-BR" dirty="0" smtClean="0"/>
              <a:t>Sintático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Tem como variáveis de entrada a saída do analisador léxico:</a:t>
            </a:r>
          </a:p>
          <a:p>
            <a:pPr lvl="1"/>
            <a:r>
              <a:rPr lang="pt-BR" dirty="0" err="1" smtClean="0"/>
              <a:t>token_list</a:t>
            </a:r>
            <a:r>
              <a:rPr lang="pt-BR" dirty="0" smtClean="0"/>
              <a:t> que é uma lista de </a:t>
            </a:r>
            <a:r>
              <a:rPr lang="pt-BR" dirty="0" err="1" smtClean="0"/>
              <a:t>structs</a:t>
            </a:r>
            <a:r>
              <a:rPr lang="pt-BR" dirty="0" smtClean="0"/>
              <a:t> composta por </a:t>
            </a:r>
            <a:r>
              <a:rPr lang="pt-BR" dirty="0" err="1" smtClean="0"/>
              <a:t>structs</a:t>
            </a:r>
            <a:r>
              <a:rPr lang="pt-BR" dirty="0" smtClean="0"/>
              <a:t> de </a:t>
            </a:r>
            <a:r>
              <a:rPr lang="pt-BR" dirty="0" err="1" smtClean="0"/>
              <a:t>tokens</a:t>
            </a:r>
            <a:r>
              <a:rPr lang="pt-BR" dirty="0" smtClean="0"/>
              <a:t>;</a:t>
            </a:r>
          </a:p>
          <a:p>
            <a:endParaRPr lang="pt-BR" dirty="0" smtClean="0"/>
          </a:p>
          <a:p>
            <a:r>
              <a:rPr lang="pt-BR" dirty="0" smtClean="0"/>
              <a:t>A para cada instrução são feitas checagens de:</a:t>
            </a:r>
          </a:p>
          <a:p>
            <a:pPr lvl="1"/>
            <a:r>
              <a:rPr lang="pt-BR" dirty="0" smtClean="0"/>
              <a:t>Correta </a:t>
            </a:r>
            <a:r>
              <a:rPr lang="pt-BR" dirty="0" smtClean="0"/>
              <a:t>padronização das instruções (checando com a gramática</a:t>
            </a:r>
            <a:r>
              <a:rPr lang="pt-BR" dirty="0" smtClean="0"/>
              <a:t>;</a:t>
            </a:r>
          </a:p>
          <a:p>
            <a:pPr lvl="1"/>
            <a:r>
              <a:rPr lang="pt-BR" dirty="0" smtClean="0"/>
              <a:t>Tipos dos argumentos</a:t>
            </a:r>
            <a:endParaRPr lang="pt-BR" dirty="0" smtClean="0"/>
          </a:p>
          <a:p>
            <a:pPr lvl="1"/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Analisador Sintático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Em seguida é feito uma análise dos registradores:</a:t>
            </a:r>
          </a:p>
          <a:p>
            <a:pPr lvl="1"/>
            <a:r>
              <a:rPr lang="pt-BR" dirty="0" smtClean="0"/>
              <a:t>É verificado a quantidade de registradores na instrução;</a:t>
            </a:r>
          </a:p>
          <a:p>
            <a:pPr lvl="1"/>
            <a:r>
              <a:rPr lang="pt-BR" dirty="0" smtClean="0"/>
              <a:t>Se os registradores estão no formato certo;</a:t>
            </a:r>
          </a:p>
          <a:p>
            <a:pPr lvl="1"/>
            <a:r>
              <a:rPr lang="pt-BR" dirty="0" smtClean="0"/>
              <a:t>Se estão escritos da forma correta, ex: tem virgulas, colchetes;</a:t>
            </a:r>
          </a:p>
          <a:p>
            <a:pPr lvl="1"/>
            <a:r>
              <a:rPr lang="pt-BR" dirty="0" smtClean="0"/>
              <a:t>Se os formatos encontrados estão de acordo com o formato esperado de cada instrução;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Analisador Sintático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Wingdings 2"/>
              <a:buChar char=""/>
            </a:pPr>
            <a:r>
              <a:rPr lang="pt-BR" dirty="0" smtClean="0"/>
              <a:t>Caso toda a </a:t>
            </a:r>
            <a:r>
              <a:rPr lang="pt-BR" dirty="0" err="1" smtClean="0"/>
              <a:t>token_list</a:t>
            </a:r>
            <a:r>
              <a:rPr lang="pt-BR" dirty="0" smtClean="0"/>
              <a:t> passe ok, ele tem como saída o ponteiro </a:t>
            </a:r>
            <a:r>
              <a:rPr lang="pt-BR" dirty="0" err="1" smtClean="0"/>
              <a:t>il_out</a:t>
            </a:r>
            <a:r>
              <a:rPr lang="pt-BR" dirty="0" smtClean="0"/>
              <a:t>, que aponta para </a:t>
            </a:r>
            <a:r>
              <a:rPr lang="pt-BR" smtClean="0"/>
              <a:t>o início da lista de  </a:t>
            </a:r>
            <a:r>
              <a:rPr lang="pt-BR" dirty="0" smtClean="0"/>
              <a:t>entrada para o analisador semântico.</a:t>
            </a: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Analisador </a:t>
            </a:r>
            <a:r>
              <a:rPr lang="pt-BR" dirty="0" err="1" smtClean="0"/>
              <a:t>semantico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045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Gerador de </a:t>
            </a:r>
            <a:r>
              <a:rPr lang="pt-BR" dirty="0" err="1" smtClean="0"/>
              <a:t>codigo</a:t>
            </a:r>
            <a:r>
              <a:rPr lang="pt-BR" dirty="0" smtClean="0"/>
              <a:t> objeto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497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conclusão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060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Apresentação do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(Analisador de diretivas)</a:t>
            </a:r>
          </a:p>
          <a:p>
            <a:r>
              <a:rPr lang="pt-BR" dirty="0" smtClean="0"/>
              <a:t>(foto do menu help)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52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Principais problemas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172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Próximos passos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451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Sumário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dirty="0" smtClean="0"/>
              <a:t>1 - Introdução</a:t>
            </a:r>
          </a:p>
          <a:p>
            <a:pPr lvl="1"/>
            <a:r>
              <a:rPr lang="pt-BR" dirty="0" smtClean="0"/>
              <a:t>Estratégia utilizada</a:t>
            </a:r>
          </a:p>
          <a:p>
            <a:pPr lvl="1"/>
            <a:endParaRPr lang="pt-BR" dirty="0" smtClean="0"/>
          </a:p>
          <a:p>
            <a:r>
              <a:rPr lang="pt-BR" dirty="0" smtClean="0"/>
              <a:t>2 - Módulos</a:t>
            </a:r>
          </a:p>
          <a:p>
            <a:pPr lvl="1"/>
            <a:r>
              <a:rPr lang="pt-BR" dirty="0" smtClean="0"/>
              <a:t>Análise léxica</a:t>
            </a:r>
          </a:p>
          <a:p>
            <a:pPr lvl="1"/>
            <a:r>
              <a:rPr lang="pt-BR" dirty="0" smtClean="0"/>
              <a:t>Análise sintática</a:t>
            </a:r>
          </a:p>
          <a:p>
            <a:pPr lvl="1"/>
            <a:r>
              <a:rPr lang="pt-BR" dirty="0" smtClean="0"/>
              <a:t>Análise semântica</a:t>
            </a:r>
          </a:p>
          <a:p>
            <a:pPr lvl="1"/>
            <a:r>
              <a:rPr lang="pt-BR" dirty="0" smtClean="0"/>
              <a:t>Gerador de código</a:t>
            </a:r>
          </a:p>
          <a:p>
            <a:pPr lvl="1"/>
            <a:endParaRPr lang="pt-BR" dirty="0" smtClean="0"/>
          </a:p>
          <a:p>
            <a:r>
              <a:rPr lang="pt-BR" dirty="0" smtClean="0"/>
              <a:t>3 – Conclusão</a:t>
            </a:r>
          </a:p>
          <a:p>
            <a:pPr lvl="1"/>
            <a:r>
              <a:rPr lang="pt-BR" dirty="0" smtClean="0"/>
              <a:t>Apresentação do software – analisador de diretivas</a:t>
            </a:r>
          </a:p>
          <a:p>
            <a:pPr lvl="1"/>
            <a:r>
              <a:rPr lang="pt-BR" dirty="0" smtClean="0"/>
              <a:t>Principais problemas e próximos passos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233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Perguntas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 descr="http://3.bp.blogspot.com/-fSkMFFUf_S0/Th2rIbKd_rI/AAAAAAAAAIw/4YVc3a7vYQQ/s1600/pergunt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1" y="1628800"/>
            <a:ext cx="4694047" cy="4680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5131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introdução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787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Estratégia utilizada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Objetivo do programa: montador MIPS</a:t>
            </a:r>
          </a:p>
          <a:p>
            <a:pPr lvl="1"/>
            <a:r>
              <a:rPr lang="pt-BR" dirty="0"/>
              <a:t>Análises léxica, sintática, semântica e gerador de código </a:t>
            </a:r>
            <a:r>
              <a:rPr lang="pt-BR" dirty="0" smtClean="0"/>
              <a:t>objeto</a:t>
            </a:r>
          </a:p>
          <a:p>
            <a:pPr lvl="1"/>
            <a:endParaRPr lang="pt-BR" dirty="0" smtClean="0"/>
          </a:p>
          <a:p>
            <a:r>
              <a:rPr lang="pt-BR" dirty="0" smtClean="0"/>
              <a:t>Modularização:</a:t>
            </a:r>
            <a:endParaRPr lang="pt-BR" dirty="0"/>
          </a:p>
          <a:p>
            <a:pPr lvl="1"/>
            <a:r>
              <a:rPr lang="pt-BR" dirty="0" err="1" smtClean="0"/>
              <a:t>Makefile</a:t>
            </a:r>
            <a:endParaRPr lang="pt-BR" dirty="0" smtClean="0"/>
          </a:p>
          <a:p>
            <a:pPr lvl="1"/>
            <a:r>
              <a:rPr lang="pt-BR" dirty="0" smtClean="0"/>
              <a:t>Controle de versão:</a:t>
            </a:r>
          </a:p>
          <a:p>
            <a:pPr lvl="2"/>
            <a:r>
              <a:rPr lang="pt-BR" dirty="0" smtClean="0"/>
              <a:t>Google </a:t>
            </a:r>
            <a:r>
              <a:rPr lang="pt-BR" dirty="0" err="1" smtClean="0"/>
              <a:t>code</a:t>
            </a:r>
            <a:r>
              <a:rPr lang="pt-BR" dirty="0" smtClean="0"/>
              <a:t> + SVN</a:t>
            </a:r>
          </a:p>
        </p:txBody>
      </p:sp>
      <p:pic>
        <p:nvPicPr>
          <p:cNvPr id="1026" name="Picture 2" descr="http://tortoisesvn.googlecode.com/svn/trunk/doc/logo/sf-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4437112"/>
            <a:ext cx="1728192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116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Estratégia utilizada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2987824" y="2348880"/>
            <a:ext cx="4896544" cy="36004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Analisador Léxico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2987824" y="3212976"/>
            <a:ext cx="4896544" cy="36004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Analisador Sintático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2987824" y="4149080"/>
            <a:ext cx="4896544" cy="36004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Analisador Semântico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2987824" y="5157192"/>
            <a:ext cx="4896544" cy="36004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Gerador de código-objeto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004047" y="1474881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err="1" smtClean="0"/>
              <a:t>Hello.s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2987824" y="2726891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C00000"/>
                </a:solidFill>
              </a:rPr>
              <a:t>Lista de </a:t>
            </a:r>
            <a:r>
              <a:rPr lang="pt-BR" dirty="0" err="1" smtClean="0">
                <a:solidFill>
                  <a:srgbClr val="C00000"/>
                </a:solidFill>
              </a:rPr>
              <a:t>tokens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758368" y="2708920"/>
            <a:ext cx="212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C00000"/>
                </a:solidFill>
              </a:rPr>
              <a:t>Tabela de símbolos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006931" y="3573016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C00000"/>
                </a:solidFill>
              </a:rPr>
              <a:t>Lista de instruções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987823" y="4510861"/>
            <a:ext cx="2016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C00000"/>
                </a:solidFill>
              </a:rPr>
              <a:t>Lista de instruções </a:t>
            </a:r>
          </a:p>
          <a:p>
            <a:pPr algn="ctr"/>
            <a:r>
              <a:rPr lang="pt-BR" dirty="0" smtClean="0">
                <a:solidFill>
                  <a:srgbClr val="C00000"/>
                </a:solidFill>
              </a:rPr>
              <a:t>validada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747953" y="5997953"/>
            <a:ext cx="1376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Hello.bin.txt</a:t>
            </a:r>
            <a:endParaRPr lang="en-US" b="1" dirty="0"/>
          </a:p>
        </p:txBody>
      </p:sp>
      <p:cxnSp>
        <p:nvCxnSpPr>
          <p:cNvPr id="16" name="Straight Arrow Connector 15"/>
          <p:cNvCxnSpPr>
            <a:stCxn id="9" idx="2"/>
            <a:endCxn id="4" idx="0"/>
          </p:cNvCxnSpPr>
          <p:nvPr/>
        </p:nvCxnSpPr>
        <p:spPr>
          <a:xfrm>
            <a:off x="5436095" y="1844213"/>
            <a:ext cx="1" cy="50466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4" idx="2"/>
            <a:endCxn id="5" idx="0"/>
          </p:cNvCxnSpPr>
          <p:nvPr/>
        </p:nvCxnSpPr>
        <p:spPr>
          <a:xfrm>
            <a:off x="5436096" y="2708920"/>
            <a:ext cx="0" cy="50405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6" idx="0"/>
          </p:cNvCxnSpPr>
          <p:nvPr/>
        </p:nvCxnSpPr>
        <p:spPr>
          <a:xfrm>
            <a:off x="5436096" y="3573016"/>
            <a:ext cx="0" cy="57606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6" idx="2"/>
            <a:endCxn id="7" idx="0"/>
          </p:cNvCxnSpPr>
          <p:nvPr/>
        </p:nvCxnSpPr>
        <p:spPr>
          <a:xfrm>
            <a:off x="5436096" y="4509120"/>
            <a:ext cx="0" cy="64807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7" idx="2"/>
            <a:endCxn id="14" idx="0"/>
          </p:cNvCxnSpPr>
          <p:nvPr/>
        </p:nvCxnSpPr>
        <p:spPr>
          <a:xfrm>
            <a:off x="5436096" y="5517232"/>
            <a:ext cx="0" cy="48072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0" name="Group 39"/>
          <p:cNvGrpSpPr/>
          <p:nvPr/>
        </p:nvGrpSpPr>
        <p:grpSpPr>
          <a:xfrm>
            <a:off x="323528" y="2492896"/>
            <a:ext cx="1666852" cy="2808312"/>
            <a:chOff x="251520" y="2528900"/>
            <a:chExt cx="1944216" cy="3228692"/>
          </a:xfrm>
        </p:grpSpPr>
        <p:sp>
          <p:nvSpPr>
            <p:cNvPr id="36" name="Rounded Rectangle 35"/>
            <p:cNvSpPr/>
            <p:nvPr/>
          </p:nvSpPr>
          <p:spPr>
            <a:xfrm>
              <a:off x="395536" y="2738537"/>
              <a:ext cx="1656184" cy="679430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400" b="1" dirty="0" smtClean="0"/>
                <a:t>Tabela de Instruções</a:t>
              </a:r>
              <a:endParaRPr lang="en-US" sz="1400" b="1" dirty="0"/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395536" y="3809365"/>
              <a:ext cx="1656184" cy="679430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400" b="1" dirty="0" smtClean="0"/>
                <a:t>Tabela de Registradores</a:t>
              </a:r>
              <a:endParaRPr lang="en-US" sz="1400" b="1" dirty="0"/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395536" y="4841521"/>
              <a:ext cx="1656184" cy="679430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400" b="1" dirty="0" smtClean="0"/>
                <a:t>Gramática</a:t>
              </a:r>
              <a:endParaRPr lang="en-US" b="1" dirty="0"/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251520" y="2528900"/>
              <a:ext cx="1944216" cy="3228692"/>
            </a:xfrm>
            <a:prstGeom prst="roundRect">
              <a:avLst/>
            </a:prstGeom>
            <a:noFill/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1" name="Right Arrow 40"/>
          <p:cNvSpPr/>
          <p:nvPr/>
        </p:nvSpPr>
        <p:spPr>
          <a:xfrm>
            <a:off x="2195736" y="3691174"/>
            <a:ext cx="504056" cy="339747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472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9" grpId="0"/>
      <p:bldP spid="10" grpId="0"/>
      <p:bldP spid="11" grpId="0"/>
      <p:bldP spid="12" grpId="0"/>
      <p:bldP spid="13" grpId="0"/>
      <p:bldP spid="14" grpId="0"/>
      <p:bldP spid="4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Lista de </a:t>
            </a:r>
            <a:r>
              <a:rPr lang="pt-BR" dirty="0" err="1" smtClean="0"/>
              <a:t>tokens</a:t>
            </a:r>
            <a:endParaRPr lang="en-US" dirty="0"/>
          </a:p>
        </p:txBody>
      </p:sp>
      <p:grpSp>
        <p:nvGrpSpPr>
          <p:cNvPr id="39" name="Group 38"/>
          <p:cNvGrpSpPr/>
          <p:nvPr/>
        </p:nvGrpSpPr>
        <p:grpSpPr>
          <a:xfrm>
            <a:off x="367856" y="4420053"/>
            <a:ext cx="1719415" cy="648072"/>
            <a:chOff x="4450987" y="3429000"/>
            <a:chExt cx="1719415" cy="648072"/>
          </a:xfrm>
        </p:grpSpPr>
        <p:sp>
          <p:nvSpPr>
            <p:cNvPr id="36" name="Rounded Rectangle 35"/>
            <p:cNvSpPr/>
            <p:nvPr/>
          </p:nvSpPr>
          <p:spPr>
            <a:xfrm>
              <a:off x="4450987" y="3429000"/>
              <a:ext cx="1719415" cy="64807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4572000" y="3501008"/>
              <a:ext cx="590290" cy="50405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200" dirty="0" err="1" smtClean="0"/>
                <a:t>addi</a:t>
              </a:r>
              <a:endParaRPr lang="en-US" sz="1200" dirty="0"/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5162290" y="3501008"/>
              <a:ext cx="792088" cy="50405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200" dirty="0" smtClean="0"/>
                <a:t>TK_INST</a:t>
              </a:r>
              <a:endParaRPr lang="en-US" sz="1200" dirty="0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2335528" y="4420053"/>
            <a:ext cx="1719415" cy="648072"/>
            <a:chOff x="4450987" y="3429000"/>
            <a:chExt cx="1719415" cy="648072"/>
          </a:xfrm>
        </p:grpSpPr>
        <p:sp>
          <p:nvSpPr>
            <p:cNvPr id="41" name="Rounded Rectangle 40"/>
            <p:cNvSpPr/>
            <p:nvPr/>
          </p:nvSpPr>
          <p:spPr>
            <a:xfrm>
              <a:off x="4450987" y="3429000"/>
              <a:ext cx="1719415" cy="64807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4572000" y="3501008"/>
              <a:ext cx="590290" cy="50405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200" dirty="0" smtClean="0"/>
                <a:t>$t0</a:t>
              </a:r>
              <a:endParaRPr lang="en-US" sz="1200" dirty="0"/>
            </a:p>
          </p:txBody>
        </p:sp>
        <p:sp>
          <p:nvSpPr>
            <p:cNvPr id="43" name="Rounded Rectangle 42"/>
            <p:cNvSpPr/>
            <p:nvPr/>
          </p:nvSpPr>
          <p:spPr>
            <a:xfrm>
              <a:off x="5162290" y="3501008"/>
              <a:ext cx="792088" cy="50405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200" dirty="0" smtClean="0"/>
                <a:t>TK_REG</a:t>
              </a:r>
              <a:endParaRPr lang="en-US" sz="1200" dirty="0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4310094" y="4420053"/>
            <a:ext cx="1719415" cy="648072"/>
            <a:chOff x="4450987" y="3429000"/>
            <a:chExt cx="1719415" cy="648072"/>
          </a:xfrm>
        </p:grpSpPr>
        <p:sp>
          <p:nvSpPr>
            <p:cNvPr id="45" name="Rounded Rectangle 44"/>
            <p:cNvSpPr/>
            <p:nvPr/>
          </p:nvSpPr>
          <p:spPr>
            <a:xfrm>
              <a:off x="4450987" y="3429000"/>
              <a:ext cx="1719415" cy="64807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ounded Rectangle 45"/>
            <p:cNvSpPr/>
            <p:nvPr/>
          </p:nvSpPr>
          <p:spPr>
            <a:xfrm>
              <a:off x="4572000" y="3501008"/>
              <a:ext cx="590290" cy="50405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200" dirty="0" smtClean="0"/>
                <a:t>$t2</a:t>
              </a:r>
              <a:endParaRPr lang="en-US" sz="1200" dirty="0"/>
            </a:p>
          </p:txBody>
        </p:sp>
        <p:sp>
          <p:nvSpPr>
            <p:cNvPr id="47" name="Rounded Rectangle 46"/>
            <p:cNvSpPr/>
            <p:nvPr/>
          </p:nvSpPr>
          <p:spPr>
            <a:xfrm>
              <a:off x="5162290" y="3501008"/>
              <a:ext cx="792088" cy="50405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200" dirty="0" smtClean="0"/>
                <a:t>TK_REG</a:t>
              </a:r>
              <a:endParaRPr lang="en-US" sz="1200" dirty="0"/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6289303" y="4420053"/>
            <a:ext cx="1719415" cy="648072"/>
            <a:chOff x="4450987" y="3429000"/>
            <a:chExt cx="1719415" cy="648072"/>
          </a:xfrm>
        </p:grpSpPr>
        <p:sp>
          <p:nvSpPr>
            <p:cNvPr id="49" name="Rounded Rectangle 48"/>
            <p:cNvSpPr/>
            <p:nvPr/>
          </p:nvSpPr>
          <p:spPr>
            <a:xfrm>
              <a:off x="4450987" y="3429000"/>
              <a:ext cx="1719415" cy="64807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ounded Rectangle 49"/>
            <p:cNvSpPr/>
            <p:nvPr/>
          </p:nvSpPr>
          <p:spPr>
            <a:xfrm>
              <a:off x="4572000" y="3501008"/>
              <a:ext cx="590290" cy="50405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200" dirty="0" smtClean="0"/>
                <a:t>4</a:t>
              </a:r>
              <a:endParaRPr lang="en-US" sz="1200" dirty="0"/>
            </a:p>
          </p:txBody>
        </p:sp>
        <p:sp>
          <p:nvSpPr>
            <p:cNvPr id="51" name="Rounded Rectangle 50"/>
            <p:cNvSpPr/>
            <p:nvPr/>
          </p:nvSpPr>
          <p:spPr>
            <a:xfrm>
              <a:off x="5162290" y="3501008"/>
              <a:ext cx="792088" cy="50405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200" dirty="0" smtClean="0"/>
                <a:t>TK_IMM</a:t>
              </a:r>
              <a:endParaRPr lang="en-US" sz="1200" dirty="0"/>
            </a:p>
          </p:txBody>
        </p:sp>
      </p:grpSp>
      <p:cxnSp>
        <p:nvCxnSpPr>
          <p:cNvPr id="53" name="Straight Arrow Connector 52"/>
          <p:cNvCxnSpPr/>
          <p:nvPr/>
        </p:nvCxnSpPr>
        <p:spPr>
          <a:xfrm>
            <a:off x="1981961" y="4761148"/>
            <a:ext cx="355816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3947908" y="4753967"/>
            <a:ext cx="355816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5933487" y="4753967"/>
            <a:ext cx="355816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7888592" y="4744089"/>
            <a:ext cx="355816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8244408" y="4607259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smtClean="0"/>
              <a:t>NULL</a:t>
            </a:r>
            <a:endParaRPr lang="en-US" sz="1400" b="1" dirty="0"/>
          </a:p>
        </p:txBody>
      </p:sp>
      <p:grpSp>
        <p:nvGrpSpPr>
          <p:cNvPr id="64" name="Group 63"/>
          <p:cNvGrpSpPr/>
          <p:nvPr/>
        </p:nvGrpSpPr>
        <p:grpSpPr>
          <a:xfrm>
            <a:off x="323528" y="5661248"/>
            <a:ext cx="1719415" cy="648072"/>
            <a:chOff x="4450987" y="3429000"/>
            <a:chExt cx="1719415" cy="648072"/>
          </a:xfrm>
        </p:grpSpPr>
        <p:sp>
          <p:nvSpPr>
            <p:cNvPr id="65" name="Rounded Rectangle 64"/>
            <p:cNvSpPr/>
            <p:nvPr/>
          </p:nvSpPr>
          <p:spPr>
            <a:xfrm>
              <a:off x="4450987" y="3429000"/>
              <a:ext cx="1719415" cy="64807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ounded Rectangle 65"/>
            <p:cNvSpPr/>
            <p:nvPr/>
          </p:nvSpPr>
          <p:spPr>
            <a:xfrm>
              <a:off x="4572000" y="3501008"/>
              <a:ext cx="590290" cy="50405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200" dirty="0" err="1" smtClean="0"/>
                <a:t>End</a:t>
              </a:r>
              <a:endParaRPr lang="en-US" sz="1200" dirty="0"/>
            </a:p>
          </p:txBody>
        </p:sp>
        <p:sp>
          <p:nvSpPr>
            <p:cNvPr id="67" name="Rounded Rectangle 66"/>
            <p:cNvSpPr/>
            <p:nvPr/>
          </p:nvSpPr>
          <p:spPr>
            <a:xfrm>
              <a:off x="5162290" y="3501008"/>
              <a:ext cx="792088" cy="50405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200" dirty="0" smtClean="0"/>
                <a:t>TK_LAB</a:t>
              </a:r>
              <a:endParaRPr lang="en-US" sz="1200" dirty="0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2298094" y="5661248"/>
            <a:ext cx="1719415" cy="648072"/>
            <a:chOff x="4450987" y="3429000"/>
            <a:chExt cx="1719415" cy="648072"/>
          </a:xfrm>
        </p:grpSpPr>
        <p:sp>
          <p:nvSpPr>
            <p:cNvPr id="69" name="Rounded Rectangle 68"/>
            <p:cNvSpPr/>
            <p:nvPr/>
          </p:nvSpPr>
          <p:spPr>
            <a:xfrm>
              <a:off x="4450987" y="3429000"/>
              <a:ext cx="1719415" cy="64807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ounded Rectangle 69"/>
            <p:cNvSpPr/>
            <p:nvPr/>
          </p:nvSpPr>
          <p:spPr>
            <a:xfrm>
              <a:off x="4572000" y="3501008"/>
              <a:ext cx="590290" cy="50405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200" dirty="0" smtClean="0"/>
                <a:t>j</a:t>
              </a:r>
              <a:endParaRPr lang="en-US" sz="1200" dirty="0"/>
            </a:p>
          </p:txBody>
        </p:sp>
        <p:sp>
          <p:nvSpPr>
            <p:cNvPr id="71" name="Rounded Rectangle 70"/>
            <p:cNvSpPr/>
            <p:nvPr/>
          </p:nvSpPr>
          <p:spPr>
            <a:xfrm>
              <a:off x="5162290" y="3501008"/>
              <a:ext cx="792088" cy="50405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200" dirty="0" smtClean="0"/>
                <a:t>TK_INST</a:t>
              </a:r>
              <a:endParaRPr lang="en-US" sz="1200" dirty="0"/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4277303" y="5661248"/>
            <a:ext cx="1719415" cy="648072"/>
            <a:chOff x="4450987" y="3429000"/>
            <a:chExt cx="1719415" cy="648072"/>
          </a:xfrm>
        </p:grpSpPr>
        <p:sp>
          <p:nvSpPr>
            <p:cNvPr id="73" name="Rounded Rectangle 72"/>
            <p:cNvSpPr/>
            <p:nvPr/>
          </p:nvSpPr>
          <p:spPr>
            <a:xfrm>
              <a:off x="4450987" y="3429000"/>
              <a:ext cx="1719415" cy="64807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ounded Rectangle 73"/>
            <p:cNvSpPr/>
            <p:nvPr/>
          </p:nvSpPr>
          <p:spPr>
            <a:xfrm>
              <a:off x="4572000" y="3501008"/>
              <a:ext cx="590290" cy="50405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200" dirty="0" err="1" smtClean="0"/>
                <a:t>End</a:t>
              </a:r>
              <a:endParaRPr lang="en-US" sz="1200" dirty="0"/>
            </a:p>
          </p:txBody>
        </p:sp>
        <p:sp>
          <p:nvSpPr>
            <p:cNvPr id="75" name="Rounded Rectangle 74"/>
            <p:cNvSpPr/>
            <p:nvPr/>
          </p:nvSpPr>
          <p:spPr>
            <a:xfrm>
              <a:off x="5162290" y="3501008"/>
              <a:ext cx="792088" cy="50405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200" dirty="0" smtClean="0"/>
                <a:t>TK_SYM</a:t>
              </a:r>
              <a:endParaRPr lang="en-US" sz="1200" dirty="0"/>
            </a:p>
          </p:txBody>
        </p:sp>
      </p:grpSp>
      <p:cxnSp>
        <p:nvCxnSpPr>
          <p:cNvPr id="77" name="Straight Arrow Connector 76"/>
          <p:cNvCxnSpPr/>
          <p:nvPr/>
        </p:nvCxnSpPr>
        <p:spPr>
          <a:xfrm>
            <a:off x="1935908" y="5995162"/>
            <a:ext cx="355816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>
            <a:off x="3921487" y="5995162"/>
            <a:ext cx="355816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5876592" y="5985284"/>
            <a:ext cx="355816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6232408" y="5848454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smtClean="0"/>
              <a:t>NULL</a:t>
            </a:r>
            <a:endParaRPr lang="en-US" sz="1400" b="1" dirty="0"/>
          </a:p>
        </p:txBody>
      </p:sp>
      <p:sp>
        <p:nvSpPr>
          <p:cNvPr id="81" name="Rounded Rectangle 80"/>
          <p:cNvSpPr/>
          <p:nvPr/>
        </p:nvSpPr>
        <p:spPr>
          <a:xfrm>
            <a:off x="251520" y="5517232"/>
            <a:ext cx="6700968" cy="936104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ounded Rectangle 81"/>
          <p:cNvSpPr/>
          <p:nvPr/>
        </p:nvSpPr>
        <p:spPr>
          <a:xfrm>
            <a:off x="251520" y="4293096"/>
            <a:ext cx="8640960" cy="936104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4" name="Straight Arrow Connector 83"/>
          <p:cNvCxnSpPr/>
          <p:nvPr/>
        </p:nvCxnSpPr>
        <p:spPr>
          <a:xfrm>
            <a:off x="1079159" y="5229200"/>
            <a:ext cx="0" cy="28803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1681" y="3284984"/>
            <a:ext cx="2852447" cy="5172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3761" y="1340768"/>
            <a:ext cx="5724270" cy="13696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18237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  <p:bldP spid="80" grpId="0"/>
      <p:bldP spid="81" grpId="0" animBg="1"/>
      <p:bldP spid="8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Lista de instruções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2092319"/>
              </p:ext>
            </p:extLst>
          </p:nvPr>
        </p:nvGraphicFramePr>
        <p:xfrm>
          <a:off x="1403648" y="5301208"/>
          <a:ext cx="6480720" cy="7416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1016000"/>
                <a:gridCol w="508000"/>
                <a:gridCol w="508000"/>
                <a:gridCol w="1016000"/>
                <a:gridCol w="1524000"/>
                <a:gridCol w="1908720"/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pt-BR" dirty="0" smtClean="0"/>
                        <a:t>index = 0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err="1" smtClean="0"/>
                        <a:t>type</a:t>
                      </a:r>
                      <a:r>
                        <a:rPr lang="pt-BR" dirty="0" smtClean="0"/>
                        <a:t> = TYPE_I</a:t>
                      </a:r>
                      <a:endParaRPr lang="en-US" dirty="0" smtClean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opcode</a:t>
                      </a:r>
                      <a:r>
                        <a:rPr lang="pt-BR" dirty="0" smtClean="0"/>
                        <a:t> = 8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funct</a:t>
                      </a:r>
                      <a:r>
                        <a:rPr lang="pt-BR" dirty="0" smtClean="0"/>
                        <a:t> = 0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rs</a:t>
                      </a:r>
                      <a:r>
                        <a:rPr lang="pt-BR" dirty="0" smtClean="0"/>
                        <a:t> = 8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pt-BR" dirty="0" smtClean="0"/>
                        <a:t>rd =</a:t>
                      </a:r>
                      <a:r>
                        <a:rPr lang="pt-BR" baseline="0" dirty="0" smtClean="0"/>
                        <a:t> 0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rt</a:t>
                      </a:r>
                      <a:r>
                        <a:rPr lang="pt-BR" dirty="0" smtClean="0"/>
                        <a:t> = 10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imm</a:t>
                      </a:r>
                      <a:r>
                        <a:rPr lang="pt-BR" dirty="0" smtClean="0"/>
                        <a:t> =  4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symbol</a:t>
                      </a:r>
                      <a:r>
                        <a:rPr lang="pt-BR" dirty="0" smtClean="0"/>
                        <a:t> = </a:t>
                      </a:r>
                      <a:r>
                        <a:rPr lang="pt-BR" baseline="0" dirty="0" smtClean="0"/>
                        <a:t> NULL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412776"/>
            <a:ext cx="5335532" cy="2160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511872" y="3988005"/>
            <a:ext cx="1719415" cy="648072"/>
            <a:chOff x="4450987" y="3429000"/>
            <a:chExt cx="1719415" cy="648072"/>
          </a:xfrm>
        </p:grpSpPr>
        <p:sp>
          <p:nvSpPr>
            <p:cNvPr id="9" name="Rounded Rectangle 8"/>
            <p:cNvSpPr/>
            <p:nvPr/>
          </p:nvSpPr>
          <p:spPr>
            <a:xfrm>
              <a:off x="4450987" y="3429000"/>
              <a:ext cx="1719415" cy="64807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4572000" y="3501008"/>
              <a:ext cx="590290" cy="50405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200" dirty="0" err="1" smtClean="0"/>
                <a:t>addi</a:t>
              </a:r>
              <a:endParaRPr lang="en-US" sz="1200" dirty="0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5162290" y="3501008"/>
              <a:ext cx="792088" cy="50405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200" dirty="0" smtClean="0"/>
                <a:t>TK_INST</a:t>
              </a:r>
              <a:endParaRPr lang="en-US" sz="12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479544" y="3988005"/>
            <a:ext cx="1719415" cy="648072"/>
            <a:chOff x="4450987" y="3429000"/>
            <a:chExt cx="1719415" cy="648072"/>
          </a:xfrm>
        </p:grpSpPr>
        <p:sp>
          <p:nvSpPr>
            <p:cNvPr id="13" name="Rounded Rectangle 12"/>
            <p:cNvSpPr/>
            <p:nvPr/>
          </p:nvSpPr>
          <p:spPr>
            <a:xfrm>
              <a:off x="4450987" y="3429000"/>
              <a:ext cx="1719415" cy="64807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4572000" y="3501008"/>
              <a:ext cx="590290" cy="50405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200" dirty="0" smtClean="0"/>
                <a:t>$t0</a:t>
              </a:r>
              <a:endParaRPr lang="en-US" sz="1200" dirty="0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5162290" y="3501008"/>
              <a:ext cx="792088" cy="50405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200" dirty="0" smtClean="0"/>
                <a:t>TK_REG</a:t>
              </a:r>
              <a:endParaRPr lang="en-US" sz="12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454110" y="3988005"/>
            <a:ext cx="1719415" cy="648072"/>
            <a:chOff x="4450987" y="3429000"/>
            <a:chExt cx="1719415" cy="648072"/>
          </a:xfrm>
        </p:grpSpPr>
        <p:sp>
          <p:nvSpPr>
            <p:cNvPr id="17" name="Rounded Rectangle 16"/>
            <p:cNvSpPr/>
            <p:nvPr/>
          </p:nvSpPr>
          <p:spPr>
            <a:xfrm>
              <a:off x="4450987" y="3429000"/>
              <a:ext cx="1719415" cy="64807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4572000" y="3501008"/>
              <a:ext cx="590290" cy="50405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200" dirty="0" smtClean="0"/>
                <a:t>$t2</a:t>
              </a:r>
              <a:endParaRPr lang="en-US" sz="1200" dirty="0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5162290" y="3501008"/>
              <a:ext cx="792088" cy="50405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200" dirty="0" smtClean="0"/>
                <a:t>TK_REG</a:t>
              </a:r>
              <a:endParaRPr lang="en-US" sz="1200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6433319" y="3988005"/>
            <a:ext cx="1719415" cy="648072"/>
            <a:chOff x="4450987" y="3429000"/>
            <a:chExt cx="1719415" cy="648072"/>
          </a:xfrm>
        </p:grpSpPr>
        <p:sp>
          <p:nvSpPr>
            <p:cNvPr id="21" name="Rounded Rectangle 20"/>
            <p:cNvSpPr/>
            <p:nvPr/>
          </p:nvSpPr>
          <p:spPr>
            <a:xfrm>
              <a:off x="4450987" y="3429000"/>
              <a:ext cx="1719415" cy="64807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4572000" y="3501008"/>
              <a:ext cx="590290" cy="50405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200" dirty="0" smtClean="0"/>
                <a:t>4</a:t>
              </a:r>
              <a:endParaRPr lang="en-US" sz="1200" dirty="0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5162290" y="3501008"/>
              <a:ext cx="792088" cy="50405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200" dirty="0" smtClean="0"/>
                <a:t>TK_IMM</a:t>
              </a:r>
              <a:endParaRPr lang="en-US" sz="1200" dirty="0"/>
            </a:p>
          </p:txBody>
        </p:sp>
      </p:grpSp>
      <p:cxnSp>
        <p:nvCxnSpPr>
          <p:cNvPr id="24" name="Straight Arrow Connector 23"/>
          <p:cNvCxnSpPr/>
          <p:nvPr/>
        </p:nvCxnSpPr>
        <p:spPr>
          <a:xfrm>
            <a:off x="2125977" y="4329100"/>
            <a:ext cx="355816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4091924" y="4321919"/>
            <a:ext cx="355816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6077503" y="4321919"/>
            <a:ext cx="355816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8032608" y="4312041"/>
            <a:ext cx="355816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8388424" y="4175211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smtClean="0"/>
              <a:t>NULL</a:t>
            </a:r>
            <a:endParaRPr lang="en-US" sz="1400" b="1" dirty="0"/>
          </a:p>
        </p:txBody>
      </p:sp>
      <p:sp>
        <p:nvSpPr>
          <p:cNvPr id="29" name="Rounded Rectangle 28"/>
          <p:cNvSpPr/>
          <p:nvPr/>
        </p:nvSpPr>
        <p:spPr>
          <a:xfrm>
            <a:off x="395536" y="3861048"/>
            <a:ext cx="8640960" cy="936104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372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módulos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772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Analisador léxico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iagem">
  <a:themeElements>
    <a:clrScheme name="Viagem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Viagem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Viagem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240</TotalTime>
  <Words>336</Words>
  <Application>Microsoft Office PowerPoint</Application>
  <PresentationFormat>On-screen Show (4:3)</PresentationFormat>
  <Paragraphs>105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Viagem</vt:lpstr>
      <vt:lpstr>Montador – Software Básico</vt:lpstr>
      <vt:lpstr>Sumário</vt:lpstr>
      <vt:lpstr>introdução</vt:lpstr>
      <vt:lpstr>Estratégia utilizada</vt:lpstr>
      <vt:lpstr>Estratégia utilizada</vt:lpstr>
      <vt:lpstr>Lista de tokens</vt:lpstr>
      <vt:lpstr>Lista de instruções</vt:lpstr>
      <vt:lpstr>módulos</vt:lpstr>
      <vt:lpstr>Analisador léxico</vt:lpstr>
      <vt:lpstr>Analisador Léxico</vt:lpstr>
      <vt:lpstr>Analisador Sintático</vt:lpstr>
      <vt:lpstr>Analisador Sintático</vt:lpstr>
      <vt:lpstr>Analisador Sintático</vt:lpstr>
      <vt:lpstr>Analisador semantico</vt:lpstr>
      <vt:lpstr>Gerador de codigo objeto</vt:lpstr>
      <vt:lpstr>conclusão</vt:lpstr>
      <vt:lpstr>Apresentação do software</vt:lpstr>
      <vt:lpstr>Principais problemas</vt:lpstr>
      <vt:lpstr>Próximos passos</vt:lpstr>
      <vt:lpstr>Perguntas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Montador – Software Básico</dc:title>
  <dc:creator>Djore</dc:creator>
  <cp:lastModifiedBy>Andre</cp:lastModifiedBy>
  <cp:revision>29</cp:revision>
  <dcterms:created xsi:type="dcterms:W3CDTF">2011-11-05T11:22:40Z</dcterms:created>
  <dcterms:modified xsi:type="dcterms:W3CDTF">2011-11-09T00:41:59Z</dcterms:modified>
</cp:coreProperties>
</file>