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5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2AF00-0D92-4FB3-BF30-0E1262BA24CF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6F26-12D3-46DB-BEB2-9E56F06A05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Observando</a:t>
            </a:r>
            <a:r>
              <a:rPr lang="pt-BR" baseline="0" dirty="0" smtClean="0"/>
              <a:t> que não se encontra incluso todos os parâmetros usados.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76F26-12D3-46DB-BEB2-9E56F06A051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BE08B6B-564C-4EB5-BE5C-0142EA1AA5D2}" type="datetimeFigureOut">
              <a:rPr lang="pt-BR" smtClean="0"/>
              <a:pPr/>
              <a:t>08/11/2011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3F2399F-644D-4C01-A473-43138D341E1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Montador – Software Básico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André </a:t>
            </a:r>
            <a:r>
              <a:rPr lang="pt-BR" dirty="0" err="1" smtClean="0"/>
              <a:t>Geraldes</a:t>
            </a:r>
            <a:endParaRPr lang="pt-BR" dirty="0" smtClean="0"/>
          </a:p>
          <a:p>
            <a:r>
              <a:rPr lang="pt-BR" dirty="0" smtClean="0"/>
              <a:t>Caio </a:t>
            </a:r>
            <a:r>
              <a:rPr lang="pt-BR" dirty="0" err="1" smtClean="0"/>
              <a:t>Angêlo</a:t>
            </a:r>
            <a:endParaRPr lang="pt-BR" dirty="0" smtClean="0"/>
          </a:p>
          <a:p>
            <a:r>
              <a:rPr lang="pt-BR" dirty="0" err="1" smtClean="0"/>
              <a:t>Djore</a:t>
            </a:r>
            <a:r>
              <a:rPr lang="pt-BR" dirty="0" smtClean="0"/>
              <a:t> Gouveia</a:t>
            </a:r>
          </a:p>
          <a:p>
            <a:r>
              <a:rPr lang="pt-BR" dirty="0" smtClean="0"/>
              <a:t>Ney Melo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de Erros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Antes de se iniciar a parte de análise, foi feito um arquivo com definições de parâmetros, tipos de </a:t>
            </a:r>
            <a:r>
              <a:rPr lang="pt-BR" dirty="0" err="1" smtClean="0"/>
              <a:t>tokens</a:t>
            </a:r>
            <a:r>
              <a:rPr lang="pt-BR" dirty="0" smtClean="0"/>
              <a:t> e possíveis erros,  definindo-os em valores numéricos para maior comodidade durante as análises.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Alguns exemplos de definições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255" y="1484784"/>
            <a:ext cx="858022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Alguns exemplos estruturas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pt-BR" dirty="0" smtClean="0"/>
              <a:t>Tabela de </a:t>
            </a:r>
            <a:r>
              <a:rPr lang="pt-BR" dirty="0" err="1" smtClean="0"/>
              <a:t>simbolos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symbols_table_st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	char* symbol;</a:t>
            </a:r>
          </a:p>
          <a:p>
            <a:pPr lvl="1"/>
            <a:r>
              <a:rPr lang="en-US" dirty="0" smtClean="0"/>
              <a:t>	uint32_t index;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symbols_table_st</a:t>
            </a:r>
            <a:r>
              <a:rPr lang="en-US" dirty="0" smtClean="0"/>
              <a:t> * next;</a:t>
            </a:r>
          </a:p>
          <a:p>
            <a:pPr lvl="1"/>
            <a:r>
              <a:rPr lang="en-US" dirty="0" smtClean="0"/>
              <a:t>} </a:t>
            </a:r>
            <a:r>
              <a:rPr lang="en-US" dirty="0" err="1" smtClean="0"/>
              <a:t>symbols_table</a:t>
            </a:r>
            <a:r>
              <a:rPr lang="en-US" dirty="0" smtClean="0"/>
              <a:t>;</a:t>
            </a:r>
            <a:r>
              <a:rPr lang="pt-BR" dirty="0" smtClean="0"/>
              <a:t>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Estrutura de </a:t>
            </a:r>
            <a:r>
              <a:rPr lang="pt-BR" dirty="0" err="1" smtClean="0"/>
              <a:t>Token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token_st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    char* </a:t>
            </a:r>
            <a:r>
              <a:rPr lang="en-US" dirty="0" err="1" smtClean="0"/>
              <a:t>value_s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   int32_t value;</a:t>
            </a:r>
          </a:p>
          <a:p>
            <a:pPr lvl="1"/>
            <a:r>
              <a:rPr lang="en-US" dirty="0" smtClean="0"/>
              <a:t>    uint8_t type;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token_st</a:t>
            </a:r>
            <a:r>
              <a:rPr lang="en-US" dirty="0" smtClean="0"/>
              <a:t> * next;</a:t>
            </a:r>
          </a:p>
          <a:p>
            <a:pPr lvl="1"/>
            <a:r>
              <a:rPr lang="en-US" dirty="0" smtClean="0"/>
              <a:t>} token;</a:t>
            </a:r>
            <a:r>
              <a:rPr lang="pt-BR" dirty="0" smtClean="0"/>
              <a:t>”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Alguns exemplos estruturas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pt-BR" dirty="0" smtClean="0"/>
              <a:t>Estrutura de Lista de </a:t>
            </a:r>
            <a:r>
              <a:rPr lang="pt-BR" dirty="0" err="1" smtClean="0"/>
              <a:t>Token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token_list_st</a:t>
            </a:r>
            <a:r>
              <a:rPr lang="pt-BR" dirty="0" smtClean="0"/>
              <a:t> {</a:t>
            </a:r>
          </a:p>
          <a:p>
            <a:pPr lvl="1"/>
            <a:r>
              <a:rPr lang="pt-BR" dirty="0" smtClean="0"/>
              <a:t>    uint32_t </a:t>
            </a:r>
            <a:r>
              <a:rPr lang="pt-BR" dirty="0" err="1" smtClean="0"/>
              <a:t>index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	uint32_t </a:t>
            </a:r>
            <a:r>
              <a:rPr lang="pt-BR" dirty="0" err="1" smtClean="0"/>
              <a:t>code_line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err="1" smtClean="0"/>
              <a:t>token</a:t>
            </a:r>
            <a:r>
              <a:rPr lang="pt-BR" dirty="0" smtClean="0"/>
              <a:t>* </a:t>
            </a:r>
            <a:r>
              <a:rPr lang="pt-BR" dirty="0" err="1" smtClean="0"/>
              <a:t>first_token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token_list_st</a:t>
            </a:r>
            <a:r>
              <a:rPr lang="pt-BR" dirty="0" smtClean="0"/>
              <a:t> * </a:t>
            </a:r>
            <a:r>
              <a:rPr lang="pt-BR" dirty="0" err="1" smtClean="0"/>
              <a:t>next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} </a:t>
            </a:r>
            <a:r>
              <a:rPr lang="pt-BR" dirty="0" err="1" smtClean="0"/>
              <a:t>token_list</a:t>
            </a:r>
            <a:r>
              <a:rPr lang="pt-BR" dirty="0" smtClean="0"/>
              <a:t>;”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Estrutura de Instruções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op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rs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rt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rd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funct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int32_t </a:t>
            </a:r>
            <a:r>
              <a:rPr lang="pt-BR" dirty="0" err="1" smtClean="0"/>
              <a:t>imm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</a:t>
            </a:r>
            <a:r>
              <a:rPr lang="pt-BR" dirty="0" err="1" smtClean="0"/>
              <a:t>char</a:t>
            </a:r>
            <a:r>
              <a:rPr lang="pt-BR" dirty="0" smtClean="0"/>
              <a:t> *</a:t>
            </a:r>
            <a:r>
              <a:rPr lang="pt-BR" dirty="0" err="1" smtClean="0"/>
              <a:t>symbol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} </a:t>
            </a:r>
            <a:r>
              <a:rPr lang="pt-BR" dirty="0" err="1" smtClean="0"/>
              <a:t>inst</a:t>
            </a:r>
            <a:r>
              <a:rPr lang="pt-BR" dirty="0" smtClean="0"/>
              <a:t>;”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Alguns exemplos estruturas definidas e funções para depuração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pt-BR" dirty="0" smtClean="0"/>
              <a:t>Lista de instrução</a:t>
            </a:r>
          </a:p>
          <a:p>
            <a:pPr lvl="1"/>
            <a:r>
              <a:rPr lang="pt-BR" dirty="0" smtClean="0"/>
              <a:t>“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inst_list_st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    uint32_t index;</a:t>
            </a:r>
          </a:p>
          <a:p>
            <a:pPr lvl="1"/>
            <a:r>
              <a:rPr lang="en-US" dirty="0" smtClean="0"/>
              <a:t>    uint8_t type;</a:t>
            </a:r>
          </a:p>
          <a:p>
            <a:pPr lvl="1"/>
            <a:r>
              <a:rPr lang="en-US" dirty="0" smtClean="0"/>
              <a:t>    inst values;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inst_list_st</a:t>
            </a:r>
            <a:r>
              <a:rPr lang="en-US" dirty="0" smtClean="0"/>
              <a:t> *next;</a:t>
            </a:r>
          </a:p>
          <a:p>
            <a:pPr lvl="1"/>
            <a:r>
              <a:rPr lang="en-US" dirty="0" smtClean="0"/>
              <a:t>} </a:t>
            </a:r>
            <a:r>
              <a:rPr lang="en-US" dirty="0" err="1" smtClean="0"/>
              <a:t>inst_list</a:t>
            </a:r>
            <a:r>
              <a:rPr lang="en-US" dirty="0" smtClean="0"/>
              <a:t>;</a:t>
            </a:r>
            <a:r>
              <a:rPr lang="pt-BR" dirty="0" smtClean="0"/>
              <a:t>” 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Funções para Depuração do código</a:t>
            </a:r>
          </a:p>
          <a:p>
            <a:pPr lvl="1"/>
            <a:r>
              <a:rPr lang="pt-BR" dirty="0" smtClean="0"/>
              <a:t>Função para impressão de mensagem de erro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print_error_msg</a:t>
            </a:r>
            <a:r>
              <a:rPr lang="pt-BR" dirty="0" smtClean="0"/>
              <a:t>(uint32_t </a:t>
            </a:r>
            <a:r>
              <a:rPr lang="pt-BR" dirty="0" err="1" smtClean="0"/>
              <a:t>line</a:t>
            </a:r>
            <a:r>
              <a:rPr lang="pt-BR" dirty="0" smtClean="0"/>
              <a:t>, uint8_t </a:t>
            </a:r>
            <a:r>
              <a:rPr lang="pt-BR" dirty="0" err="1" smtClean="0"/>
              <a:t>error</a:t>
            </a:r>
            <a:r>
              <a:rPr lang="pt-BR" dirty="0" smtClean="0"/>
              <a:t>);”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Função para impressão da estrutura do cabeçalho da lista de </a:t>
            </a:r>
            <a:r>
              <a:rPr lang="pt-BR" dirty="0" err="1" smtClean="0"/>
              <a:t>tokens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print_line_list</a:t>
            </a:r>
            <a:r>
              <a:rPr lang="pt-BR" dirty="0" smtClean="0"/>
              <a:t>(</a:t>
            </a:r>
            <a:r>
              <a:rPr lang="pt-BR" dirty="0" err="1" smtClean="0"/>
              <a:t>token_list</a:t>
            </a:r>
            <a:r>
              <a:rPr lang="pt-BR" dirty="0" smtClean="0"/>
              <a:t>*);”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Função para impressão da estrutura da lista de </a:t>
            </a:r>
            <a:r>
              <a:rPr lang="pt-BR" dirty="0" err="1" smtClean="0"/>
              <a:t>tokens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print_token_list</a:t>
            </a:r>
            <a:r>
              <a:rPr lang="pt-BR" dirty="0" smtClean="0"/>
              <a:t>(</a:t>
            </a:r>
            <a:r>
              <a:rPr lang="pt-BR" dirty="0" err="1" smtClean="0"/>
              <a:t>token</a:t>
            </a:r>
            <a:r>
              <a:rPr lang="pt-BR" dirty="0" smtClean="0"/>
              <a:t>*);”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Função para imprimir a tabela de </a:t>
            </a:r>
            <a:r>
              <a:rPr lang="pt-BR" dirty="0" err="1" smtClean="0"/>
              <a:t>simbolos</a:t>
            </a:r>
            <a:endParaRPr lang="pt-BR" dirty="0" smtClean="0"/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print_symbols_table</a:t>
            </a:r>
            <a:r>
              <a:rPr lang="pt-BR" dirty="0" smtClean="0"/>
              <a:t>(</a:t>
            </a:r>
            <a:r>
              <a:rPr lang="pt-BR" dirty="0" err="1" smtClean="0"/>
              <a:t>symbols_table</a:t>
            </a:r>
            <a:r>
              <a:rPr lang="pt-BR" dirty="0" smtClean="0"/>
              <a:t>*);”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Léxico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</a:t>
            </a:r>
            <a:r>
              <a:rPr lang="pt-BR" dirty="0" smtClean="0"/>
              <a:t>Sintático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Tem como variáveis de entrada a saída do analisador léxico:</a:t>
            </a:r>
          </a:p>
          <a:p>
            <a:pPr lvl="1"/>
            <a:r>
              <a:rPr lang="pt-BR" dirty="0" err="1" smtClean="0"/>
              <a:t>token_list</a:t>
            </a:r>
            <a:r>
              <a:rPr lang="pt-BR" dirty="0" smtClean="0"/>
              <a:t> que é uma lista de </a:t>
            </a:r>
            <a:r>
              <a:rPr lang="pt-BR" dirty="0" err="1" smtClean="0"/>
              <a:t>structs</a:t>
            </a:r>
            <a:r>
              <a:rPr lang="pt-BR" dirty="0" smtClean="0"/>
              <a:t> composta por </a:t>
            </a:r>
            <a:r>
              <a:rPr lang="pt-BR" dirty="0" err="1" smtClean="0"/>
              <a:t>structs</a:t>
            </a:r>
            <a:r>
              <a:rPr lang="pt-BR" dirty="0" smtClean="0"/>
              <a:t> de </a:t>
            </a:r>
            <a:r>
              <a:rPr lang="pt-BR" dirty="0" err="1" smtClean="0"/>
              <a:t>tokens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A para cada instrução são feitas checagens de:</a:t>
            </a:r>
          </a:p>
          <a:p>
            <a:pPr lvl="1"/>
            <a:r>
              <a:rPr lang="pt-BR" smtClean="0"/>
              <a:t>Correta </a:t>
            </a:r>
            <a:r>
              <a:rPr lang="pt-BR" dirty="0" smtClean="0"/>
              <a:t>padronização das instruções (checando com a gramática;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Analisador Sintático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seguida é feito uma análise dos registradores:</a:t>
            </a:r>
          </a:p>
          <a:p>
            <a:pPr lvl="1"/>
            <a:r>
              <a:rPr lang="pt-BR" dirty="0" smtClean="0"/>
              <a:t>É verificado a quantidade de registradores na instrução;</a:t>
            </a:r>
          </a:p>
          <a:p>
            <a:pPr lvl="1"/>
            <a:r>
              <a:rPr lang="pt-BR" dirty="0" smtClean="0"/>
              <a:t>Se os registradores estão no formato certo;</a:t>
            </a:r>
          </a:p>
          <a:p>
            <a:pPr lvl="1"/>
            <a:r>
              <a:rPr lang="pt-BR" dirty="0" smtClean="0"/>
              <a:t>Se estão escritos da forma correta, ex: tem virgulas, colchetes;</a:t>
            </a:r>
          </a:p>
          <a:p>
            <a:pPr lvl="1"/>
            <a:r>
              <a:rPr lang="pt-BR" dirty="0" smtClean="0"/>
              <a:t>Se os formatos encontrados estão de acordo com o formato esperado de cada instrução;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Sintático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 2"/>
              <a:buChar char=""/>
            </a:pPr>
            <a:r>
              <a:rPr lang="pt-BR" dirty="0" smtClean="0"/>
              <a:t>Caso toda a </a:t>
            </a:r>
            <a:r>
              <a:rPr lang="pt-BR" dirty="0" err="1" smtClean="0"/>
              <a:t>token_list</a:t>
            </a:r>
            <a:r>
              <a:rPr lang="pt-BR" dirty="0" smtClean="0"/>
              <a:t> passe ok, ele tem como saída o ponteiro </a:t>
            </a:r>
            <a:r>
              <a:rPr lang="pt-BR" dirty="0" err="1" smtClean="0"/>
              <a:t>il_out</a:t>
            </a:r>
            <a:r>
              <a:rPr lang="pt-BR" dirty="0" smtClean="0"/>
              <a:t>, que aponta para </a:t>
            </a:r>
            <a:r>
              <a:rPr lang="pt-BR" smtClean="0"/>
              <a:t>o início da lista de  </a:t>
            </a:r>
            <a:r>
              <a:rPr lang="pt-BR" dirty="0" smtClean="0"/>
              <a:t>entrada para o analisador semântico.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do código 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54162"/>
            <a:ext cx="5419328" cy="4525963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 smtClean="0"/>
              <a:t>Estrutura de dados de </a:t>
            </a:r>
            <a:r>
              <a:rPr lang="pt-BR" sz="2000" b="1" dirty="0" smtClean="0">
                <a:solidFill>
                  <a:srgbClr val="FF0000"/>
                </a:solidFill>
              </a:rPr>
              <a:t>entrada</a:t>
            </a:r>
            <a:r>
              <a:rPr lang="pt-BR" sz="2000" dirty="0" smtClean="0"/>
              <a:t>:</a:t>
            </a:r>
          </a:p>
          <a:p>
            <a:pPr lvl="1" algn="r">
              <a:buNone/>
            </a:pPr>
            <a:r>
              <a:rPr lang="pt-BR" sz="2000" u="sng" dirty="0" smtClean="0"/>
              <a:t>Lista de instruções</a:t>
            </a:r>
            <a:r>
              <a:rPr lang="pt-BR" sz="2000" dirty="0" smtClean="0"/>
              <a:t>:</a:t>
            </a:r>
          </a:p>
          <a:p>
            <a:pPr lvl="1" algn="ctr">
              <a:buNone/>
            </a:pPr>
            <a:endParaRPr lang="pt-BR" sz="2000" dirty="0" smtClean="0"/>
          </a:p>
          <a:p>
            <a:pPr lvl="1" algn="ctr">
              <a:buNone/>
            </a:pPr>
            <a:endParaRPr lang="pt-BR" sz="2000" dirty="0" smtClean="0"/>
          </a:p>
          <a:p>
            <a:r>
              <a:rPr lang="pt-BR" sz="2000" dirty="0" smtClean="0"/>
              <a:t>Estrutura </a:t>
            </a:r>
            <a:r>
              <a:rPr lang="pt-BR" sz="2000" i="1" dirty="0" err="1" smtClean="0"/>
              <a:t>values</a:t>
            </a:r>
            <a:r>
              <a:rPr lang="pt-BR" sz="2000" dirty="0" smtClean="0"/>
              <a:t> contém os </a:t>
            </a:r>
            <a:r>
              <a:rPr lang="pt-BR" sz="2000" b="1" dirty="0" smtClean="0">
                <a:solidFill>
                  <a:srgbClr val="FF0000"/>
                </a:solidFill>
              </a:rPr>
              <a:t>valores</a:t>
            </a:r>
            <a:r>
              <a:rPr lang="pt-BR" sz="2000" dirty="0" smtClean="0"/>
              <a:t> de cada campo da instrução (</a:t>
            </a:r>
            <a:r>
              <a:rPr lang="pt-BR" sz="2000" dirty="0" err="1" smtClean="0"/>
              <a:t>opcode</a:t>
            </a:r>
            <a:r>
              <a:rPr lang="pt-BR" sz="2000" dirty="0" smtClean="0"/>
              <a:t>, </a:t>
            </a:r>
            <a:r>
              <a:rPr lang="pt-BR" sz="2000" dirty="0" err="1" smtClean="0"/>
              <a:t>rs</a:t>
            </a:r>
            <a:r>
              <a:rPr lang="pt-BR" sz="2000" dirty="0" smtClean="0"/>
              <a:t>, </a:t>
            </a:r>
            <a:r>
              <a:rPr lang="pt-BR" sz="2000" dirty="0" err="1" smtClean="0"/>
              <a:t>rt</a:t>
            </a:r>
            <a:r>
              <a:rPr lang="pt-BR" sz="2000" dirty="0" smtClean="0"/>
              <a:t>, </a:t>
            </a:r>
            <a:r>
              <a:rPr lang="pt-BR" sz="2000" dirty="0" err="1" smtClean="0"/>
              <a:t>rd</a:t>
            </a:r>
            <a:r>
              <a:rPr lang="pt-BR" sz="2000" dirty="0" smtClean="0"/>
              <a:t>, </a:t>
            </a:r>
            <a:r>
              <a:rPr lang="pt-BR" sz="2000" dirty="0" err="1" smtClean="0"/>
              <a:t>shamt</a:t>
            </a:r>
            <a:r>
              <a:rPr lang="pt-BR" sz="2000" dirty="0" smtClean="0"/>
              <a:t>, </a:t>
            </a:r>
            <a:r>
              <a:rPr lang="pt-BR" sz="2000" dirty="0" err="1" smtClean="0"/>
              <a:t>funct</a:t>
            </a:r>
            <a:r>
              <a:rPr lang="pt-BR" sz="2000" dirty="0" smtClean="0"/>
              <a:t>, imediato)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endParaRPr lang="pt-BR" sz="2000" dirty="0" smtClean="0"/>
          </a:p>
          <a:p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Concatenação </a:t>
            </a:r>
            <a:r>
              <a:rPr lang="pt-BR" sz="2000" dirty="0" smtClean="0"/>
              <a:t>dos valores adequados na ordem correspondente ao tipo da instrução (R,I,J) </a:t>
            </a:r>
          </a:p>
          <a:p>
            <a:pPr lvl="1">
              <a:buNone/>
            </a:pPr>
            <a:r>
              <a:rPr lang="pt-BR" sz="1600" dirty="0" smtClean="0"/>
              <a:t>	</a:t>
            </a:r>
            <a:r>
              <a:rPr lang="pt-BR" sz="2000" dirty="0" smtClean="0"/>
              <a:t>=&gt; soma dos valores após deslocamentos lógicos pertinentes</a:t>
            </a:r>
          </a:p>
          <a:p>
            <a:pPr algn="r">
              <a:buNone/>
            </a:pPr>
            <a:r>
              <a:rPr lang="pt-BR" sz="2000" dirty="0" smtClean="0"/>
              <a:t>Ex.: Tipo R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6511" y="2852936"/>
            <a:ext cx="165575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9022" y="1340768"/>
            <a:ext cx="218697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03648" y="6165304"/>
          <a:ext cx="6120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113"/>
                <a:gridCol w="1020113"/>
                <a:gridCol w="1020113"/>
                <a:gridCol w="1020113"/>
                <a:gridCol w="1020113"/>
                <a:gridCol w="1020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Rd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Shamt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Concepção do projeto – Duas Etapas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etapa:</a:t>
            </a:r>
          </a:p>
          <a:p>
            <a:pPr lvl="1"/>
            <a:r>
              <a:rPr lang="pt-BR" dirty="0" smtClean="0"/>
              <a:t>Implementar as tabelas Instrução e Registradores;</a:t>
            </a:r>
          </a:p>
          <a:p>
            <a:pPr lvl="1"/>
            <a:r>
              <a:rPr lang="pt-BR" dirty="0" smtClean="0"/>
              <a:t>Implementar a análise léxica;</a:t>
            </a:r>
          </a:p>
          <a:p>
            <a:pPr lvl="1"/>
            <a:r>
              <a:rPr lang="pt-BR" dirty="0" smtClean="0"/>
              <a:t>Análise Sintática;</a:t>
            </a:r>
          </a:p>
          <a:p>
            <a:pPr lvl="1"/>
            <a:r>
              <a:rPr lang="pt-BR" dirty="0" smtClean="0"/>
              <a:t>Geração do código objeto;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do código binário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691680" y="2276872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08280"/>
                <a:gridCol w="246270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979712" y="1700808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9552" y="17008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Rt</a:t>
            </a:r>
            <a:r>
              <a:rPr lang="pt-BR" dirty="0" smtClean="0"/>
              <a:t> = $10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2348880"/>
            <a:ext cx="1656184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Deslocamento lógico</a:t>
            </a:r>
            <a:endParaRPr lang="pt-BR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691680" y="2924944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Seta para baixo 8"/>
          <p:cNvSpPr/>
          <p:nvPr/>
        </p:nvSpPr>
        <p:spPr>
          <a:xfrm>
            <a:off x="3923928" y="1700808"/>
            <a:ext cx="216024" cy="504056"/>
          </a:xfrm>
          <a:prstGeom prst="downArrow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283968" y="1628800"/>
            <a:ext cx="8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Casting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Seta em curva para a direita 10"/>
          <p:cNvSpPr/>
          <p:nvPr/>
        </p:nvSpPr>
        <p:spPr>
          <a:xfrm>
            <a:off x="1115616" y="2636912"/>
            <a:ext cx="432048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395536" y="3429000"/>
            <a:ext cx="8460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34290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add</a:t>
            </a:r>
            <a:r>
              <a:rPr lang="pt-BR" dirty="0" smtClean="0"/>
              <a:t> $8, $9, $10</a:t>
            </a:r>
            <a:endParaRPr lang="pt-BR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1763688" y="3850248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1763688" y="4282296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763688" y="4714344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763688" y="5146392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1763688" y="5578440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1763688" y="6010488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1763696" y="6442536"/>
          <a:ext cx="72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835696" y="34290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Opcode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491880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Rs</a:t>
            </a:r>
            <a:endParaRPr lang="pt-BR" dirty="0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3131840" y="342900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4283968" y="342900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5436096" y="342900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6516216" y="342900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7668344" y="342900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644008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Rt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796136" y="34197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Rd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660232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Shamt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7884368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Funct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67544" y="386104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op</a:t>
            </a:r>
            <a:r>
              <a:rPr lang="pt-BR" dirty="0" smtClean="0"/>
              <a:t> = 0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54858" y="4293096"/>
            <a:ext cx="74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</a:t>
            </a:r>
            <a:r>
              <a:rPr lang="pt-BR" dirty="0" err="1" smtClean="0"/>
              <a:t>s</a:t>
            </a:r>
            <a:r>
              <a:rPr lang="pt-BR" dirty="0" smtClean="0"/>
              <a:t> = 9 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67544" y="471585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</a:t>
            </a:r>
            <a:r>
              <a:rPr lang="pt-BR" dirty="0" err="1"/>
              <a:t>t</a:t>
            </a:r>
            <a:r>
              <a:rPr lang="pt-BR" dirty="0" smtClean="0"/>
              <a:t> = 10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467544" y="5147900"/>
            <a:ext cx="72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</a:t>
            </a:r>
            <a:r>
              <a:rPr lang="pt-BR" dirty="0" err="1"/>
              <a:t>d</a:t>
            </a:r>
            <a:r>
              <a:rPr lang="pt-BR" dirty="0" smtClean="0"/>
              <a:t> = 8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67544" y="5579948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shamt</a:t>
            </a:r>
            <a:r>
              <a:rPr lang="pt-BR" dirty="0" smtClean="0"/>
              <a:t> = 0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67544" y="602128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funct</a:t>
            </a:r>
            <a:r>
              <a:rPr lang="pt-BR" dirty="0" smtClean="0"/>
              <a:t> = 32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6428" y="6444044"/>
            <a:ext cx="169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Linha codificada</a:t>
            </a:r>
            <a:endParaRPr lang="pt-BR" dirty="0"/>
          </a:p>
        </p:txBody>
      </p:sp>
      <p:cxnSp>
        <p:nvCxnSpPr>
          <p:cNvPr id="39" name="Conector reto 38"/>
          <p:cNvCxnSpPr/>
          <p:nvPr/>
        </p:nvCxnSpPr>
        <p:spPr>
          <a:xfrm>
            <a:off x="395536" y="3356992"/>
            <a:ext cx="8460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de diretivas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96952"/>
            <a:ext cx="61245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95536" y="1700808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	A fim de se tornar um programa mais amigável ao usuário, foram implementadas diretivas (as quais são detalhadas no menu de ajuda do programa)</a:t>
            </a:r>
            <a:endParaRPr lang="pt-B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Concepção do projeto – Duas Etapas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Segunda etapa, enfatizando a relação usuário programa:</a:t>
            </a:r>
          </a:p>
          <a:p>
            <a:pPr lvl="1"/>
            <a:r>
              <a:rPr lang="pt-BR" dirty="0" smtClean="0"/>
              <a:t>Implementar a Análise Semântica;</a:t>
            </a:r>
          </a:p>
          <a:p>
            <a:pPr lvl="1"/>
            <a:r>
              <a:rPr lang="pt-BR" dirty="0" smtClean="0"/>
              <a:t>Criar diretivas de chamadas;</a:t>
            </a:r>
          </a:p>
          <a:p>
            <a:pPr lvl="1"/>
            <a:r>
              <a:rPr lang="pt-BR" dirty="0" smtClean="0"/>
              <a:t>Definir quais Erros e </a:t>
            </a:r>
            <a:r>
              <a:rPr lang="pt-BR" dirty="0" err="1" smtClean="0"/>
              <a:t>Warnings</a:t>
            </a:r>
            <a:r>
              <a:rPr lang="pt-BR" dirty="0" smtClean="0"/>
              <a:t> vão aparecer;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4044"/>
            <a:ext cx="8458200" cy="520700"/>
          </a:xfrm>
        </p:spPr>
        <p:txBody>
          <a:bodyPr>
            <a:noAutofit/>
          </a:bodyPr>
          <a:lstStyle/>
          <a:p>
            <a:r>
              <a:rPr lang="pt-BR" sz="3200" dirty="0" smtClean="0"/>
              <a:t>Tabela de Registradores</a:t>
            </a:r>
            <a:r>
              <a:rPr lang="pt-BR" sz="2400" dirty="0" smtClean="0"/>
              <a:t>: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988840"/>
            <a:ext cx="7787208" cy="2027312"/>
          </a:xfrm>
        </p:spPr>
        <p:txBody>
          <a:bodyPr/>
          <a:lstStyle/>
          <a:p>
            <a:r>
              <a:rPr lang="pt-BR" sz="2400" dirty="0" smtClean="0"/>
              <a:t>A tabela de instruções foi definida como um vetor pré-definido: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874" y="2852937"/>
            <a:ext cx="771752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Registradores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para cada valor, “REG_0, REG_1..., </a:t>
            </a:r>
            <a:r>
              <a:rPr lang="pt-BR" dirty="0" err="1" smtClean="0"/>
              <a:t>forão</a:t>
            </a:r>
            <a:r>
              <a:rPr lang="pt-BR" dirty="0" smtClean="0"/>
              <a:t> pré definidos  como sendo o respectivo registrador:</a:t>
            </a:r>
          </a:p>
          <a:p>
            <a:pPr lvl="1"/>
            <a:r>
              <a:rPr lang="pt-BR" dirty="0" smtClean="0"/>
              <a:t>“#DEFINE REG_0		(“$zero”)”;</a:t>
            </a:r>
          </a:p>
          <a:p>
            <a:pPr lvl="1"/>
            <a:r>
              <a:rPr lang="pt-BR" dirty="0" smtClean="0"/>
              <a:t>“#DEFINE REG_1		(“$</a:t>
            </a:r>
            <a:r>
              <a:rPr lang="pt-BR" dirty="0" err="1" smtClean="0"/>
              <a:t>at</a:t>
            </a:r>
            <a:r>
              <a:rPr lang="pt-BR" dirty="0" smtClean="0"/>
              <a:t>”)”;</a:t>
            </a:r>
          </a:p>
          <a:p>
            <a:pPr lvl="1"/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Registradores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poder trabalhar com estas definições em forma de vetor, foi atribuído a cada elemento do vetor uma </a:t>
            </a:r>
            <a:r>
              <a:rPr lang="pt-BR" dirty="0" err="1" smtClean="0"/>
              <a:t>struct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</a:p>
          <a:p>
            <a:pPr lvl="1"/>
            <a:r>
              <a:rPr lang="pt-BR" dirty="0" smtClean="0"/>
              <a:t>	</a:t>
            </a:r>
            <a:r>
              <a:rPr lang="pt-BR" dirty="0" err="1" smtClean="0"/>
              <a:t>char</a:t>
            </a:r>
            <a:r>
              <a:rPr lang="pt-BR" dirty="0" smtClean="0"/>
              <a:t>* name1;</a:t>
            </a:r>
          </a:p>
          <a:p>
            <a:pPr lvl="1"/>
            <a:r>
              <a:rPr lang="pt-BR" dirty="0" smtClean="0"/>
              <a:t>	</a:t>
            </a:r>
            <a:r>
              <a:rPr lang="pt-BR" dirty="0" err="1" smtClean="0"/>
              <a:t>char</a:t>
            </a:r>
            <a:r>
              <a:rPr lang="pt-BR" dirty="0" smtClean="0"/>
              <a:t>* name2;</a:t>
            </a:r>
          </a:p>
          <a:p>
            <a:pPr lvl="1"/>
            <a:r>
              <a:rPr lang="pt-BR" dirty="0" smtClean="0"/>
              <a:t>} </a:t>
            </a:r>
            <a:r>
              <a:rPr lang="pt-BR" dirty="0" err="1" smtClean="0"/>
              <a:t>register_name</a:t>
            </a:r>
            <a:r>
              <a:rPr lang="pt-BR" dirty="0" smtClean="0"/>
              <a:t>;”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371656" cy="1396752"/>
          </a:xfrm>
        </p:spPr>
        <p:txBody>
          <a:bodyPr/>
          <a:lstStyle/>
          <a:p>
            <a:r>
              <a:rPr lang="pt-BR" dirty="0" smtClean="0"/>
              <a:t>Usando a mesma ideia da tabela de Registradores, foi definido um vetor com todas as instruções que seriam usadas: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140968"/>
            <a:ext cx="816324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5517232"/>
            <a:ext cx="8610600" cy="7756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Definições para a Tabela de instruções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1444" y="332656"/>
            <a:ext cx="4290556" cy="639762"/>
          </a:xfrm>
        </p:spPr>
        <p:txBody>
          <a:bodyPr/>
          <a:lstStyle/>
          <a:p>
            <a:r>
              <a:rPr lang="pt-BR" dirty="0" err="1" smtClean="0"/>
              <a:t>Opcode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332656"/>
            <a:ext cx="4292241" cy="639762"/>
          </a:xfrm>
        </p:spPr>
        <p:txBody>
          <a:bodyPr/>
          <a:lstStyle/>
          <a:p>
            <a:r>
              <a:rPr lang="pt-BR" dirty="0" err="1" smtClean="0"/>
              <a:t>Funct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3744416" cy="45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836712"/>
            <a:ext cx="3744416" cy="45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poder trabalhar com estas definições em forma de vetor, foi atribuído a cada elemento do vetor uma </a:t>
            </a:r>
            <a:r>
              <a:rPr lang="pt-BR" dirty="0" err="1" smtClean="0"/>
              <a:t>struct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“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{</a:t>
            </a:r>
          </a:p>
          <a:p>
            <a:pPr lvl="1"/>
            <a:r>
              <a:rPr lang="pt-BR" dirty="0" smtClean="0"/>
              <a:t>    </a:t>
            </a:r>
            <a:r>
              <a:rPr lang="pt-BR" dirty="0" err="1" smtClean="0"/>
              <a:t>char</a:t>
            </a:r>
            <a:r>
              <a:rPr lang="pt-BR" dirty="0" smtClean="0"/>
              <a:t>* </a:t>
            </a:r>
            <a:r>
              <a:rPr lang="pt-BR" dirty="0" err="1" smtClean="0"/>
              <a:t>name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type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subtype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opcode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    uint8_t </a:t>
            </a:r>
            <a:r>
              <a:rPr lang="pt-BR" dirty="0" err="1" smtClean="0"/>
              <a:t>funct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} </a:t>
            </a:r>
            <a:r>
              <a:rPr lang="pt-BR" dirty="0" err="1" smtClean="0"/>
              <a:t>inst_info</a:t>
            </a:r>
            <a:r>
              <a:rPr lang="pt-BR" dirty="0" smtClean="0"/>
              <a:t>;”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206</TotalTime>
  <Words>948</Words>
  <Application>Microsoft Office PowerPoint</Application>
  <PresentationFormat>Apresentação na tela (4:3)</PresentationFormat>
  <Paragraphs>453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Viagem</vt:lpstr>
      <vt:lpstr>Montador – Software Básico</vt:lpstr>
      <vt:lpstr>Concepção do projeto – Duas Etapas</vt:lpstr>
      <vt:lpstr>Concepção do projeto – Duas Etapas</vt:lpstr>
      <vt:lpstr>Tabela de Registradores:</vt:lpstr>
      <vt:lpstr>Tabela de Registradores</vt:lpstr>
      <vt:lpstr>Tabela de Registradores</vt:lpstr>
      <vt:lpstr>Tabela de Instruções</vt:lpstr>
      <vt:lpstr>Definições para a Tabela de instruções</vt:lpstr>
      <vt:lpstr>Tabela de Instruções</vt:lpstr>
      <vt:lpstr>Definições de Erros</vt:lpstr>
      <vt:lpstr>Alguns exemplos de definições</vt:lpstr>
      <vt:lpstr>Alguns exemplos estruturas definidas</vt:lpstr>
      <vt:lpstr>Alguns exemplos estruturas definidas</vt:lpstr>
      <vt:lpstr>Alguns exemplos estruturas definidas e funções para depuração</vt:lpstr>
      <vt:lpstr>Analisador Léxico</vt:lpstr>
      <vt:lpstr>Analisador Sintático</vt:lpstr>
      <vt:lpstr>Analisador Sintático</vt:lpstr>
      <vt:lpstr>Analisador Sintático</vt:lpstr>
      <vt:lpstr>Geração do código binário</vt:lpstr>
      <vt:lpstr>Geração do código binário</vt:lpstr>
      <vt:lpstr>Analisador de diretivas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Montador – Software Básico</dc:title>
  <dc:creator>Djore</dc:creator>
  <cp:lastModifiedBy>Caio Gustavo</cp:lastModifiedBy>
  <cp:revision>27</cp:revision>
  <dcterms:created xsi:type="dcterms:W3CDTF">2011-11-05T11:22:40Z</dcterms:created>
  <dcterms:modified xsi:type="dcterms:W3CDTF">2011-11-09T01:39:17Z</dcterms:modified>
</cp:coreProperties>
</file>