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20"/>
  </p:notesMasterIdLst>
  <p:sldIdLst>
    <p:sldId id="256" r:id="rId2"/>
    <p:sldId id="257" r:id="rId3"/>
    <p:sldId id="258" r:id="rId4"/>
    <p:sldId id="260" r:id="rId5"/>
    <p:sldId id="259" r:id="rId6"/>
    <p:sldId id="265" r:id="rId7"/>
    <p:sldId id="262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9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2AF00-0D92-4FB3-BF30-0E1262BA24CF}" type="datetimeFigureOut">
              <a:rPr lang="pt-BR" smtClean="0"/>
              <a:pPr/>
              <a:t>08/11/2011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376F26-12D3-46DB-BEB2-9E56F06A051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Observando</a:t>
            </a:r>
            <a:r>
              <a:rPr lang="pt-BR" baseline="0" dirty="0" smtClean="0"/>
              <a:t> que não se encontra incluso todos os parâmetros usados.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376F26-12D3-46DB-BEB2-9E56F06A0510}" type="slidenum">
              <a:rPr lang="pt-BR" smtClean="0"/>
              <a:pPr/>
              <a:t>11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ítulo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16" name="Espaço Reservado para Data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08B6B-564C-4EB5-BE5C-0142EA1AA5D2}" type="datetimeFigureOut">
              <a:rPr lang="pt-BR" smtClean="0"/>
              <a:pPr/>
              <a:t>08/11/2011</a:t>
            </a:fld>
            <a:endParaRPr lang="pt-BR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B3F2399F-644D-4C01-A473-43138D341E1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08B6B-564C-4EB5-BE5C-0142EA1AA5D2}" type="datetimeFigureOut">
              <a:rPr lang="pt-BR" smtClean="0"/>
              <a:pPr/>
              <a:t>08/11/2011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2399F-644D-4C01-A473-43138D341E1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08B6B-564C-4EB5-BE5C-0142EA1AA5D2}" type="datetimeFigureOut">
              <a:rPr lang="pt-BR" smtClean="0"/>
              <a:pPr/>
              <a:t>08/11/2011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2399F-644D-4C01-A473-43138D341E1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ítulo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27" name="Espaço Reservado para Conteúdo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5" name="Espaço Reservado para Data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08B6B-564C-4EB5-BE5C-0142EA1AA5D2}" type="datetimeFigureOut">
              <a:rPr lang="pt-BR" smtClean="0"/>
              <a:pPr/>
              <a:t>08/11/2011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pt-BR"/>
          </a:p>
        </p:txBody>
      </p:sp>
      <p:sp>
        <p:nvSpPr>
          <p:cNvPr id="16" name="Espaço Reservado para Número de Slide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B3F2399F-644D-4C01-A473-43138D341E1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9" name="Espaço Reservado para Data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08B6B-564C-4EB5-BE5C-0142EA1AA5D2}" type="datetimeFigureOut">
              <a:rPr lang="pt-BR" smtClean="0"/>
              <a:pPr/>
              <a:t>08/11/2011</a:t>
            </a:fld>
            <a:endParaRPr lang="pt-BR"/>
          </a:p>
        </p:txBody>
      </p:sp>
      <p:sp>
        <p:nvSpPr>
          <p:cNvPr id="11" name="Espaço Reservado para Rodapé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Espaço Reservado para Número de Slide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2399F-644D-4C01-A473-43138D341E14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ítulo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4" name="Espaço Reservado para Conteúdo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08B6B-564C-4EB5-BE5C-0142EA1AA5D2}" type="datetimeFigureOut">
              <a:rPr lang="pt-BR" smtClean="0"/>
              <a:pPr/>
              <a:t>08/11/2011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1" name="Espaço Reservado para Número de Slide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2399F-644D-4C01-A473-43138D341E1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ítulo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25" name="Espaço Reservado para Texto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8" name="Espaço Reservado para Conteúdo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08B6B-564C-4EB5-BE5C-0142EA1AA5D2}" type="datetimeFigureOut">
              <a:rPr lang="pt-BR" smtClean="0"/>
              <a:pPr/>
              <a:t>08/11/2011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B3F2399F-644D-4C01-A473-43138D341E14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ítulo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2" name="Espaço Reservado para Data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08B6B-564C-4EB5-BE5C-0142EA1AA5D2}" type="datetimeFigureOut">
              <a:rPr lang="pt-BR" smtClean="0"/>
              <a:pPr/>
              <a:t>08/11/2011</a:t>
            </a:fld>
            <a:endParaRPr lang="pt-BR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2399F-644D-4C01-A473-43138D341E1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08B6B-564C-4EB5-BE5C-0142EA1AA5D2}" type="datetimeFigureOut">
              <a:rPr lang="pt-BR" smtClean="0"/>
              <a:pPr/>
              <a:t>08/11/2011</a:t>
            </a:fld>
            <a:endParaRPr lang="pt-BR"/>
          </a:p>
        </p:txBody>
      </p:sp>
      <p:sp>
        <p:nvSpPr>
          <p:cNvPr id="24" name="Espaço Reservado para Rodapé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2399F-644D-4C01-A473-43138D341E1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ítulo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5" name="Espaço Reservado para Data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08B6B-564C-4EB5-BE5C-0142EA1AA5D2}" type="datetimeFigureOut">
              <a:rPr lang="pt-BR" smtClean="0"/>
              <a:pPr/>
              <a:t>08/11/2011</a:t>
            </a:fld>
            <a:endParaRPr lang="pt-BR"/>
          </a:p>
        </p:txBody>
      </p:sp>
      <p:sp>
        <p:nvSpPr>
          <p:cNvPr id="29" name="Espaço Reservado para Rodapé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2399F-644D-4C01-A473-43138D341E1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Imagem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08B6B-564C-4EB5-BE5C-0142EA1AA5D2}" type="datetimeFigureOut">
              <a:rPr lang="pt-BR" smtClean="0"/>
              <a:pPr/>
              <a:t>08/11/2011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1" name="Espaço Reservado para Número de Slide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2399F-644D-4C01-A473-43138D341E14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7" name="Título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Data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7BE08B6B-564C-4EB5-BE5C-0142EA1AA5D2}" type="datetimeFigureOut">
              <a:rPr lang="pt-BR" smtClean="0"/>
              <a:pPr/>
              <a:t>08/11/2011</a:t>
            </a:fld>
            <a:endParaRPr lang="pt-BR"/>
          </a:p>
        </p:txBody>
      </p:sp>
      <p:sp>
        <p:nvSpPr>
          <p:cNvPr id="28" name="Espaço Reservado para Rodapé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B3F2399F-644D-4C01-A473-43138D341E14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Espaço Reservado para Título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Montador – Software Básico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pt-BR" dirty="0" smtClean="0"/>
              <a:t>André </a:t>
            </a:r>
            <a:r>
              <a:rPr lang="pt-BR" dirty="0" err="1" smtClean="0"/>
              <a:t>Geraldes</a:t>
            </a:r>
            <a:endParaRPr lang="pt-BR" dirty="0" smtClean="0"/>
          </a:p>
          <a:p>
            <a:r>
              <a:rPr lang="pt-BR" dirty="0" smtClean="0"/>
              <a:t>Caio </a:t>
            </a:r>
            <a:r>
              <a:rPr lang="pt-BR" dirty="0" err="1" smtClean="0"/>
              <a:t>Angêlo</a:t>
            </a:r>
            <a:endParaRPr lang="pt-BR" dirty="0" smtClean="0"/>
          </a:p>
          <a:p>
            <a:r>
              <a:rPr lang="pt-BR" dirty="0" err="1" smtClean="0"/>
              <a:t>Djore</a:t>
            </a:r>
            <a:r>
              <a:rPr lang="pt-BR" dirty="0" smtClean="0"/>
              <a:t> Gouveia</a:t>
            </a:r>
          </a:p>
          <a:p>
            <a:r>
              <a:rPr lang="pt-BR" dirty="0" smtClean="0"/>
              <a:t>Ney Melo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Definições de Erros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Antes de se iniciar a parte de análise, foi feito um arquivo com definições de parâmetros, tipos de </a:t>
            </a:r>
            <a:r>
              <a:rPr lang="pt-BR" dirty="0" err="1" smtClean="0"/>
              <a:t>tokens</a:t>
            </a:r>
            <a:r>
              <a:rPr lang="pt-BR" dirty="0" smtClean="0"/>
              <a:t> e possíveis erros,  definindo-os em valores numéricos para maior comodidade durante as análises.</a:t>
            </a:r>
            <a:endParaRPr lang="pt-B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Alguns exemplos de definições</a:t>
            </a:r>
            <a:endParaRPr lang="pt-B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2255" y="1484784"/>
            <a:ext cx="8580225" cy="475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Alguns exemplos estruturas definidas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1"/>
            <a:r>
              <a:rPr lang="pt-BR" dirty="0" smtClean="0"/>
              <a:t>Tabela de </a:t>
            </a:r>
            <a:r>
              <a:rPr lang="pt-BR" dirty="0" err="1" smtClean="0"/>
              <a:t>simbolos</a:t>
            </a:r>
            <a:endParaRPr lang="pt-BR" dirty="0" smtClean="0"/>
          </a:p>
          <a:p>
            <a:pPr lvl="1"/>
            <a:r>
              <a:rPr lang="pt-BR" dirty="0" smtClean="0"/>
              <a:t>“</a:t>
            </a:r>
            <a:r>
              <a:rPr lang="en-US" dirty="0" err="1" smtClean="0"/>
              <a:t>typedef</a:t>
            </a:r>
            <a:r>
              <a:rPr lang="en-US" dirty="0" smtClean="0"/>
              <a:t> 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symbols_table_st</a:t>
            </a:r>
            <a:r>
              <a:rPr lang="en-US" dirty="0" smtClean="0"/>
              <a:t> {</a:t>
            </a:r>
          </a:p>
          <a:p>
            <a:pPr lvl="1"/>
            <a:r>
              <a:rPr lang="en-US" dirty="0" smtClean="0"/>
              <a:t>	char* symbol;</a:t>
            </a:r>
          </a:p>
          <a:p>
            <a:pPr lvl="1"/>
            <a:r>
              <a:rPr lang="en-US" dirty="0" smtClean="0"/>
              <a:t>	uint32_t index;</a:t>
            </a:r>
          </a:p>
          <a:p>
            <a:pPr lvl="1"/>
            <a:r>
              <a:rPr lang="en-US" dirty="0" smtClean="0"/>
              <a:t>	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symbols_table_st</a:t>
            </a:r>
            <a:r>
              <a:rPr lang="en-US" dirty="0" smtClean="0"/>
              <a:t> * next;</a:t>
            </a:r>
          </a:p>
          <a:p>
            <a:pPr lvl="1"/>
            <a:r>
              <a:rPr lang="en-US" dirty="0" smtClean="0"/>
              <a:t>} </a:t>
            </a:r>
            <a:r>
              <a:rPr lang="en-US" dirty="0" err="1" smtClean="0"/>
              <a:t>symbols_table</a:t>
            </a:r>
            <a:r>
              <a:rPr lang="en-US" dirty="0" smtClean="0"/>
              <a:t>;</a:t>
            </a:r>
            <a:r>
              <a:rPr lang="pt-BR" dirty="0" smtClean="0"/>
              <a:t>”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Estrutura de </a:t>
            </a:r>
            <a:r>
              <a:rPr lang="pt-BR" dirty="0" err="1" smtClean="0"/>
              <a:t>Token</a:t>
            </a:r>
            <a:endParaRPr lang="pt-BR" dirty="0" smtClean="0"/>
          </a:p>
          <a:p>
            <a:pPr lvl="1"/>
            <a:r>
              <a:rPr lang="pt-BR" dirty="0" smtClean="0"/>
              <a:t>“</a:t>
            </a:r>
            <a:r>
              <a:rPr lang="en-US" dirty="0" err="1" smtClean="0"/>
              <a:t>typedef</a:t>
            </a:r>
            <a:r>
              <a:rPr lang="en-US" dirty="0" smtClean="0"/>
              <a:t> 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token_st</a:t>
            </a:r>
            <a:r>
              <a:rPr lang="en-US" dirty="0" smtClean="0"/>
              <a:t> {</a:t>
            </a:r>
          </a:p>
          <a:p>
            <a:pPr lvl="1"/>
            <a:r>
              <a:rPr lang="en-US" dirty="0" smtClean="0"/>
              <a:t>    char* </a:t>
            </a:r>
            <a:r>
              <a:rPr lang="en-US" dirty="0" err="1" smtClean="0"/>
              <a:t>value_s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    int32_t value;</a:t>
            </a:r>
          </a:p>
          <a:p>
            <a:pPr lvl="1"/>
            <a:r>
              <a:rPr lang="en-US" dirty="0" smtClean="0"/>
              <a:t>    uint8_t type;</a:t>
            </a:r>
          </a:p>
          <a:p>
            <a:pPr lvl="1"/>
            <a:r>
              <a:rPr lang="en-US" dirty="0" smtClean="0"/>
              <a:t>    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token_st</a:t>
            </a:r>
            <a:r>
              <a:rPr lang="en-US" dirty="0" smtClean="0"/>
              <a:t> * next;</a:t>
            </a:r>
          </a:p>
          <a:p>
            <a:pPr lvl="1"/>
            <a:r>
              <a:rPr lang="en-US" dirty="0" smtClean="0"/>
              <a:t>} token;</a:t>
            </a:r>
            <a:r>
              <a:rPr lang="pt-BR" dirty="0" smtClean="0"/>
              <a:t>”</a:t>
            </a:r>
            <a:endParaRPr lang="pt-B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Alguns exemplos estruturas definidas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lvl="1"/>
            <a:r>
              <a:rPr lang="pt-BR" dirty="0" smtClean="0"/>
              <a:t>Estrutura de Lista de </a:t>
            </a:r>
            <a:r>
              <a:rPr lang="pt-BR" dirty="0" err="1" smtClean="0"/>
              <a:t>Token</a:t>
            </a:r>
            <a:endParaRPr lang="pt-BR" dirty="0" smtClean="0"/>
          </a:p>
          <a:p>
            <a:pPr lvl="1"/>
            <a:r>
              <a:rPr lang="pt-BR" dirty="0" smtClean="0"/>
              <a:t>“</a:t>
            </a:r>
            <a:r>
              <a:rPr lang="pt-BR" dirty="0" err="1" smtClean="0"/>
              <a:t>typedef</a:t>
            </a:r>
            <a:r>
              <a:rPr lang="pt-BR" dirty="0" smtClean="0"/>
              <a:t> </a:t>
            </a:r>
            <a:r>
              <a:rPr lang="pt-BR" dirty="0" err="1" smtClean="0"/>
              <a:t>struct</a:t>
            </a:r>
            <a:r>
              <a:rPr lang="pt-BR" dirty="0" smtClean="0"/>
              <a:t> </a:t>
            </a:r>
            <a:r>
              <a:rPr lang="pt-BR" dirty="0" err="1" smtClean="0"/>
              <a:t>token_list_st</a:t>
            </a:r>
            <a:r>
              <a:rPr lang="pt-BR" dirty="0" smtClean="0"/>
              <a:t> {</a:t>
            </a:r>
          </a:p>
          <a:p>
            <a:pPr lvl="1"/>
            <a:r>
              <a:rPr lang="pt-BR" dirty="0" smtClean="0"/>
              <a:t>    uint32_t </a:t>
            </a:r>
            <a:r>
              <a:rPr lang="pt-BR" dirty="0" err="1" smtClean="0"/>
              <a:t>index</a:t>
            </a:r>
            <a:r>
              <a:rPr lang="pt-BR" dirty="0" smtClean="0"/>
              <a:t>;</a:t>
            </a:r>
          </a:p>
          <a:p>
            <a:pPr lvl="1"/>
            <a:r>
              <a:rPr lang="pt-BR" dirty="0" smtClean="0"/>
              <a:t>	uint32_t </a:t>
            </a:r>
            <a:r>
              <a:rPr lang="pt-BR" dirty="0" err="1" smtClean="0"/>
              <a:t>code_line</a:t>
            </a:r>
            <a:r>
              <a:rPr lang="pt-BR" dirty="0" smtClean="0"/>
              <a:t>;</a:t>
            </a:r>
          </a:p>
          <a:p>
            <a:pPr lvl="1"/>
            <a:r>
              <a:rPr lang="pt-BR" dirty="0" smtClean="0"/>
              <a:t>    </a:t>
            </a:r>
            <a:r>
              <a:rPr lang="pt-BR" dirty="0" err="1" smtClean="0"/>
              <a:t>token</a:t>
            </a:r>
            <a:r>
              <a:rPr lang="pt-BR" dirty="0" smtClean="0"/>
              <a:t>* </a:t>
            </a:r>
            <a:r>
              <a:rPr lang="pt-BR" dirty="0" err="1" smtClean="0"/>
              <a:t>first_token</a:t>
            </a:r>
            <a:r>
              <a:rPr lang="pt-BR" dirty="0" smtClean="0"/>
              <a:t>;</a:t>
            </a:r>
          </a:p>
          <a:p>
            <a:pPr lvl="1"/>
            <a:r>
              <a:rPr lang="pt-BR" dirty="0" smtClean="0"/>
              <a:t>    </a:t>
            </a:r>
            <a:r>
              <a:rPr lang="pt-BR" dirty="0" err="1" smtClean="0"/>
              <a:t>struct</a:t>
            </a:r>
            <a:r>
              <a:rPr lang="pt-BR" dirty="0" smtClean="0"/>
              <a:t> </a:t>
            </a:r>
            <a:r>
              <a:rPr lang="pt-BR" dirty="0" err="1" smtClean="0"/>
              <a:t>token_list_st</a:t>
            </a:r>
            <a:r>
              <a:rPr lang="pt-BR" dirty="0" smtClean="0"/>
              <a:t> * </a:t>
            </a:r>
            <a:r>
              <a:rPr lang="pt-BR" dirty="0" err="1" smtClean="0"/>
              <a:t>next</a:t>
            </a:r>
            <a:r>
              <a:rPr lang="pt-BR" dirty="0" smtClean="0"/>
              <a:t>;</a:t>
            </a:r>
          </a:p>
          <a:p>
            <a:pPr lvl="1"/>
            <a:r>
              <a:rPr lang="pt-BR" dirty="0" smtClean="0"/>
              <a:t>} </a:t>
            </a:r>
            <a:r>
              <a:rPr lang="pt-BR" dirty="0" err="1" smtClean="0"/>
              <a:t>token_list</a:t>
            </a:r>
            <a:r>
              <a:rPr lang="pt-BR" dirty="0" smtClean="0"/>
              <a:t>;”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Estrutura de Instruções</a:t>
            </a:r>
          </a:p>
          <a:p>
            <a:pPr lvl="1"/>
            <a:r>
              <a:rPr lang="pt-BR" dirty="0" smtClean="0"/>
              <a:t>“</a:t>
            </a:r>
            <a:r>
              <a:rPr lang="pt-BR" dirty="0" err="1" smtClean="0"/>
              <a:t>typedef</a:t>
            </a:r>
            <a:r>
              <a:rPr lang="pt-BR" dirty="0" smtClean="0"/>
              <a:t> </a:t>
            </a:r>
            <a:r>
              <a:rPr lang="pt-BR" dirty="0" err="1" smtClean="0"/>
              <a:t>struct</a:t>
            </a:r>
            <a:r>
              <a:rPr lang="pt-BR" dirty="0" smtClean="0"/>
              <a:t> {</a:t>
            </a:r>
          </a:p>
          <a:p>
            <a:pPr lvl="1"/>
            <a:r>
              <a:rPr lang="pt-BR" dirty="0" smtClean="0"/>
              <a:t>    uint8_t </a:t>
            </a:r>
            <a:r>
              <a:rPr lang="pt-BR" dirty="0" err="1" smtClean="0"/>
              <a:t>op</a:t>
            </a:r>
            <a:r>
              <a:rPr lang="pt-BR" dirty="0" smtClean="0"/>
              <a:t>;</a:t>
            </a:r>
          </a:p>
          <a:p>
            <a:pPr lvl="1"/>
            <a:r>
              <a:rPr lang="pt-BR" dirty="0" smtClean="0"/>
              <a:t>    uint8_t </a:t>
            </a:r>
            <a:r>
              <a:rPr lang="pt-BR" dirty="0" err="1" smtClean="0"/>
              <a:t>rs</a:t>
            </a:r>
            <a:r>
              <a:rPr lang="pt-BR" dirty="0" smtClean="0"/>
              <a:t>;</a:t>
            </a:r>
          </a:p>
          <a:p>
            <a:pPr lvl="1"/>
            <a:r>
              <a:rPr lang="pt-BR" dirty="0" smtClean="0"/>
              <a:t>    uint8_t </a:t>
            </a:r>
            <a:r>
              <a:rPr lang="pt-BR" dirty="0" err="1" smtClean="0"/>
              <a:t>rt</a:t>
            </a:r>
            <a:r>
              <a:rPr lang="pt-BR" dirty="0" smtClean="0"/>
              <a:t>;</a:t>
            </a:r>
          </a:p>
          <a:p>
            <a:pPr lvl="1"/>
            <a:r>
              <a:rPr lang="pt-BR" dirty="0" smtClean="0"/>
              <a:t>    uint8_t </a:t>
            </a:r>
            <a:r>
              <a:rPr lang="pt-BR" dirty="0" err="1" smtClean="0"/>
              <a:t>rd</a:t>
            </a:r>
            <a:r>
              <a:rPr lang="pt-BR" dirty="0" smtClean="0"/>
              <a:t>;</a:t>
            </a:r>
          </a:p>
          <a:p>
            <a:pPr lvl="1"/>
            <a:r>
              <a:rPr lang="pt-BR" dirty="0" smtClean="0"/>
              <a:t>    uint8_t </a:t>
            </a:r>
            <a:r>
              <a:rPr lang="pt-BR" dirty="0" err="1" smtClean="0"/>
              <a:t>funct</a:t>
            </a:r>
            <a:r>
              <a:rPr lang="pt-BR" dirty="0" smtClean="0"/>
              <a:t>;</a:t>
            </a:r>
          </a:p>
          <a:p>
            <a:pPr lvl="1"/>
            <a:r>
              <a:rPr lang="pt-BR" dirty="0" smtClean="0"/>
              <a:t>    int32_t </a:t>
            </a:r>
            <a:r>
              <a:rPr lang="pt-BR" dirty="0" err="1" smtClean="0"/>
              <a:t>imm</a:t>
            </a:r>
            <a:r>
              <a:rPr lang="pt-BR" dirty="0" smtClean="0"/>
              <a:t>;</a:t>
            </a:r>
          </a:p>
          <a:p>
            <a:pPr lvl="1"/>
            <a:r>
              <a:rPr lang="pt-BR" dirty="0" smtClean="0"/>
              <a:t>    </a:t>
            </a:r>
            <a:r>
              <a:rPr lang="pt-BR" dirty="0" err="1" smtClean="0"/>
              <a:t>char</a:t>
            </a:r>
            <a:r>
              <a:rPr lang="pt-BR" dirty="0" smtClean="0"/>
              <a:t> *</a:t>
            </a:r>
            <a:r>
              <a:rPr lang="pt-BR" dirty="0" err="1" smtClean="0"/>
              <a:t>symbol</a:t>
            </a:r>
            <a:r>
              <a:rPr lang="pt-BR" dirty="0" smtClean="0"/>
              <a:t>;</a:t>
            </a:r>
          </a:p>
          <a:p>
            <a:pPr lvl="1"/>
            <a:r>
              <a:rPr lang="pt-BR" dirty="0" smtClean="0"/>
              <a:t>} </a:t>
            </a:r>
            <a:r>
              <a:rPr lang="pt-BR" dirty="0" err="1" smtClean="0"/>
              <a:t>inst</a:t>
            </a:r>
            <a:r>
              <a:rPr lang="pt-BR" dirty="0" smtClean="0"/>
              <a:t>;”</a:t>
            </a:r>
            <a:endParaRPr lang="pt-BR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Alguns exemplos estruturas definidas e funções para depuração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5043190"/>
          </a:xfrm>
        </p:spPr>
        <p:txBody>
          <a:bodyPr>
            <a:normAutofit fontScale="55000" lnSpcReduction="20000"/>
          </a:bodyPr>
          <a:lstStyle/>
          <a:p>
            <a:pPr lvl="1"/>
            <a:r>
              <a:rPr lang="pt-BR" dirty="0" smtClean="0"/>
              <a:t>Lista de instrução</a:t>
            </a:r>
          </a:p>
          <a:p>
            <a:pPr lvl="1"/>
            <a:r>
              <a:rPr lang="pt-BR" dirty="0" smtClean="0"/>
              <a:t>“</a:t>
            </a:r>
            <a:r>
              <a:rPr lang="en-US" dirty="0" err="1" smtClean="0"/>
              <a:t>typedef</a:t>
            </a:r>
            <a:r>
              <a:rPr lang="en-US" dirty="0" smtClean="0"/>
              <a:t> 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inst_list_st</a:t>
            </a:r>
            <a:r>
              <a:rPr lang="en-US" dirty="0" smtClean="0"/>
              <a:t> {</a:t>
            </a:r>
          </a:p>
          <a:p>
            <a:pPr lvl="1"/>
            <a:r>
              <a:rPr lang="en-US" dirty="0" smtClean="0"/>
              <a:t>    uint32_t index;</a:t>
            </a:r>
          </a:p>
          <a:p>
            <a:pPr lvl="1"/>
            <a:r>
              <a:rPr lang="en-US" dirty="0" smtClean="0"/>
              <a:t>    uint8_t type;</a:t>
            </a:r>
          </a:p>
          <a:p>
            <a:pPr lvl="1"/>
            <a:r>
              <a:rPr lang="en-US" dirty="0" smtClean="0"/>
              <a:t>    inst values;</a:t>
            </a:r>
          </a:p>
          <a:p>
            <a:pPr lvl="1"/>
            <a:r>
              <a:rPr lang="en-US" dirty="0" smtClean="0"/>
              <a:t>    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inst_list_st</a:t>
            </a:r>
            <a:r>
              <a:rPr lang="en-US" dirty="0" smtClean="0"/>
              <a:t> *next;</a:t>
            </a:r>
          </a:p>
          <a:p>
            <a:pPr lvl="1"/>
            <a:r>
              <a:rPr lang="en-US" dirty="0" smtClean="0"/>
              <a:t>} </a:t>
            </a:r>
            <a:r>
              <a:rPr lang="en-US" dirty="0" err="1" smtClean="0"/>
              <a:t>inst_list</a:t>
            </a:r>
            <a:r>
              <a:rPr lang="en-US" dirty="0" smtClean="0"/>
              <a:t>;</a:t>
            </a:r>
            <a:r>
              <a:rPr lang="pt-BR" dirty="0" smtClean="0"/>
              <a:t>” 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Funções para Depuração do código</a:t>
            </a:r>
          </a:p>
          <a:p>
            <a:pPr lvl="1"/>
            <a:r>
              <a:rPr lang="pt-BR" dirty="0" smtClean="0"/>
              <a:t>Função para impressão de mensagem de erro</a:t>
            </a:r>
          </a:p>
          <a:p>
            <a:pPr lvl="1"/>
            <a:r>
              <a:rPr lang="pt-BR" dirty="0" smtClean="0"/>
              <a:t>“</a:t>
            </a:r>
            <a:r>
              <a:rPr lang="pt-BR" dirty="0" err="1" smtClean="0"/>
              <a:t>void</a:t>
            </a:r>
            <a:r>
              <a:rPr lang="pt-BR" dirty="0" smtClean="0"/>
              <a:t> </a:t>
            </a:r>
            <a:r>
              <a:rPr lang="pt-BR" dirty="0" err="1" smtClean="0"/>
              <a:t>print_error_msg</a:t>
            </a:r>
            <a:r>
              <a:rPr lang="pt-BR" dirty="0" smtClean="0"/>
              <a:t>(uint32_t </a:t>
            </a:r>
            <a:r>
              <a:rPr lang="pt-BR" dirty="0" err="1" smtClean="0"/>
              <a:t>line</a:t>
            </a:r>
            <a:r>
              <a:rPr lang="pt-BR" dirty="0" smtClean="0"/>
              <a:t>, uint8_t </a:t>
            </a:r>
            <a:r>
              <a:rPr lang="pt-BR" dirty="0" err="1" smtClean="0"/>
              <a:t>error</a:t>
            </a:r>
            <a:r>
              <a:rPr lang="pt-BR" dirty="0" smtClean="0"/>
              <a:t>);”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Função para impressão da estrutura do cabeçalho da lista de </a:t>
            </a:r>
            <a:r>
              <a:rPr lang="pt-BR" dirty="0" err="1" smtClean="0"/>
              <a:t>tokens</a:t>
            </a:r>
            <a:endParaRPr lang="pt-BR" dirty="0" smtClean="0"/>
          </a:p>
          <a:p>
            <a:pPr lvl="1"/>
            <a:r>
              <a:rPr lang="pt-BR" dirty="0" smtClean="0"/>
              <a:t>“</a:t>
            </a:r>
            <a:r>
              <a:rPr lang="pt-BR" dirty="0" err="1" smtClean="0"/>
              <a:t>void</a:t>
            </a:r>
            <a:r>
              <a:rPr lang="pt-BR" dirty="0" smtClean="0"/>
              <a:t> </a:t>
            </a:r>
            <a:r>
              <a:rPr lang="pt-BR" dirty="0" err="1" smtClean="0"/>
              <a:t>print_line_list</a:t>
            </a:r>
            <a:r>
              <a:rPr lang="pt-BR" dirty="0" smtClean="0"/>
              <a:t>(</a:t>
            </a:r>
            <a:r>
              <a:rPr lang="pt-BR" dirty="0" err="1" smtClean="0"/>
              <a:t>token_list</a:t>
            </a:r>
            <a:r>
              <a:rPr lang="pt-BR" dirty="0" smtClean="0"/>
              <a:t>*);”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Função para impressão da estrutura da lista de </a:t>
            </a:r>
            <a:r>
              <a:rPr lang="pt-BR" dirty="0" err="1" smtClean="0"/>
              <a:t>tokens</a:t>
            </a:r>
            <a:endParaRPr lang="pt-BR" dirty="0" smtClean="0"/>
          </a:p>
          <a:p>
            <a:pPr lvl="1"/>
            <a:r>
              <a:rPr lang="pt-BR" dirty="0" smtClean="0"/>
              <a:t>“</a:t>
            </a:r>
            <a:r>
              <a:rPr lang="pt-BR" dirty="0" err="1" smtClean="0"/>
              <a:t>void</a:t>
            </a:r>
            <a:r>
              <a:rPr lang="pt-BR" dirty="0" smtClean="0"/>
              <a:t> </a:t>
            </a:r>
            <a:r>
              <a:rPr lang="pt-BR" dirty="0" err="1" smtClean="0"/>
              <a:t>print_token_list</a:t>
            </a:r>
            <a:r>
              <a:rPr lang="pt-BR" dirty="0" smtClean="0"/>
              <a:t>(</a:t>
            </a:r>
            <a:r>
              <a:rPr lang="pt-BR" dirty="0" err="1" smtClean="0"/>
              <a:t>token</a:t>
            </a:r>
            <a:r>
              <a:rPr lang="pt-BR" dirty="0" smtClean="0"/>
              <a:t>*);”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Função para imprimir a tabela de </a:t>
            </a:r>
            <a:r>
              <a:rPr lang="pt-BR" dirty="0" err="1" smtClean="0"/>
              <a:t>simbolos</a:t>
            </a:r>
            <a:endParaRPr lang="pt-BR" dirty="0" smtClean="0"/>
          </a:p>
          <a:p>
            <a:pPr lvl="1"/>
            <a:r>
              <a:rPr lang="pt-BR" dirty="0" smtClean="0"/>
              <a:t>“</a:t>
            </a:r>
            <a:r>
              <a:rPr lang="pt-BR" dirty="0" err="1" smtClean="0"/>
              <a:t>void</a:t>
            </a:r>
            <a:r>
              <a:rPr lang="pt-BR" dirty="0" smtClean="0"/>
              <a:t> </a:t>
            </a:r>
            <a:r>
              <a:rPr lang="pt-BR" dirty="0" err="1" smtClean="0"/>
              <a:t>print_symbols_table</a:t>
            </a:r>
            <a:r>
              <a:rPr lang="pt-BR" dirty="0" smtClean="0"/>
              <a:t>(</a:t>
            </a:r>
            <a:r>
              <a:rPr lang="pt-BR" dirty="0" err="1" smtClean="0"/>
              <a:t>symbols_table</a:t>
            </a:r>
            <a:r>
              <a:rPr lang="pt-BR" dirty="0" smtClean="0"/>
              <a:t>*);”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Analisador Léxico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Analisador </a:t>
            </a:r>
            <a:r>
              <a:rPr lang="pt-BR" dirty="0" err="1" smtClean="0"/>
              <a:t>Sinatático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Tem como variáveis de entrada a saída do analisador léxico:</a:t>
            </a:r>
          </a:p>
          <a:p>
            <a:pPr lvl="1"/>
            <a:r>
              <a:rPr lang="pt-BR" dirty="0" err="1" smtClean="0"/>
              <a:t>token_list</a:t>
            </a:r>
            <a:r>
              <a:rPr lang="pt-BR" dirty="0" smtClean="0"/>
              <a:t> que é uma lista de </a:t>
            </a:r>
            <a:r>
              <a:rPr lang="pt-BR" dirty="0" err="1" smtClean="0"/>
              <a:t>structs</a:t>
            </a:r>
            <a:r>
              <a:rPr lang="pt-BR" dirty="0" smtClean="0"/>
              <a:t> composta por </a:t>
            </a:r>
            <a:r>
              <a:rPr lang="pt-BR" dirty="0" err="1" smtClean="0"/>
              <a:t>structs</a:t>
            </a:r>
            <a:r>
              <a:rPr lang="pt-BR" dirty="0" smtClean="0"/>
              <a:t> de </a:t>
            </a:r>
            <a:r>
              <a:rPr lang="pt-BR" dirty="0" err="1" smtClean="0"/>
              <a:t>tokens</a:t>
            </a:r>
            <a:r>
              <a:rPr lang="pt-BR" dirty="0" smtClean="0"/>
              <a:t>;</a:t>
            </a:r>
          </a:p>
          <a:p>
            <a:endParaRPr lang="pt-BR" dirty="0" smtClean="0"/>
          </a:p>
          <a:p>
            <a:r>
              <a:rPr lang="pt-BR" dirty="0" smtClean="0"/>
              <a:t>A para cada instrução são feitas checagens de:</a:t>
            </a:r>
          </a:p>
          <a:p>
            <a:pPr lvl="1"/>
            <a:r>
              <a:rPr lang="pt-BR" dirty="0" err="1" smtClean="0"/>
              <a:t>Label</a:t>
            </a:r>
            <a:r>
              <a:rPr lang="pt-BR" dirty="0" smtClean="0"/>
              <a:t> repetida;</a:t>
            </a:r>
          </a:p>
          <a:p>
            <a:pPr lvl="1"/>
            <a:r>
              <a:rPr lang="pt-BR" dirty="0" smtClean="0"/>
              <a:t>Correta padronização das instruções (checando com a gramática;</a:t>
            </a:r>
          </a:p>
          <a:p>
            <a:pPr lvl="1"/>
            <a:endParaRPr lang="pt-BR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Analisador Sintático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Em seguida é feito uma análise dos registradores:</a:t>
            </a:r>
          </a:p>
          <a:p>
            <a:pPr lvl="1"/>
            <a:r>
              <a:rPr lang="pt-BR" dirty="0" smtClean="0"/>
              <a:t>É verificado a quantidade de registradores na instrução;</a:t>
            </a:r>
          </a:p>
          <a:p>
            <a:pPr lvl="1"/>
            <a:r>
              <a:rPr lang="pt-BR" dirty="0" smtClean="0"/>
              <a:t>Se os registradores estão no formato certo;</a:t>
            </a:r>
          </a:p>
          <a:p>
            <a:pPr lvl="1"/>
            <a:r>
              <a:rPr lang="pt-BR" dirty="0" smtClean="0"/>
              <a:t>Se estão escritos da forma correta, ex: tem virgulas, colchetes;</a:t>
            </a:r>
          </a:p>
          <a:p>
            <a:pPr lvl="1"/>
            <a:r>
              <a:rPr lang="pt-BR" dirty="0" smtClean="0"/>
              <a:t>Se os formatos encontrados estão de acordo com o formato esperado de cada instrução;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Analisador Sintático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Wingdings 2"/>
              <a:buChar char=""/>
            </a:pPr>
            <a:r>
              <a:rPr lang="pt-BR" dirty="0" smtClean="0"/>
              <a:t>Caso </a:t>
            </a:r>
            <a:r>
              <a:rPr lang="pt-BR" dirty="0" smtClean="0"/>
              <a:t>toda a </a:t>
            </a:r>
            <a:r>
              <a:rPr lang="pt-BR" dirty="0" err="1" smtClean="0"/>
              <a:t>token_list</a:t>
            </a:r>
            <a:r>
              <a:rPr lang="pt-BR" dirty="0" smtClean="0"/>
              <a:t> </a:t>
            </a:r>
            <a:r>
              <a:rPr lang="pt-BR" dirty="0" smtClean="0"/>
              <a:t>passe ok, ele tem como saída o ponteiro </a:t>
            </a:r>
            <a:r>
              <a:rPr lang="pt-BR" dirty="0" err="1" smtClean="0"/>
              <a:t>il_out</a:t>
            </a:r>
            <a:r>
              <a:rPr lang="pt-BR" dirty="0" smtClean="0"/>
              <a:t>, </a:t>
            </a:r>
            <a:r>
              <a:rPr lang="pt-BR" dirty="0" smtClean="0"/>
              <a:t>que aponta para </a:t>
            </a:r>
            <a:r>
              <a:rPr lang="pt-BR" smtClean="0"/>
              <a:t>o início da lista de  </a:t>
            </a:r>
            <a:r>
              <a:rPr lang="pt-BR" dirty="0" smtClean="0"/>
              <a:t>entrada para o analisador semântico.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Concepção do projeto – Duas Etapas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Primeira etapa:</a:t>
            </a:r>
          </a:p>
          <a:p>
            <a:pPr lvl="1"/>
            <a:r>
              <a:rPr lang="pt-BR" dirty="0" smtClean="0"/>
              <a:t>Implementar as tabelas Instrução e Registradores;</a:t>
            </a:r>
          </a:p>
          <a:p>
            <a:pPr lvl="1"/>
            <a:r>
              <a:rPr lang="pt-BR" dirty="0" smtClean="0"/>
              <a:t>Implementar a análise léxica;</a:t>
            </a:r>
          </a:p>
          <a:p>
            <a:pPr lvl="1"/>
            <a:r>
              <a:rPr lang="pt-BR" dirty="0" smtClean="0"/>
              <a:t>Análise Sintática;</a:t>
            </a:r>
          </a:p>
          <a:p>
            <a:pPr lvl="1"/>
            <a:r>
              <a:rPr lang="pt-BR" dirty="0" smtClean="0"/>
              <a:t>Geração do código objeto;</a:t>
            </a:r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Concepção do projeto – Duas Etapas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Segunda etapa, enfatizando a relação usuário programa:</a:t>
            </a:r>
          </a:p>
          <a:p>
            <a:pPr lvl="1"/>
            <a:r>
              <a:rPr lang="pt-BR" dirty="0" smtClean="0"/>
              <a:t>Implementar a Análise Semântica;</a:t>
            </a:r>
          </a:p>
          <a:p>
            <a:pPr lvl="1"/>
            <a:r>
              <a:rPr lang="pt-BR" dirty="0" smtClean="0"/>
              <a:t>Criar diretivas de chamadas;</a:t>
            </a:r>
          </a:p>
          <a:p>
            <a:pPr lvl="1"/>
            <a:r>
              <a:rPr lang="pt-BR" dirty="0" smtClean="0"/>
              <a:t>Definir quais Erros e </a:t>
            </a:r>
            <a:r>
              <a:rPr lang="pt-BR" dirty="0" err="1" smtClean="0"/>
              <a:t>Warnings</a:t>
            </a:r>
            <a:r>
              <a:rPr lang="pt-BR" dirty="0" smtClean="0"/>
              <a:t> vão aparecer;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604044"/>
            <a:ext cx="8458200" cy="520700"/>
          </a:xfrm>
        </p:spPr>
        <p:txBody>
          <a:bodyPr>
            <a:noAutofit/>
          </a:bodyPr>
          <a:lstStyle/>
          <a:p>
            <a:r>
              <a:rPr lang="pt-BR" sz="3200" dirty="0" smtClean="0"/>
              <a:t>Tabela de Registradores</a:t>
            </a:r>
            <a:r>
              <a:rPr lang="pt-BR" sz="2400" dirty="0" smtClean="0"/>
              <a:t>:</a:t>
            </a:r>
            <a:endParaRPr lang="pt-BR" sz="320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1988840"/>
            <a:ext cx="7787208" cy="2027312"/>
          </a:xfrm>
        </p:spPr>
        <p:txBody>
          <a:bodyPr/>
          <a:lstStyle/>
          <a:p>
            <a:r>
              <a:rPr lang="pt-BR" sz="2400" dirty="0" smtClean="0"/>
              <a:t>A tabela de instruções foi definida como um vetor pré-definido:</a:t>
            </a:r>
          </a:p>
          <a:p>
            <a:endParaRPr lang="pt-BR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7874" y="2852937"/>
            <a:ext cx="7717526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Tabela de Registradores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 para cada valor, “REG_0, REG_1..., </a:t>
            </a:r>
            <a:r>
              <a:rPr lang="pt-BR" dirty="0" err="1" smtClean="0"/>
              <a:t>forão</a:t>
            </a:r>
            <a:r>
              <a:rPr lang="pt-BR" dirty="0" smtClean="0"/>
              <a:t> pré definidos  como sendo o respectivo registrador:</a:t>
            </a:r>
          </a:p>
          <a:p>
            <a:pPr lvl="1"/>
            <a:r>
              <a:rPr lang="pt-BR" dirty="0" smtClean="0"/>
              <a:t>“#DEFINE REG_0		(“$zero”)”;</a:t>
            </a:r>
          </a:p>
          <a:p>
            <a:pPr lvl="1"/>
            <a:r>
              <a:rPr lang="pt-BR" dirty="0" smtClean="0"/>
              <a:t>“#DEFINE REG_1		(“$</a:t>
            </a:r>
            <a:r>
              <a:rPr lang="pt-BR" dirty="0" err="1" smtClean="0"/>
              <a:t>at</a:t>
            </a:r>
            <a:r>
              <a:rPr lang="pt-BR" dirty="0" smtClean="0"/>
              <a:t>”)”;</a:t>
            </a:r>
          </a:p>
          <a:p>
            <a:pPr lvl="1"/>
            <a:r>
              <a:rPr lang="pt-BR" dirty="0" smtClean="0"/>
              <a:t>.</a:t>
            </a:r>
          </a:p>
          <a:p>
            <a:pPr lvl="1"/>
            <a:r>
              <a:rPr lang="pt-BR" dirty="0" smtClean="0"/>
              <a:t>.</a:t>
            </a:r>
          </a:p>
          <a:p>
            <a:pPr lvl="1"/>
            <a:r>
              <a:rPr lang="pt-BR" dirty="0" smtClean="0"/>
              <a:t>.</a:t>
            </a:r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Tabela de Registradores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Para poder trabalhar com estas definições em forma de vetor, foi atribuído a cada elemento do vetor uma </a:t>
            </a:r>
            <a:r>
              <a:rPr lang="pt-BR" dirty="0" err="1" smtClean="0"/>
              <a:t>struct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“</a:t>
            </a:r>
            <a:r>
              <a:rPr lang="pt-BR" dirty="0" err="1" smtClean="0"/>
              <a:t>typedef</a:t>
            </a:r>
            <a:r>
              <a:rPr lang="pt-BR" dirty="0" smtClean="0"/>
              <a:t> </a:t>
            </a:r>
            <a:r>
              <a:rPr lang="pt-BR" dirty="0" err="1" smtClean="0"/>
              <a:t>struct</a:t>
            </a:r>
            <a:r>
              <a:rPr lang="pt-BR" dirty="0" smtClean="0"/>
              <a:t> {</a:t>
            </a:r>
          </a:p>
          <a:p>
            <a:pPr lvl="1"/>
            <a:r>
              <a:rPr lang="pt-BR" dirty="0" smtClean="0"/>
              <a:t>	</a:t>
            </a:r>
            <a:r>
              <a:rPr lang="pt-BR" dirty="0" err="1" smtClean="0"/>
              <a:t>char</a:t>
            </a:r>
            <a:r>
              <a:rPr lang="pt-BR" dirty="0" smtClean="0"/>
              <a:t>* name1;</a:t>
            </a:r>
          </a:p>
          <a:p>
            <a:pPr lvl="1"/>
            <a:r>
              <a:rPr lang="pt-BR" dirty="0" smtClean="0"/>
              <a:t>	</a:t>
            </a:r>
            <a:r>
              <a:rPr lang="pt-BR" dirty="0" err="1" smtClean="0"/>
              <a:t>char</a:t>
            </a:r>
            <a:r>
              <a:rPr lang="pt-BR" dirty="0" smtClean="0"/>
              <a:t>* name2;</a:t>
            </a:r>
          </a:p>
          <a:p>
            <a:pPr lvl="1"/>
            <a:r>
              <a:rPr lang="pt-BR" dirty="0" smtClean="0"/>
              <a:t>} </a:t>
            </a:r>
            <a:r>
              <a:rPr lang="pt-BR" dirty="0" err="1" smtClean="0"/>
              <a:t>register_name</a:t>
            </a:r>
            <a:r>
              <a:rPr lang="pt-BR" dirty="0" smtClean="0"/>
              <a:t>;”</a:t>
            </a:r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Tabela de Instruções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8371656" cy="1396752"/>
          </a:xfrm>
        </p:spPr>
        <p:txBody>
          <a:bodyPr/>
          <a:lstStyle/>
          <a:p>
            <a:r>
              <a:rPr lang="pt-BR" dirty="0" smtClean="0"/>
              <a:t>Usando a mesma ideia da tabela de Registradores, foi definido um vetor com todas as instruções que seriam usadas:</a:t>
            </a:r>
          </a:p>
          <a:p>
            <a:endParaRPr lang="pt-BR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3140968"/>
            <a:ext cx="8163248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4800" y="5517232"/>
            <a:ext cx="8610600" cy="775618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Definições para a Tabela de instruções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81444" y="332656"/>
            <a:ext cx="4290556" cy="639762"/>
          </a:xfrm>
        </p:spPr>
        <p:txBody>
          <a:bodyPr/>
          <a:lstStyle/>
          <a:p>
            <a:r>
              <a:rPr lang="pt-BR" dirty="0" err="1" smtClean="0"/>
              <a:t>Opcode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332656"/>
            <a:ext cx="4292241" cy="639762"/>
          </a:xfrm>
        </p:spPr>
        <p:txBody>
          <a:bodyPr/>
          <a:lstStyle/>
          <a:p>
            <a:r>
              <a:rPr lang="pt-BR" dirty="0" err="1" smtClean="0"/>
              <a:t>Funct</a:t>
            </a:r>
            <a:endParaRPr lang="pt-BR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836712"/>
            <a:ext cx="3744416" cy="4548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6056" y="836712"/>
            <a:ext cx="3744416" cy="4543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Tabela de Instruções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Para poder trabalhar com estas definições em forma de vetor, foi atribuído a cada elemento do vetor uma </a:t>
            </a:r>
            <a:r>
              <a:rPr lang="pt-BR" dirty="0" err="1" smtClean="0"/>
              <a:t>struct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“</a:t>
            </a:r>
            <a:r>
              <a:rPr lang="pt-BR" dirty="0" err="1" smtClean="0"/>
              <a:t>typedef</a:t>
            </a:r>
            <a:r>
              <a:rPr lang="pt-BR" dirty="0" smtClean="0"/>
              <a:t> </a:t>
            </a:r>
            <a:r>
              <a:rPr lang="pt-BR" dirty="0" err="1" smtClean="0"/>
              <a:t>struct</a:t>
            </a:r>
            <a:r>
              <a:rPr lang="pt-BR" dirty="0" smtClean="0"/>
              <a:t> {</a:t>
            </a:r>
          </a:p>
          <a:p>
            <a:pPr lvl="1"/>
            <a:r>
              <a:rPr lang="pt-BR" dirty="0" smtClean="0"/>
              <a:t>    </a:t>
            </a:r>
            <a:r>
              <a:rPr lang="pt-BR" dirty="0" err="1" smtClean="0"/>
              <a:t>char</a:t>
            </a:r>
            <a:r>
              <a:rPr lang="pt-BR" dirty="0" smtClean="0"/>
              <a:t>* </a:t>
            </a:r>
            <a:r>
              <a:rPr lang="pt-BR" dirty="0" err="1" smtClean="0"/>
              <a:t>name</a:t>
            </a:r>
            <a:r>
              <a:rPr lang="pt-BR" dirty="0" smtClean="0"/>
              <a:t>;</a:t>
            </a:r>
          </a:p>
          <a:p>
            <a:pPr lvl="1"/>
            <a:r>
              <a:rPr lang="pt-BR" dirty="0" smtClean="0"/>
              <a:t>    uint8_t </a:t>
            </a:r>
            <a:r>
              <a:rPr lang="pt-BR" dirty="0" err="1" smtClean="0"/>
              <a:t>type</a:t>
            </a:r>
            <a:r>
              <a:rPr lang="pt-BR" dirty="0" smtClean="0"/>
              <a:t>;</a:t>
            </a:r>
          </a:p>
          <a:p>
            <a:pPr lvl="1"/>
            <a:r>
              <a:rPr lang="pt-BR" dirty="0" smtClean="0"/>
              <a:t>    uint8_t </a:t>
            </a:r>
            <a:r>
              <a:rPr lang="pt-BR" dirty="0" err="1" smtClean="0"/>
              <a:t>subtype</a:t>
            </a:r>
            <a:r>
              <a:rPr lang="pt-BR" dirty="0" smtClean="0"/>
              <a:t>;</a:t>
            </a:r>
          </a:p>
          <a:p>
            <a:pPr lvl="1"/>
            <a:r>
              <a:rPr lang="pt-BR" dirty="0" smtClean="0"/>
              <a:t>    uint8_t </a:t>
            </a:r>
            <a:r>
              <a:rPr lang="pt-BR" dirty="0" err="1" smtClean="0"/>
              <a:t>opcode</a:t>
            </a:r>
            <a:r>
              <a:rPr lang="pt-BR" dirty="0" smtClean="0"/>
              <a:t>;</a:t>
            </a:r>
          </a:p>
          <a:p>
            <a:pPr lvl="1"/>
            <a:r>
              <a:rPr lang="pt-BR" dirty="0" smtClean="0"/>
              <a:t>    uint8_t </a:t>
            </a:r>
            <a:r>
              <a:rPr lang="pt-BR" dirty="0" err="1" smtClean="0"/>
              <a:t>funct</a:t>
            </a:r>
            <a:r>
              <a:rPr lang="pt-BR" dirty="0" smtClean="0"/>
              <a:t>;</a:t>
            </a:r>
          </a:p>
          <a:p>
            <a:pPr lvl="1"/>
            <a:r>
              <a:rPr lang="pt-BR" dirty="0" smtClean="0"/>
              <a:t>} </a:t>
            </a:r>
            <a:r>
              <a:rPr lang="pt-BR" dirty="0" err="1" smtClean="0"/>
              <a:t>inst_info</a:t>
            </a:r>
            <a:r>
              <a:rPr lang="pt-BR" dirty="0" smtClean="0"/>
              <a:t>;”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iagem">
  <a:themeElements>
    <a:clrScheme name="Viagem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Viagem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Viagem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134</TotalTime>
  <Words>546</Words>
  <Application>Microsoft Office PowerPoint</Application>
  <PresentationFormat>Apresentação na tela (4:3)</PresentationFormat>
  <Paragraphs>121</Paragraphs>
  <Slides>18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19" baseType="lpstr">
      <vt:lpstr>Viagem</vt:lpstr>
      <vt:lpstr>Montador – Software Básico</vt:lpstr>
      <vt:lpstr>Concepção do projeto – Duas Etapas</vt:lpstr>
      <vt:lpstr>Concepção do projeto – Duas Etapas</vt:lpstr>
      <vt:lpstr>Tabela de Registradores:</vt:lpstr>
      <vt:lpstr>Tabela de Registradores</vt:lpstr>
      <vt:lpstr>Tabela de Registradores</vt:lpstr>
      <vt:lpstr>Tabela de Instruções</vt:lpstr>
      <vt:lpstr>Definições para a Tabela de instruções</vt:lpstr>
      <vt:lpstr>Tabela de Instruções</vt:lpstr>
      <vt:lpstr>Definições de Erros</vt:lpstr>
      <vt:lpstr>Alguns exemplos de definições</vt:lpstr>
      <vt:lpstr>Alguns exemplos estruturas definidas</vt:lpstr>
      <vt:lpstr>Alguns exemplos estruturas definidas</vt:lpstr>
      <vt:lpstr>Alguns exemplos estruturas definidas e funções para depuração</vt:lpstr>
      <vt:lpstr>Analisador Léxico</vt:lpstr>
      <vt:lpstr>Analisador Sinatático</vt:lpstr>
      <vt:lpstr>Analisador Sintático</vt:lpstr>
      <vt:lpstr>Analisador Sintático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Montador – Software Básico</dc:title>
  <dc:creator>Djore</dc:creator>
  <cp:lastModifiedBy>Djore</cp:lastModifiedBy>
  <cp:revision>17</cp:revision>
  <dcterms:created xsi:type="dcterms:W3CDTF">2011-11-05T11:22:40Z</dcterms:created>
  <dcterms:modified xsi:type="dcterms:W3CDTF">2011-11-08T10:05:32Z</dcterms:modified>
</cp:coreProperties>
</file>