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4"/>
  </p:notesMasterIdLst>
  <p:sldIdLst>
    <p:sldId id="256" r:id="rId2"/>
    <p:sldId id="276" r:id="rId3"/>
    <p:sldId id="283" r:id="rId4"/>
    <p:sldId id="277" r:id="rId5"/>
    <p:sldId id="294" r:id="rId6"/>
    <p:sldId id="278" r:id="rId7"/>
    <p:sldId id="280" r:id="rId8"/>
    <p:sldId id="279" r:id="rId9"/>
    <p:sldId id="284" r:id="rId10"/>
    <p:sldId id="272" r:id="rId11"/>
    <p:sldId id="258" r:id="rId12"/>
    <p:sldId id="273" r:id="rId13"/>
    <p:sldId id="274" r:id="rId14"/>
    <p:sldId id="275" r:id="rId15"/>
    <p:sldId id="281" r:id="rId16"/>
    <p:sldId id="293" r:id="rId17"/>
    <p:sldId id="290" r:id="rId18"/>
    <p:sldId id="291" r:id="rId19"/>
    <p:sldId id="285" r:id="rId20"/>
    <p:sldId id="292" r:id="rId21"/>
    <p:sldId id="288" r:id="rId22"/>
    <p:sldId id="289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2AF00-0D92-4FB3-BF30-0E1262BA24CF}" type="datetimeFigureOut">
              <a:rPr lang="pt-BR" smtClean="0"/>
              <a:pPr/>
              <a:t>09/11/2011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76F26-12D3-46DB-BEB2-9E56F06A051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328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09/11/2011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09/11/2011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09/11/2011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09/11/2011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09/11/2011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09/11/2011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09/11/2011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09/11/2011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09/11/2011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09/11/2011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09/11/2011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BE08B6B-564C-4EB5-BE5C-0142EA1AA5D2}" type="datetimeFigureOut">
              <a:rPr lang="pt-BR" smtClean="0"/>
              <a:pPr/>
              <a:t>09/11/2011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Montador – Software Básico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2000" dirty="0" smtClean="0"/>
              <a:t>André </a:t>
            </a:r>
            <a:r>
              <a:rPr lang="pt-BR" sz="2000" dirty="0" err="1" smtClean="0"/>
              <a:t>Geraldes</a:t>
            </a:r>
            <a:endParaRPr lang="pt-BR" sz="2000" dirty="0" smtClean="0"/>
          </a:p>
          <a:p>
            <a:r>
              <a:rPr lang="pt-BR" sz="2000" dirty="0" smtClean="0"/>
              <a:t>Caio </a:t>
            </a:r>
            <a:r>
              <a:rPr lang="pt-BR" sz="2000" dirty="0" err="1" smtClean="0"/>
              <a:t>Angêlo</a:t>
            </a:r>
            <a:endParaRPr lang="pt-BR" sz="2000" dirty="0" smtClean="0"/>
          </a:p>
          <a:p>
            <a:r>
              <a:rPr lang="pt-BR" sz="2000" dirty="0" err="1" smtClean="0"/>
              <a:t>Djore</a:t>
            </a:r>
            <a:r>
              <a:rPr lang="pt-BR" sz="2000" dirty="0" smtClean="0"/>
              <a:t> Gouveia					  	  Novembro 2011</a:t>
            </a:r>
          </a:p>
          <a:p>
            <a:r>
              <a:rPr lang="pt-BR" sz="2000" dirty="0" smtClean="0"/>
              <a:t>Ney Melo					   Universidade de Brasília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Analisador Léxico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ctr">
              <a:lnSpc>
                <a:spcPct val="93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Arial" pitchFamily="18"/>
              </a:rPr>
              <a:t>Tem como entrada um arquivo </a:t>
            </a:r>
            <a:r>
              <a:rPr lang="pt-BR" dirty="0" err="1">
                <a:solidFill>
                  <a:srgbClr val="000000"/>
                </a:solidFill>
                <a:latin typeface="Arial" pitchFamily="18"/>
              </a:rPr>
              <a:t>texto.s</a:t>
            </a:r>
            <a:r>
              <a:rPr lang="pt-BR" dirty="0">
                <a:solidFill>
                  <a:srgbClr val="000000"/>
                </a:solidFill>
                <a:latin typeface="Arial" pitchFamily="18"/>
              </a:rPr>
              <a:t> contendo o código fonte, a tabela de instruções, a tabela de registradores e a tabela de diretivas.</a:t>
            </a:r>
          </a:p>
          <a:p>
            <a:pPr lvl="0" algn="ctr">
              <a:lnSpc>
                <a:spcPct val="93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Arial" pitchFamily="18"/>
              </a:rPr>
              <a:t>Tem como saída a lista de </a:t>
            </a:r>
            <a:r>
              <a:rPr lang="pt-BR" dirty="0" err="1">
                <a:solidFill>
                  <a:srgbClr val="000000"/>
                </a:solidFill>
                <a:latin typeface="Arial" pitchFamily="18"/>
              </a:rPr>
              <a:t>tokens</a:t>
            </a:r>
            <a:r>
              <a:rPr lang="pt-BR" dirty="0">
                <a:solidFill>
                  <a:srgbClr val="000000"/>
                </a:solidFill>
                <a:latin typeface="Arial" pitchFamily="18"/>
              </a:rPr>
              <a:t> a tabela de símbolos em forma de lista encadeada, cada símbolo sendo representado por um único </a:t>
            </a:r>
            <a:r>
              <a:rPr lang="pt-BR" dirty="0" err="1">
                <a:solidFill>
                  <a:srgbClr val="000000"/>
                </a:solidFill>
                <a:latin typeface="Arial" pitchFamily="18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Arial" pitchFamily="18"/>
              </a:rPr>
              <a:t>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Analisador léxico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42" y="1264030"/>
            <a:ext cx="7235758" cy="526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Analisador Sintático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Tem como variáveis de entrada a saída do analisador léxico:</a:t>
            </a:r>
          </a:p>
          <a:p>
            <a:pPr lvl="1"/>
            <a:r>
              <a:rPr lang="pt-BR" dirty="0" err="1" smtClean="0"/>
              <a:t>token_list</a:t>
            </a:r>
            <a:r>
              <a:rPr lang="pt-BR" dirty="0" smtClean="0"/>
              <a:t> que é uma lista de </a:t>
            </a:r>
            <a:r>
              <a:rPr lang="pt-BR" dirty="0" err="1" smtClean="0"/>
              <a:t>structs</a:t>
            </a:r>
            <a:r>
              <a:rPr lang="pt-BR" dirty="0" smtClean="0"/>
              <a:t> composta por </a:t>
            </a:r>
            <a:r>
              <a:rPr lang="pt-BR" dirty="0" err="1" smtClean="0"/>
              <a:t>structs</a:t>
            </a:r>
            <a:r>
              <a:rPr lang="pt-BR" dirty="0" smtClean="0"/>
              <a:t> de </a:t>
            </a:r>
            <a:r>
              <a:rPr lang="pt-BR" dirty="0" err="1" smtClean="0"/>
              <a:t>tokens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A para cada instrução são feitas checagens de:</a:t>
            </a:r>
          </a:p>
          <a:p>
            <a:pPr lvl="1"/>
            <a:r>
              <a:rPr lang="pt-BR" dirty="0" smtClean="0"/>
              <a:t>Correta padronização das instruções (checando com a gramática;</a:t>
            </a:r>
          </a:p>
          <a:p>
            <a:pPr lvl="1"/>
            <a:r>
              <a:rPr lang="pt-BR" dirty="0" smtClean="0"/>
              <a:t>Tipos dos argumentos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Analisador Sintático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Em seguida é feito uma análise dos registradores:</a:t>
            </a:r>
          </a:p>
          <a:p>
            <a:pPr lvl="1"/>
            <a:r>
              <a:rPr lang="pt-BR" dirty="0" smtClean="0"/>
              <a:t>É verificado a quantidade de registradores na instrução;</a:t>
            </a:r>
          </a:p>
          <a:p>
            <a:pPr lvl="1"/>
            <a:r>
              <a:rPr lang="pt-BR" dirty="0" smtClean="0"/>
              <a:t>Se os registradores estão no formato certo;</a:t>
            </a:r>
          </a:p>
          <a:p>
            <a:pPr lvl="1"/>
            <a:r>
              <a:rPr lang="pt-BR" dirty="0" smtClean="0"/>
              <a:t>Se estão escritos da forma correta, ex: tem virgulas, colchetes;</a:t>
            </a:r>
          </a:p>
          <a:p>
            <a:pPr lvl="1"/>
            <a:r>
              <a:rPr lang="pt-BR" dirty="0" smtClean="0"/>
              <a:t>Se os formatos encontrados estão de acordo com o formato esperado de cada instrução;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Analisador Sintático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 2"/>
              <a:buChar char=""/>
            </a:pPr>
            <a:r>
              <a:rPr lang="pt-BR" dirty="0" smtClean="0"/>
              <a:t>Caso toda a </a:t>
            </a:r>
            <a:r>
              <a:rPr lang="pt-BR" dirty="0" err="1" smtClean="0"/>
              <a:t>token_list</a:t>
            </a:r>
            <a:r>
              <a:rPr lang="pt-BR" dirty="0" smtClean="0"/>
              <a:t> passe ok, ele tem como saída o ponteiro </a:t>
            </a:r>
            <a:r>
              <a:rPr lang="pt-BR" dirty="0" err="1" smtClean="0"/>
              <a:t>il_out</a:t>
            </a:r>
            <a:r>
              <a:rPr lang="pt-BR" dirty="0" smtClean="0"/>
              <a:t>, que aponta para </a:t>
            </a:r>
            <a:r>
              <a:rPr lang="pt-BR" smtClean="0"/>
              <a:t>o início da lista de  </a:t>
            </a:r>
            <a:r>
              <a:rPr lang="pt-BR" dirty="0" smtClean="0"/>
              <a:t>entrada para o analisador semântico.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Analisador </a:t>
            </a:r>
            <a:r>
              <a:rPr lang="pt-BR" dirty="0" err="1" smtClean="0"/>
              <a:t>semantico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lnSpc>
                <a:spcPct val="93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Arial" pitchFamily="18"/>
              </a:rPr>
              <a:t>Tem como entrada a saída do analisador sintático </a:t>
            </a:r>
            <a:r>
              <a:rPr lang="pt-BR" dirty="0" err="1">
                <a:solidFill>
                  <a:srgbClr val="000000"/>
                </a:solidFill>
                <a:latin typeface="Arial" pitchFamily="18"/>
              </a:rPr>
              <a:t>inst_list</a:t>
            </a:r>
            <a:r>
              <a:rPr lang="pt-BR" dirty="0">
                <a:solidFill>
                  <a:srgbClr val="000000"/>
                </a:solidFill>
                <a:latin typeface="Arial" pitchFamily="18"/>
              </a:rPr>
              <a:t>, a saída do analisador léxico </a:t>
            </a:r>
            <a:r>
              <a:rPr lang="pt-BR" dirty="0" err="1">
                <a:solidFill>
                  <a:srgbClr val="000000"/>
                </a:solidFill>
                <a:latin typeface="Arial" pitchFamily="18"/>
              </a:rPr>
              <a:t>token_list</a:t>
            </a:r>
            <a:r>
              <a:rPr lang="pt-BR" dirty="0">
                <a:solidFill>
                  <a:srgbClr val="000000"/>
                </a:solidFill>
                <a:latin typeface="Arial" pitchFamily="18"/>
              </a:rPr>
              <a:t>, a tabela de instruções e a tabela de diretivas:</a:t>
            </a:r>
          </a:p>
          <a:p>
            <a:pPr lvl="0" algn="just">
              <a:lnSpc>
                <a:spcPct val="93000"/>
              </a:lnSpc>
              <a:spcAft>
                <a:spcPts val="0"/>
              </a:spcAft>
            </a:pPr>
            <a:r>
              <a:rPr lang="pt-BR" dirty="0" err="1" smtClean="0">
                <a:solidFill>
                  <a:srgbClr val="000000"/>
                </a:solidFill>
                <a:latin typeface="Arial" pitchFamily="18"/>
              </a:rPr>
              <a:t>inst_list</a:t>
            </a:r>
            <a:r>
              <a:rPr lang="pt-BR" dirty="0" smtClean="0">
                <a:solidFill>
                  <a:srgbClr val="000000"/>
                </a:solidFill>
                <a:latin typeface="Arial" pitchFamily="18"/>
              </a:rPr>
              <a:t> </a:t>
            </a:r>
            <a:r>
              <a:rPr lang="pt-BR" dirty="0">
                <a:solidFill>
                  <a:srgbClr val="000000"/>
                </a:solidFill>
                <a:latin typeface="Arial" pitchFamily="18"/>
              </a:rPr>
              <a:t>é uma lista de </a:t>
            </a:r>
            <a:r>
              <a:rPr lang="pt-BR" dirty="0" err="1">
                <a:solidFill>
                  <a:srgbClr val="000000"/>
                </a:solidFill>
                <a:latin typeface="Arial" pitchFamily="18"/>
              </a:rPr>
              <a:t>structs</a:t>
            </a:r>
            <a:r>
              <a:rPr lang="pt-BR" dirty="0">
                <a:solidFill>
                  <a:srgbClr val="000000"/>
                </a:solidFill>
                <a:latin typeface="Arial" pitchFamily="18"/>
              </a:rPr>
              <a:t> formadas de </a:t>
            </a:r>
            <a:r>
              <a:rPr lang="pt-BR" dirty="0" err="1">
                <a:solidFill>
                  <a:srgbClr val="000000"/>
                </a:solidFill>
                <a:latin typeface="Arial" pitchFamily="18"/>
              </a:rPr>
              <a:t>structs</a:t>
            </a:r>
            <a:r>
              <a:rPr lang="pt-BR" dirty="0">
                <a:solidFill>
                  <a:srgbClr val="000000"/>
                </a:solidFill>
                <a:latin typeface="Arial" pitchFamily="18"/>
              </a:rPr>
              <a:t> de bits de campo.</a:t>
            </a:r>
          </a:p>
          <a:p>
            <a:pPr lvl="0" algn="just">
              <a:lnSpc>
                <a:spcPct val="93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Arial" pitchFamily="18"/>
              </a:rPr>
              <a:t>Tem como saída uma lista de instruções validada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ANALISADOR SEMANTICO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lnSpc>
                <a:spcPct val="93000"/>
              </a:lnSpc>
              <a:spcAft>
                <a:spcPts val="0"/>
              </a:spcAft>
            </a:pPr>
            <a:r>
              <a:rPr lang="pt-BR" sz="3600" dirty="0">
                <a:solidFill>
                  <a:srgbClr val="000000"/>
                </a:solidFill>
                <a:latin typeface="Arial" pitchFamily="18"/>
              </a:rPr>
              <a:t>São tratados os seguintes erros</a:t>
            </a:r>
            <a:r>
              <a:rPr lang="pt-BR" sz="3600" dirty="0" smtClean="0">
                <a:solidFill>
                  <a:srgbClr val="000000"/>
                </a:solidFill>
                <a:latin typeface="Arial" pitchFamily="18"/>
              </a:rPr>
              <a:t>:</a:t>
            </a:r>
          </a:p>
          <a:p>
            <a:pPr lvl="1" algn="just">
              <a:lnSpc>
                <a:spcPct val="93000"/>
              </a:lnSpc>
            </a:pPr>
            <a:endParaRPr lang="pt-BR" sz="3600" dirty="0">
              <a:solidFill>
                <a:srgbClr val="000000"/>
              </a:solidFill>
              <a:latin typeface="Arial" pitchFamily="18"/>
            </a:endParaRPr>
          </a:p>
          <a:p>
            <a:pPr lvl="1" algn="just">
              <a:lnSpc>
                <a:spcPct val="93000"/>
              </a:lnSpc>
            </a:pPr>
            <a:r>
              <a:rPr lang="pt-BR" sz="3200" dirty="0" smtClean="0">
                <a:solidFill>
                  <a:srgbClr val="000000"/>
                </a:solidFill>
                <a:latin typeface="Arial" pitchFamily="18"/>
              </a:rPr>
              <a:t>- </a:t>
            </a:r>
            <a:r>
              <a:rPr lang="pt-BR" sz="3200" dirty="0">
                <a:solidFill>
                  <a:srgbClr val="000000"/>
                </a:solidFill>
                <a:latin typeface="Arial" pitchFamily="18"/>
              </a:rPr>
              <a:t>Rótulo declarado duas vezes</a:t>
            </a:r>
          </a:p>
          <a:p>
            <a:pPr lvl="1" algn="just">
              <a:lnSpc>
                <a:spcPct val="93000"/>
              </a:lnSpc>
            </a:pPr>
            <a:r>
              <a:rPr lang="pt-BR" sz="3200" dirty="0">
                <a:solidFill>
                  <a:srgbClr val="000000"/>
                </a:solidFill>
                <a:latin typeface="Arial" pitchFamily="18"/>
              </a:rPr>
              <a:t>- Rótulo chamado não está declarado</a:t>
            </a:r>
          </a:p>
          <a:p>
            <a:pPr lvl="1" algn="just">
              <a:lnSpc>
                <a:spcPct val="93000"/>
              </a:lnSpc>
            </a:pPr>
            <a:r>
              <a:rPr lang="pt-BR" sz="3200" dirty="0">
                <a:solidFill>
                  <a:srgbClr val="000000"/>
                </a:solidFill>
                <a:latin typeface="Arial" pitchFamily="18"/>
              </a:rPr>
              <a:t>- Tamanho do </a:t>
            </a:r>
            <a:r>
              <a:rPr lang="pt-BR" sz="3200" dirty="0" err="1">
                <a:solidFill>
                  <a:srgbClr val="000000"/>
                </a:solidFill>
                <a:latin typeface="Arial" pitchFamily="18"/>
              </a:rPr>
              <a:t>imm</a:t>
            </a:r>
            <a:r>
              <a:rPr lang="pt-BR" sz="3200" dirty="0">
                <a:solidFill>
                  <a:srgbClr val="000000"/>
                </a:solidFill>
                <a:latin typeface="Arial" pitchFamily="18"/>
              </a:rPr>
              <a:t> e do </a:t>
            </a:r>
            <a:r>
              <a:rPr lang="pt-BR" sz="3200" dirty="0" err="1">
                <a:solidFill>
                  <a:srgbClr val="000000"/>
                </a:solidFill>
                <a:latin typeface="Arial" pitchFamily="18"/>
              </a:rPr>
              <a:t>shamt</a:t>
            </a:r>
            <a:endParaRPr lang="pt-BR" sz="3200" dirty="0">
              <a:solidFill>
                <a:srgbClr val="000000"/>
              </a:solidFill>
              <a:latin typeface="Arial" pitchFamily="18"/>
            </a:endParaRPr>
          </a:p>
          <a:p>
            <a:pPr lvl="1" algn="just">
              <a:lnSpc>
                <a:spcPct val="93000"/>
              </a:lnSpc>
            </a:pPr>
            <a:r>
              <a:rPr lang="pt-BR" sz="3200" dirty="0">
                <a:solidFill>
                  <a:srgbClr val="000000"/>
                </a:solidFill>
                <a:latin typeface="Arial" pitchFamily="18"/>
              </a:rPr>
              <a:t>- Tentativa de escrita em $zero</a:t>
            </a:r>
          </a:p>
          <a:p>
            <a:pPr lvl="1" algn="just">
              <a:lnSpc>
                <a:spcPct val="93000"/>
              </a:lnSpc>
            </a:pPr>
            <a:r>
              <a:rPr lang="pt-BR" sz="3200" dirty="0">
                <a:solidFill>
                  <a:srgbClr val="000000"/>
                </a:solidFill>
                <a:latin typeface="Arial" pitchFamily="18"/>
              </a:rPr>
              <a:t>- </a:t>
            </a:r>
            <a:r>
              <a:rPr lang="pt-BR" sz="3200" dirty="0" err="1">
                <a:solidFill>
                  <a:srgbClr val="000000"/>
                </a:solidFill>
                <a:latin typeface="Arial" pitchFamily="18"/>
              </a:rPr>
              <a:t>addiu</a:t>
            </a:r>
            <a:r>
              <a:rPr lang="pt-BR" sz="3200" dirty="0">
                <a:solidFill>
                  <a:srgbClr val="000000"/>
                </a:solidFill>
                <a:latin typeface="Arial" pitchFamily="18"/>
              </a:rPr>
              <a:t>, $t0, $t1, -5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Geração do código binário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554162"/>
            <a:ext cx="5419328" cy="4525963"/>
          </a:xfrm>
        </p:spPr>
        <p:txBody>
          <a:bodyPr>
            <a:normAutofit fontScale="92500" lnSpcReduction="10000"/>
          </a:bodyPr>
          <a:lstStyle/>
          <a:p>
            <a:r>
              <a:rPr lang="pt-BR" sz="2000" dirty="0" smtClean="0"/>
              <a:t>Estrutura de dados de </a:t>
            </a:r>
            <a:r>
              <a:rPr lang="pt-BR" sz="2000" b="1" dirty="0" smtClean="0">
                <a:solidFill>
                  <a:srgbClr val="FF0000"/>
                </a:solidFill>
              </a:rPr>
              <a:t>entrada</a:t>
            </a:r>
            <a:r>
              <a:rPr lang="pt-BR" sz="2000" dirty="0" smtClean="0"/>
              <a:t>:</a:t>
            </a:r>
          </a:p>
          <a:p>
            <a:pPr lvl="1" algn="r">
              <a:buNone/>
            </a:pPr>
            <a:r>
              <a:rPr lang="pt-BR" sz="2000" u="sng" dirty="0" smtClean="0"/>
              <a:t>Lista de instruções</a:t>
            </a:r>
            <a:r>
              <a:rPr lang="pt-BR" sz="2000" dirty="0" smtClean="0"/>
              <a:t>:</a:t>
            </a:r>
          </a:p>
          <a:p>
            <a:pPr lvl="1" algn="ctr">
              <a:buNone/>
            </a:pPr>
            <a:endParaRPr lang="pt-BR" sz="2000" dirty="0" smtClean="0"/>
          </a:p>
          <a:p>
            <a:pPr lvl="1" algn="ctr">
              <a:buNone/>
            </a:pPr>
            <a:endParaRPr lang="pt-BR" sz="2000" dirty="0" smtClean="0"/>
          </a:p>
          <a:p>
            <a:r>
              <a:rPr lang="pt-BR" sz="2000" dirty="0" smtClean="0"/>
              <a:t>Estrutura </a:t>
            </a:r>
            <a:r>
              <a:rPr lang="pt-BR" sz="2000" i="1" dirty="0" err="1" smtClean="0"/>
              <a:t>values</a:t>
            </a:r>
            <a:r>
              <a:rPr lang="pt-BR" sz="2000" dirty="0" smtClean="0"/>
              <a:t> contém os </a:t>
            </a:r>
            <a:r>
              <a:rPr lang="pt-BR" sz="2000" b="1" dirty="0" smtClean="0">
                <a:solidFill>
                  <a:srgbClr val="FF0000"/>
                </a:solidFill>
              </a:rPr>
              <a:t>valores</a:t>
            </a:r>
            <a:r>
              <a:rPr lang="pt-BR" sz="2000" dirty="0" smtClean="0"/>
              <a:t> de cada campo da instrução (</a:t>
            </a:r>
            <a:r>
              <a:rPr lang="pt-BR" sz="2000" dirty="0" err="1" smtClean="0"/>
              <a:t>opcode</a:t>
            </a:r>
            <a:r>
              <a:rPr lang="pt-BR" sz="2000" dirty="0" smtClean="0"/>
              <a:t>, </a:t>
            </a:r>
            <a:r>
              <a:rPr lang="pt-BR" sz="2000" dirty="0" err="1" smtClean="0"/>
              <a:t>rs</a:t>
            </a:r>
            <a:r>
              <a:rPr lang="pt-BR" sz="2000" dirty="0" smtClean="0"/>
              <a:t>, </a:t>
            </a:r>
            <a:r>
              <a:rPr lang="pt-BR" sz="2000" dirty="0" err="1" smtClean="0"/>
              <a:t>rt</a:t>
            </a:r>
            <a:r>
              <a:rPr lang="pt-BR" sz="2000" dirty="0" smtClean="0"/>
              <a:t>, </a:t>
            </a:r>
            <a:r>
              <a:rPr lang="pt-BR" sz="2000" dirty="0" err="1" smtClean="0"/>
              <a:t>rd</a:t>
            </a:r>
            <a:r>
              <a:rPr lang="pt-BR" sz="2000" dirty="0" smtClean="0"/>
              <a:t>, </a:t>
            </a:r>
            <a:r>
              <a:rPr lang="pt-BR" sz="2000" dirty="0" err="1" smtClean="0"/>
              <a:t>shamt</a:t>
            </a:r>
            <a:r>
              <a:rPr lang="pt-BR" sz="2000" dirty="0" smtClean="0"/>
              <a:t>, </a:t>
            </a:r>
            <a:r>
              <a:rPr lang="pt-BR" sz="2000" dirty="0" err="1" smtClean="0"/>
              <a:t>funct</a:t>
            </a:r>
            <a:r>
              <a:rPr lang="pt-BR" sz="2000" dirty="0" smtClean="0"/>
              <a:t>, imediato)</a:t>
            </a:r>
          </a:p>
          <a:p>
            <a:pPr>
              <a:buNone/>
            </a:pPr>
            <a:endParaRPr lang="pt-BR" sz="2000" dirty="0" smtClean="0"/>
          </a:p>
          <a:p>
            <a:pPr>
              <a:buNone/>
            </a:pPr>
            <a:endParaRPr lang="pt-BR" sz="2000" dirty="0" smtClean="0"/>
          </a:p>
          <a:p>
            <a:r>
              <a:rPr lang="pt-BR" sz="2000" dirty="0" smtClean="0"/>
              <a:t> </a:t>
            </a:r>
            <a:r>
              <a:rPr lang="pt-BR" sz="2000" b="1" dirty="0" smtClean="0">
                <a:solidFill>
                  <a:srgbClr val="FF0000"/>
                </a:solidFill>
              </a:rPr>
              <a:t>Concatenação </a:t>
            </a:r>
            <a:r>
              <a:rPr lang="pt-BR" sz="2000" dirty="0" smtClean="0"/>
              <a:t>dos valores adequados na ordem correspondente ao tipo da instrução (R,I,J) </a:t>
            </a:r>
          </a:p>
          <a:p>
            <a:pPr lvl="1">
              <a:buNone/>
            </a:pPr>
            <a:r>
              <a:rPr lang="pt-BR" sz="1600" dirty="0" smtClean="0"/>
              <a:t>	</a:t>
            </a:r>
            <a:r>
              <a:rPr lang="pt-BR" sz="2000" dirty="0" smtClean="0"/>
              <a:t>=&gt; soma dos valores após deslocamentos lógicos pertinentes</a:t>
            </a:r>
          </a:p>
          <a:p>
            <a:pPr algn="r">
              <a:buNone/>
            </a:pPr>
            <a:r>
              <a:rPr lang="pt-BR" sz="2000" dirty="0" smtClean="0"/>
              <a:t>Ex.: Tipo R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6511" y="2852936"/>
            <a:ext cx="1655753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9022" y="1340768"/>
            <a:ext cx="218697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403648" y="6165304"/>
          <a:ext cx="6120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113"/>
                <a:gridCol w="1020113"/>
                <a:gridCol w="1020113"/>
                <a:gridCol w="1020113"/>
                <a:gridCol w="1020113"/>
                <a:gridCol w="10201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Rs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Rd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Shamt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22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Geração do código binário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691680" y="2276872"/>
          <a:ext cx="727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08280"/>
                <a:gridCol w="246270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979712" y="1700808"/>
          <a:ext cx="1666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539552" y="170080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Rt</a:t>
            </a:r>
            <a:r>
              <a:rPr lang="pt-BR" dirty="0" smtClean="0"/>
              <a:t> = $10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0" y="2348880"/>
            <a:ext cx="1656184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Deslocamento lógico</a:t>
            </a:r>
            <a:endParaRPr lang="pt-BR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691680" y="2924944"/>
          <a:ext cx="727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Seta para baixo 8"/>
          <p:cNvSpPr/>
          <p:nvPr/>
        </p:nvSpPr>
        <p:spPr>
          <a:xfrm>
            <a:off x="3923928" y="1700808"/>
            <a:ext cx="216024" cy="504056"/>
          </a:xfrm>
          <a:prstGeom prst="downArrow">
            <a:avLst/>
          </a:prstGeom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283968" y="1628800"/>
            <a:ext cx="87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solidFill>
                  <a:srgbClr val="FF0000"/>
                </a:solidFill>
              </a:rPr>
              <a:t>Casting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1" name="Seta em curva para a direita 10"/>
          <p:cNvSpPr/>
          <p:nvPr/>
        </p:nvSpPr>
        <p:spPr>
          <a:xfrm>
            <a:off x="1115616" y="2636912"/>
            <a:ext cx="432048" cy="5760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395536" y="3429000"/>
            <a:ext cx="8460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34290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add</a:t>
            </a:r>
            <a:r>
              <a:rPr lang="pt-BR" dirty="0" smtClean="0"/>
              <a:t> $8, $9, $10</a:t>
            </a:r>
            <a:endParaRPr lang="pt-BR" dirty="0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1763688" y="3850248"/>
          <a:ext cx="727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1763688" y="4282296"/>
          <a:ext cx="727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1763688" y="4714344"/>
          <a:ext cx="727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1763688" y="5146392"/>
          <a:ext cx="727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/>
        </p:nvGraphicFramePr>
        <p:xfrm>
          <a:off x="1763688" y="5578440"/>
          <a:ext cx="727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ela 18"/>
          <p:cNvGraphicFramePr>
            <a:graphicFrameLocks noGrp="1"/>
          </p:cNvGraphicFramePr>
          <p:nvPr/>
        </p:nvGraphicFramePr>
        <p:xfrm>
          <a:off x="1763688" y="6010488"/>
          <a:ext cx="727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ela 19"/>
          <p:cNvGraphicFramePr>
            <a:graphicFrameLocks noGrp="1"/>
          </p:cNvGraphicFramePr>
          <p:nvPr/>
        </p:nvGraphicFramePr>
        <p:xfrm>
          <a:off x="1763696" y="6442536"/>
          <a:ext cx="727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1835696" y="34290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Opcode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3491880" y="34290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Rs</a:t>
            </a:r>
            <a:endParaRPr lang="pt-BR" dirty="0"/>
          </a:p>
        </p:txBody>
      </p:sp>
      <p:cxnSp>
        <p:nvCxnSpPr>
          <p:cNvPr id="23" name="Conector reto 22"/>
          <p:cNvCxnSpPr/>
          <p:nvPr/>
        </p:nvCxnSpPr>
        <p:spPr>
          <a:xfrm flipV="1">
            <a:off x="3131840" y="3429000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V="1">
            <a:off x="4283968" y="3429000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5436096" y="3429000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6516216" y="3429000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7668344" y="3429000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4644008" y="342900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Rt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5796136" y="341970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Rd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6660232" y="34290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Shamt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7884368" y="34290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Funct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67544" y="386104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op</a:t>
            </a:r>
            <a:r>
              <a:rPr lang="pt-BR" dirty="0" smtClean="0"/>
              <a:t> = 0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454858" y="4293096"/>
            <a:ext cx="74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</a:t>
            </a:r>
            <a:r>
              <a:rPr lang="pt-BR" dirty="0" err="1" smtClean="0"/>
              <a:t>s</a:t>
            </a:r>
            <a:r>
              <a:rPr lang="pt-BR" dirty="0" smtClean="0"/>
              <a:t> = 9 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467544" y="471585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</a:t>
            </a:r>
            <a:r>
              <a:rPr lang="pt-BR" dirty="0" err="1"/>
              <a:t>t</a:t>
            </a:r>
            <a:r>
              <a:rPr lang="pt-BR" dirty="0" smtClean="0"/>
              <a:t> = 10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467544" y="5147900"/>
            <a:ext cx="72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</a:t>
            </a:r>
            <a:r>
              <a:rPr lang="pt-BR" dirty="0" err="1"/>
              <a:t>d</a:t>
            </a:r>
            <a:r>
              <a:rPr lang="pt-BR" dirty="0" smtClean="0"/>
              <a:t> = 8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467544" y="5579948"/>
            <a:ext cx="110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shamt</a:t>
            </a:r>
            <a:r>
              <a:rPr lang="pt-BR" dirty="0" smtClean="0"/>
              <a:t> = 0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467544" y="6021288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funct</a:t>
            </a:r>
            <a:r>
              <a:rPr lang="pt-BR" dirty="0" smtClean="0"/>
              <a:t> = 32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66428" y="6444044"/>
            <a:ext cx="169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Linha codificada</a:t>
            </a:r>
            <a:endParaRPr lang="pt-BR" dirty="0"/>
          </a:p>
        </p:txBody>
      </p:sp>
      <p:cxnSp>
        <p:nvCxnSpPr>
          <p:cNvPr id="39" name="Conector reto 38"/>
          <p:cNvCxnSpPr/>
          <p:nvPr/>
        </p:nvCxnSpPr>
        <p:spPr>
          <a:xfrm>
            <a:off x="395536" y="3356992"/>
            <a:ext cx="8460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36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11" grpId="0" animBg="1"/>
      <p:bldP spid="13" grpId="0"/>
      <p:bldP spid="21" grpId="0"/>
      <p:bldP spid="22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conclusão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6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1 - Introdução</a:t>
            </a:r>
          </a:p>
          <a:p>
            <a:pPr lvl="1"/>
            <a:r>
              <a:rPr lang="pt-BR" dirty="0" smtClean="0"/>
              <a:t>Estratégia utilizada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2 - Módulos</a:t>
            </a:r>
          </a:p>
          <a:p>
            <a:pPr lvl="1"/>
            <a:r>
              <a:rPr lang="pt-BR" dirty="0" smtClean="0"/>
              <a:t>Análise léxica</a:t>
            </a:r>
          </a:p>
          <a:p>
            <a:pPr lvl="1"/>
            <a:r>
              <a:rPr lang="pt-BR" dirty="0" smtClean="0"/>
              <a:t>Análise sintática</a:t>
            </a:r>
          </a:p>
          <a:p>
            <a:pPr lvl="1"/>
            <a:r>
              <a:rPr lang="pt-BR" dirty="0" smtClean="0"/>
              <a:t>Análise semântica</a:t>
            </a:r>
          </a:p>
          <a:p>
            <a:pPr lvl="1"/>
            <a:r>
              <a:rPr lang="pt-BR" dirty="0" smtClean="0"/>
              <a:t>Gerador de código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3 – Conclusão</a:t>
            </a:r>
          </a:p>
          <a:p>
            <a:pPr lvl="1"/>
            <a:r>
              <a:rPr lang="pt-BR" dirty="0" smtClean="0"/>
              <a:t>Apresentação do software – analisador de diretivas</a:t>
            </a:r>
          </a:p>
          <a:p>
            <a:pPr lvl="1"/>
            <a:r>
              <a:rPr lang="pt-BR" smtClean="0"/>
              <a:t>Próximos </a:t>
            </a:r>
            <a:r>
              <a:rPr lang="pt-BR" dirty="0" smtClean="0"/>
              <a:t>passos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3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SOFTWARE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124" y="2636912"/>
            <a:ext cx="774215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395536" y="1484784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A fim de se tornar um programa mais amigável ao usuário, foram implementadas diretivas (as quais são detalhadas no menu de ajuda do programa)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256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Próximos passos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Adicionar mensagens de </a:t>
            </a:r>
            <a:r>
              <a:rPr lang="pt-BR" dirty="0" err="1" smtClean="0"/>
              <a:t>warnings</a:t>
            </a:r>
            <a:endParaRPr lang="pt-BR" dirty="0" smtClean="0"/>
          </a:p>
          <a:p>
            <a:r>
              <a:rPr lang="pt-BR" dirty="0" smtClean="0"/>
              <a:t>Implementar suporte à relocação (.</a:t>
            </a:r>
            <a:r>
              <a:rPr lang="pt-BR" dirty="0" err="1" smtClean="0"/>
              <a:t>text</a:t>
            </a:r>
            <a:r>
              <a:rPr lang="pt-BR" dirty="0" smtClean="0"/>
              <a:t> e .data)</a:t>
            </a:r>
          </a:p>
          <a:p>
            <a:r>
              <a:rPr lang="pt-BR" dirty="0" smtClean="0"/>
              <a:t>Adicionar instruções de ponto flutuante</a:t>
            </a:r>
          </a:p>
          <a:p>
            <a:r>
              <a:rPr lang="pt-BR" dirty="0" smtClean="0"/>
              <a:t>Adicionar </a:t>
            </a:r>
            <a:r>
              <a:rPr lang="pt-BR" dirty="0" err="1" smtClean="0"/>
              <a:t>pseudo-instruções</a:t>
            </a:r>
            <a:endParaRPr lang="pt-BR" dirty="0" smtClean="0"/>
          </a:p>
          <a:p>
            <a:r>
              <a:rPr lang="pt-BR" dirty="0" smtClean="0"/>
              <a:t>Imprimir múltiplas mensagens </a:t>
            </a:r>
            <a:r>
              <a:rPr lang="pt-BR" smtClean="0"/>
              <a:t>de erro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://3.bp.blogspot.com/-fSkMFFUf_S0/Th2rIbKd_rI/AAAAAAAAAIw/4YVc3a7vYQQ/s1600/pergun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1628800"/>
            <a:ext cx="4694047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13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8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utilizada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 do programa: montador MIPS</a:t>
            </a:r>
          </a:p>
          <a:p>
            <a:pPr lvl="1"/>
            <a:r>
              <a:rPr lang="pt-BR" dirty="0"/>
              <a:t>Análises léxica, sintática, semântica e gerador de código </a:t>
            </a:r>
            <a:r>
              <a:rPr lang="pt-BR" dirty="0" smtClean="0"/>
              <a:t>objeto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Modularização:</a:t>
            </a:r>
            <a:endParaRPr lang="pt-BR" dirty="0"/>
          </a:p>
          <a:p>
            <a:pPr lvl="1"/>
            <a:r>
              <a:rPr lang="pt-BR" dirty="0" err="1" smtClean="0"/>
              <a:t>Makefile</a:t>
            </a:r>
            <a:endParaRPr lang="pt-BR" dirty="0" smtClean="0"/>
          </a:p>
          <a:p>
            <a:pPr lvl="1"/>
            <a:r>
              <a:rPr lang="pt-BR" dirty="0" smtClean="0"/>
              <a:t>Controle de versão:</a:t>
            </a:r>
          </a:p>
          <a:p>
            <a:pPr lvl="2"/>
            <a:r>
              <a:rPr lang="pt-BR" dirty="0" smtClean="0"/>
              <a:t>Google </a:t>
            </a:r>
            <a:r>
              <a:rPr lang="pt-BR" dirty="0" err="1" smtClean="0"/>
              <a:t>code</a:t>
            </a:r>
            <a:r>
              <a:rPr lang="pt-BR" dirty="0" smtClean="0"/>
              <a:t> + SVN</a:t>
            </a:r>
          </a:p>
        </p:txBody>
      </p:sp>
      <p:pic>
        <p:nvPicPr>
          <p:cNvPr id="1026" name="Picture 2" descr="http://tortoisesvn.googlecode.com/svn/trunk/doc/logo/sf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437112"/>
            <a:ext cx="1728192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1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32656"/>
            <a:ext cx="5760640" cy="620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43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utilizada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87824" y="2348880"/>
            <a:ext cx="4896544" cy="36004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Analisador Léxico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87824" y="3212976"/>
            <a:ext cx="4896544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Analisador Sintático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987824" y="4149080"/>
            <a:ext cx="4896544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Analisador Semântico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87824" y="5157192"/>
            <a:ext cx="4896544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Gerador de código-objeto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4047" y="147488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/>
              <a:t>Hello.s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987824" y="2726891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Lista de </a:t>
            </a:r>
            <a:r>
              <a:rPr lang="pt-BR" dirty="0" err="1" smtClean="0">
                <a:solidFill>
                  <a:srgbClr val="C00000"/>
                </a:solidFill>
              </a:rPr>
              <a:t>tokens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58368" y="2708920"/>
            <a:ext cx="212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Tabela de símbolos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06931" y="357301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Lista de instruções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87823" y="4510861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Lista de instruções </a:t>
            </a:r>
          </a:p>
          <a:p>
            <a:pPr algn="ctr"/>
            <a:r>
              <a:rPr lang="pt-BR" dirty="0" smtClean="0">
                <a:solidFill>
                  <a:srgbClr val="C00000"/>
                </a:solidFill>
              </a:rPr>
              <a:t>validada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7953" y="5997953"/>
            <a:ext cx="137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Hello.bin.txt</a:t>
            </a:r>
            <a:endParaRPr lang="en-US" b="1" dirty="0"/>
          </a:p>
        </p:txBody>
      </p:sp>
      <p:cxnSp>
        <p:nvCxnSpPr>
          <p:cNvPr id="16" name="Straight Arrow Connector 15"/>
          <p:cNvCxnSpPr>
            <a:stCxn id="9" idx="2"/>
            <a:endCxn id="4" idx="0"/>
          </p:cNvCxnSpPr>
          <p:nvPr/>
        </p:nvCxnSpPr>
        <p:spPr>
          <a:xfrm>
            <a:off x="5436095" y="1844213"/>
            <a:ext cx="1" cy="50466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5" idx="0"/>
          </p:cNvCxnSpPr>
          <p:nvPr/>
        </p:nvCxnSpPr>
        <p:spPr>
          <a:xfrm>
            <a:off x="5436096" y="2708920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6" idx="0"/>
          </p:cNvCxnSpPr>
          <p:nvPr/>
        </p:nvCxnSpPr>
        <p:spPr>
          <a:xfrm>
            <a:off x="5436096" y="357301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7" idx="0"/>
          </p:cNvCxnSpPr>
          <p:nvPr/>
        </p:nvCxnSpPr>
        <p:spPr>
          <a:xfrm>
            <a:off x="5436096" y="4509120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14" idx="0"/>
          </p:cNvCxnSpPr>
          <p:nvPr/>
        </p:nvCxnSpPr>
        <p:spPr>
          <a:xfrm>
            <a:off x="5436096" y="5517232"/>
            <a:ext cx="0" cy="48072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2492896"/>
            <a:ext cx="1666852" cy="2808312"/>
            <a:chOff x="251520" y="2528900"/>
            <a:chExt cx="1944216" cy="3228692"/>
          </a:xfrm>
        </p:grpSpPr>
        <p:sp>
          <p:nvSpPr>
            <p:cNvPr id="36" name="Rounded Rectangle 35"/>
            <p:cNvSpPr/>
            <p:nvPr/>
          </p:nvSpPr>
          <p:spPr>
            <a:xfrm>
              <a:off x="395536" y="2738537"/>
              <a:ext cx="1656184" cy="67943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/>
                <a:t>Tabela de Instruções</a:t>
              </a:r>
              <a:endParaRPr lang="en-US" sz="1400" b="1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95536" y="3809365"/>
              <a:ext cx="1656184" cy="67943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/>
                <a:t>Tabela de Registradores</a:t>
              </a:r>
              <a:endParaRPr lang="en-US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95536" y="4841521"/>
              <a:ext cx="1656184" cy="67943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/>
                <a:t>Gramática</a:t>
              </a:r>
              <a:endParaRPr lang="en-US" b="1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51520" y="2528900"/>
              <a:ext cx="1944216" cy="3228692"/>
            </a:xfrm>
            <a:prstGeom prst="round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ight Arrow 40"/>
          <p:cNvSpPr/>
          <p:nvPr/>
        </p:nvSpPr>
        <p:spPr>
          <a:xfrm>
            <a:off x="2195736" y="3691174"/>
            <a:ext cx="504056" cy="33974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7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/>
      <p:bldP spid="10" grpId="0"/>
      <p:bldP spid="11" grpId="0"/>
      <p:bldP spid="12" grpId="0"/>
      <p:bldP spid="13" grpId="0"/>
      <p:bldP spid="14" grpId="0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</a:t>
            </a:r>
            <a:r>
              <a:rPr lang="pt-BR" dirty="0" err="1" smtClean="0"/>
              <a:t>tokens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367856" y="4420053"/>
            <a:ext cx="1719415" cy="648072"/>
            <a:chOff x="4450987" y="3429000"/>
            <a:chExt cx="1719415" cy="648072"/>
          </a:xfrm>
        </p:grpSpPr>
        <p:sp>
          <p:nvSpPr>
            <p:cNvPr id="36" name="Rounded Rectangle 35"/>
            <p:cNvSpPr/>
            <p:nvPr/>
          </p:nvSpPr>
          <p:spPr>
            <a:xfrm>
              <a:off x="4450987" y="3429000"/>
              <a:ext cx="1719415" cy="6480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572000" y="3501008"/>
              <a:ext cx="590290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/>
                <a:t>addi</a:t>
              </a:r>
              <a:endParaRPr lang="en-US" sz="1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162290" y="3501008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TK_INST</a:t>
              </a:r>
              <a:endParaRPr lang="en-US" sz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335528" y="4420053"/>
            <a:ext cx="1719415" cy="648072"/>
            <a:chOff x="4450987" y="3429000"/>
            <a:chExt cx="1719415" cy="648072"/>
          </a:xfrm>
        </p:grpSpPr>
        <p:sp>
          <p:nvSpPr>
            <p:cNvPr id="41" name="Rounded Rectangle 40"/>
            <p:cNvSpPr/>
            <p:nvPr/>
          </p:nvSpPr>
          <p:spPr>
            <a:xfrm>
              <a:off x="4450987" y="3429000"/>
              <a:ext cx="1719415" cy="6480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572000" y="3501008"/>
              <a:ext cx="590290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$t0</a:t>
              </a:r>
              <a:endParaRPr lang="en-US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162290" y="3501008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TK_REG</a:t>
              </a:r>
              <a:endParaRPr lang="en-US" sz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310094" y="4420053"/>
            <a:ext cx="1719415" cy="648072"/>
            <a:chOff x="4450987" y="3429000"/>
            <a:chExt cx="1719415" cy="648072"/>
          </a:xfrm>
        </p:grpSpPr>
        <p:sp>
          <p:nvSpPr>
            <p:cNvPr id="45" name="Rounded Rectangle 44"/>
            <p:cNvSpPr/>
            <p:nvPr/>
          </p:nvSpPr>
          <p:spPr>
            <a:xfrm>
              <a:off x="4450987" y="3429000"/>
              <a:ext cx="1719415" cy="6480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4572000" y="3501008"/>
              <a:ext cx="590290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$t2</a:t>
              </a:r>
              <a:endParaRPr lang="en-US" sz="12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162290" y="3501008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TK_REG</a:t>
              </a:r>
              <a:endParaRPr lang="en-US" sz="1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289303" y="4420053"/>
            <a:ext cx="1719415" cy="648072"/>
            <a:chOff x="4450987" y="3429000"/>
            <a:chExt cx="1719415" cy="648072"/>
          </a:xfrm>
        </p:grpSpPr>
        <p:sp>
          <p:nvSpPr>
            <p:cNvPr id="49" name="Rounded Rectangle 48"/>
            <p:cNvSpPr/>
            <p:nvPr/>
          </p:nvSpPr>
          <p:spPr>
            <a:xfrm>
              <a:off x="4450987" y="3429000"/>
              <a:ext cx="1719415" cy="6480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572000" y="3501008"/>
              <a:ext cx="590290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4</a:t>
              </a:r>
              <a:endParaRPr lang="en-US" sz="1200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162290" y="3501008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TK_IMM</a:t>
              </a:r>
              <a:endParaRPr lang="en-US" sz="1200" dirty="0"/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981961" y="4761148"/>
            <a:ext cx="3558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947908" y="4753967"/>
            <a:ext cx="3558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933487" y="4753967"/>
            <a:ext cx="3558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888592" y="4744089"/>
            <a:ext cx="3558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244408" y="460725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NULL</a:t>
            </a:r>
            <a:endParaRPr lang="en-US" sz="1400" b="1" dirty="0"/>
          </a:p>
        </p:txBody>
      </p:sp>
      <p:grpSp>
        <p:nvGrpSpPr>
          <p:cNvPr id="64" name="Group 63"/>
          <p:cNvGrpSpPr/>
          <p:nvPr/>
        </p:nvGrpSpPr>
        <p:grpSpPr>
          <a:xfrm>
            <a:off x="323528" y="5661248"/>
            <a:ext cx="1719415" cy="648072"/>
            <a:chOff x="4450987" y="3429000"/>
            <a:chExt cx="1719415" cy="648072"/>
          </a:xfrm>
        </p:grpSpPr>
        <p:sp>
          <p:nvSpPr>
            <p:cNvPr id="65" name="Rounded Rectangle 64"/>
            <p:cNvSpPr/>
            <p:nvPr/>
          </p:nvSpPr>
          <p:spPr>
            <a:xfrm>
              <a:off x="4450987" y="3429000"/>
              <a:ext cx="1719415" cy="6480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572000" y="3501008"/>
              <a:ext cx="590290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/>
                <a:t>End</a:t>
              </a:r>
              <a:endParaRPr lang="en-US" sz="1200" dirty="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162290" y="3501008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TK_LAB</a:t>
              </a:r>
              <a:endParaRPr lang="en-US" sz="12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298094" y="5661248"/>
            <a:ext cx="1719415" cy="648072"/>
            <a:chOff x="4450987" y="3429000"/>
            <a:chExt cx="1719415" cy="648072"/>
          </a:xfrm>
        </p:grpSpPr>
        <p:sp>
          <p:nvSpPr>
            <p:cNvPr id="69" name="Rounded Rectangle 68"/>
            <p:cNvSpPr/>
            <p:nvPr/>
          </p:nvSpPr>
          <p:spPr>
            <a:xfrm>
              <a:off x="4450987" y="3429000"/>
              <a:ext cx="1719415" cy="6480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4572000" y="3501008"/>
              <a:ext cx="590290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j</a:t>
              </a:r>
              <a:endParaRPr lang="en-US" sz="1200" dirty="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162290" y="3501008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TK_INST</a:t>
              </a:r>
              <a:endParaRPr lang="en-US" sz="12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277303" y="5661248"/>
            <a:ext cx="1719415" cy="648072"/>
            <a:chOff x="4450987" y="3429000"/>
            <a:chExt cx="1719415" cy="648072"/>
          </a:xfrm>
        </p:grpSpPr>
        <p:sp>
          <p:nvSpPr>
            <p:cNvPr id="73" name="Rounded Rectangle 72"/>
            <p:cNvSpPr/>
            <p:nvPr/>
          </p:nvSpPr>
          <p:spPr>
            <a:xfrm>
              <a:off x="4450987" y="3429000"/>
              <a:ext cx="1719415" cy="6480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4572000" y="3501008"/>
              <a:ext cx="590290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/>
                <a:t>End</a:t>
              </a:r>
              <a:endParaRPr lang="en-US" sz="1200" dirty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162290" y="3501008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TK_SYM</a:t>
              </a:r>
              <a:endParaRPr lang="en-US" sz="1200" dirty="0"/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>
            <a:off x="1935908" y="5995162"/>
            <a:ext cx="3558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921487" y="5995162"/>
            <a:ext cx="3558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876592" y="5985284"/>
            <a:ext cx="3558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232408" y="584845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NULL</a:t>
            </a:r>
            <a:endParaRPr lang="en-US" sz="1400" b="1" dirty="0"/>
          </a:p>
        </p:txBody>
      </p:sp>
      <p:sp>
        <p:nvSpPr>
          <p:cNvPr id="81" name="Rounded Rectangle 80"/>
          <p:cNvSpPr/>
          <p:nvPr/>
        </p:nvSpPr>
        <p:spPr>
          <a:xfrm>
            <a:off x="251520" y="5517232"/>
            <a:ext cx="6700968" cy="93610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251520" y="4293096"/>
            <a:ext cx="8640960" cy="93610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079159" y="5229200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681" y="3284984"/>
            <a:ext cx="2852447" cy="517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761" y="1340768"/>
            <a:ext cx="5724270" cy="1369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82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80" grpId="0"/>
      <p:bldP spid="81" grpId="0" animBg="1"/>
      <p:bldP spid="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instruções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092319"/>
              </p:ext>
            </p:extLst>
          </p:nvPr>
        </p:nvGraphicFramePr>
        <p:xfrm>
          <a:off x="1403648" y="5301208"/>
          <a:ext cx="648072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016000"/>
                <a:gridCol w="508000"/>
                <a:gridCol w="508000"/>
                <a:gridCol w="1016000"/>
                <a:gridCol w="1524000"/>
                <a:gridCol w="190872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BR" dirty="0" smtClean="0"/>
                        <a:t>index = 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type</a:t>
                      </a:r>
                      <a:r>
                        <a:rPr lang="pt-BR" dirty="0" smtClean="0"/>
                        <a:t> = TYPE_I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r>
                        <a:rPr lang="pt-BR" dirty="0" smtClean="0"/>
                        <a:t> = 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funct</a:t>
                      </a:r>
                      <a:r>
                        <a:rPr lang="pt-BR" dirty="0" smtClean="0"/>
                        <a:t> = 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rs</a:t>
                      </a:r>
                      <a:r>
                        <a:rPr lang="pt-BR" dirty="0" smtClean="0"/>
                        <a:t> = 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pt-BR" dirty="0" smtClean="0"/>
                        <a:t>rd =</a:t>
                      </a:r>
                      <a:r>
                        <a:rPr lang="pt-BR" baseline="0" dirty="0" smtClean="0"/>
                        <a:t> 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rt</a:t>
                      </a:r>
                      <a:r>
                        <a:rPr lang="pt-BR" dirty="0" smtClean="0"/>
                        <a:t> = 10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imm</a:t>
                      </a:r>
                      <a:r>
                        <a:rPr lang="pt-BR" dirty="0" smtClean="0"/>
                        <a:t> =  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symbol</a:t>
                      </a:r>
                      <a:r>
                        <a:rPr lang="pt-BR" dirty="0" smtClean="0"/>
                        <a:t> = </a:t>
                      </a:r>
                      <a:r>
                        <a:rPr lang="pt-BR" baseline="0" dirty="0" smtClean="0"/>
                        <a:t> NULL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12776"/>
            <a:ext cx="5335532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511872" y="3988005"/>
            <a:ext cx="1719415" cy="648072"/>
            <a:chOff x="4450987" y="3429000"/>
            <a:chExt cx="1719415" cy="648072"/>
          </a:xfrm>
        </p:grpSpPr>
        <p:sp>
          <p:nvSpPr>
            <p:cNvPr id="9" name="Rounded Rectangle 8"/>
            <p:cNvSpPr/>
            <p:nvPr/>
          </p:nvSpPr>
          <p:spPr>
            <a:xfrm>
              <a:off x="4450987" y="3429000"/>
              <a:ext cx="1719415" cy="6480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572000" y="3501008"/>
              <a:ext cx="590290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/>
                <a:t>addi</a:t>
              </a:r>
              <a:endParaRPr lang="en-US" sz="12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162290" y="3501008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TK_INST</a:t>
              </a:r>
              <a:endParaRPr lang="en-US" sz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79544" y="3988005"/>
            <a:ext cx="1719415" cy="648072"/>
            <a:chOff x="4450987" y="3429000"/>
            <a:chExt cx="1719415" cy="648072"/>
          </a:xfrm>
        </p:grpSpPr>
        <p:sp>
          <p:nvSpPr>
            <p:cNvPr id="13" name="Rounded Rectangle 12"/>
            <p:cNvSpPr/>
            <p:nvPr/>
          </p:nvSpPr>
          <p:spPr>
            <a:xfrm>
              <a:off x="4450987" y="3429000"/>
              <a:ext cx="1719415" cy="6480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572000" y="3501008"/>
              <a:ext cx="590290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$t0</a:t>
              </a:r>
              <a:endParaRPr lang="en-US" sz="12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162290" y="3501008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TK_REG</a:t>
              </a:r>
              <a:endParaRPr lang="en-US" sz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54110" y="3988005"/>
            <a:ext cx="1719415" cy="648072"/>
            <a:chOff x="4450987" y="3429000"/>
            <a:chExt cx="1719415" cy="648072"/>
          </a:xfrm>
        </p:grpSpPr>
        <p:sp>
          <p:nvSpPr>
            <p:cNvPr id="17" name="Rounded Rectangle 16"/>
            <p:cNvSpPr/>
            <p:nvPr/>
          </p:nvSpPr>
          <p:spPr>
            <a:xfrm>
              <a:off x="4450987" y="3429000"/>
              <a:ext cx="1719415" cy="6480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572000" y="3501008"/>
              <a:ext cx="590290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$t2</a:t>
              </a:r>
              <a:endParaRPr lang="en-US" sz="12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162290" y="3501008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TK_REG</a:t>
              </a:r>
              <a:endParaRPr lang="en-US" sz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433319" y="3988005"/>
            <a:ext cx="1719415" cy="648072"/>
            <a:chOff x="4450987" y="3429000"/>
            <a:chExt cx="1719415" cy="648072"/>
          </a:xfrm>
        </p:grpSpPr>
        <p:sp>
          <p:nvSpPr>
            <p:cNvPr id="21" name="Rounded Rectangle 20"/>
            <p:cNvSpPr/>
            <p:nvPr/>
          </p:nvSpPr>
          <p:spPr>
            <a:xfrm>
              <a:off x="4450987" y="3429000"/>
              <a:ext cx="1719415" cy="6480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572000" y="3501008"/>
              <a:ext cx="590290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4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162290" y="3501008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TK_IMM</a:t>
              </a:r>
              <a:endParaRPr lang="en-US" sz="1200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2125977" y="4329100"/>
            <a:ext cx="3558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091924" y="4321919"/>
            <a:ext cx="3558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077503" y="4321919"/>
            <a:ext cx="3558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032608" y="4312041"/>
            <a:ext cx="3558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388424" y="417521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NULL</a:t>
            </a:r>
            <a:endParaRPr lang="en-US" sz="14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395536" y="3861048"/>
            <a:ext cx="8640960" cy="93610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módulos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7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274</TotalTime>
  <Words>916</Words>
  <Application>Microsoft Office PowerPoint</Application>
  <PresentationFormat>On-screen Show (4:3)</PresentationFormat>
  <Paragraphs>451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Viagem</vt:lpstr>
      <vt:lpstr>Montador – Software Básico</vt:lpstr>
      <vt:lpstr>Sumário</vt:lpstr>
      <vt:lpstr>introdução</vt:lpstr>
      <vt:lpstr>Estratégia utilizada</vt:lpstr>
      <vt:lpstr>PowerPoint Presentation</vt:lpstr>
      <vt:lpstr>Estratégia utilizada</vt:lpstr>
      <vt:lpstr>Lista de tokens</vt:lpstr>
      <vt:lpstr>Lista de instruções</vt:lpstr>
      <vt:lpstr>módulos</vt:lpstr>
      <vt:lpstr>Analisador Léxico</vt:lpstr>
      <vt:lpstr>Analisador léxico</vt:lpstr>
      <vt:lpstr>Analisador Sintático</vt:lpstr>
      <vt:lpstr>Analisador Sintático</vt:lpstr>
      <vt:lpstr>Analisador Sintático</vt:lpstr>
      <vt:lpstr>Analisador semantico</vt:lpstr>
      <vt:lpstr>ANALISADOR SEMANTICO</vt:lpstr>
      <vt:lpstr>Geração do código binário</vt:lpstr>
      <vt:lpstr>Geração do código binário</vt:lpstr>
      <vt:lpstr>conclusão</vt:lpstr>
      <vt:lpstr>APRESENTAÇÃO DO SOFTWARE</vt:lpstr>
      <vt:lpstr>Próximos passos</vt:lpstr>
      <vt:lpstr>Perguntas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Montador – Software Básico</dc:title>
  <dc:creator>Djore</dc:creator>
  <cp:lastModifiedBy>Andre</cp:lastModifiedBy>
  <cp:revision>36</cp:revision>
  <dcterms:created xsi:type="dcterms:W3CDTF">2011-11-05T11:22:40Z</dcterms:created>
  <dcterms:modified xsi:type="dcterms:W3CDTF">2011-11-09T10:58:05Z</dcterms:modified>
</cp:coreProperties>
</file>