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34"/>
  </p:notesMasterIdLst>
  <p:sldIdLst>
    <p:sldId id="256" r:id="rId2"/>
    <p:sldId id="276" r:id="rId3"/>
    <p:sldId id="295" r:id="rId4"/>
    <p:sldId id="322" r:id="rId5"/>
    <p:sldId id="323" r:id="rId6"/>
    <p:sldId id="324" r:id="rId7"/>
    <p:sldId id="296" r:id="rId8"/>
    <p:sldId id="313" r:id="rId9"/>
    <p:sldId id="314" r:id="rId10"/>
    <p:sldId id="307" r:id="rId11"/>
    <p:sldId id="308" r:id="rId12"/>
    <p:sldId id="309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10" r:id="rId21"/>
    <p:sldId id="311" r:id="rId22"/>
    <p:sldId id="312" r:id="rId23"/>
    <p:sldId id="297" r:id="rId24"/>
    <p:sldId id="315" r:id="rId25"/>
    <p:sldId id="305" r:id="rId26"/>
    <p:sldId id="316" r:id="rId27"/>
    <p:sldId id="317" r:id="rId28"/>
    <p:sldId id="318" r:id="rId29"/>
    <p:sldId id="319" r:id="rId30"/>
    <p:sldId id="320" r:id="rId31"/>
    <p:sldId id="321" r:id="rId32"/>
    <p:sldId id="289" r:id="rId3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2AF00-0D92-4FB3-BF30-0E1262BA24CF}" type="datetimeFigureOut">
              <a:rPr lang="pt-BR" smtClean="0"/>
              <a:pPr/>
              <a:t>02/12/2011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76F26-12D3-46DB-BEB2-9E56F06A051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328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BE08B6B-564C-4EB5-BE5C-0142EA1AA5D2}" type="datetimeFigureOut">
              <a:rPr lang="pt-BR" smtClean="0"/>
              <a:pPr/>
              <a:t>02/12/2011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E08B6B-564C-4EB5-BE5C-0142EA1AA5D2}" type="datetimeFigureOut">
              <a:rPr lang="pt-BR" smtClean="0"/>
              <a:pPr/>
              <a:t>02/12/2011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E08B6B-564C-4EB5-BE5C-0142EA1AA5D2}" type="datetimeFigureOut">
              <a:rPr lang="pt-BR" smtClean="0"/>
              <a:pPr/>
              <a:t>02/12/2011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E08B6B-564C-4EB5-BE5C-0142EA1AA5D2}" type="datetimeFigureOut">
              <a:rPr lang="pt-BR" smtClean="0"/>
              <a:pPr/>
              <a:t>02/12/2011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E08B6B-564C-4EB5-BE5C-0142EA1AA5D2}" type="datetimeFigureOut">
              <a:rPr lang="pt-BR" smtClean="0"/>
              <a:pPr/>
              <a:t>02/12/2011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E08B6B-564C-4EB5-BE5C-0142EA1AA5D2}" type="datetimeFigureOut">
              <a:rPr lang="pt-BR" smtClean="0"/>
              <a:pPr/>
              <a:t>02/12/2011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E08B6B-564C-4EB5-BE5C-0142EA1AA5D2}" type="datetimeFigureOut">
              <a:rPr lang="pt-BR" smtClean="0"/>
              <a:pPr/>
              <a:t>02/12/2011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E08B6B-564C-4EB5-BE5C-0142EA1AA5D2}" type="datetimeFigureOut">
              <a:rPr lang="pt-BR" smtClean="0"/>
              <a:pPr/>
              <a:t>02/12/2011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E08B6B-564C-4EB5-BE5C-0142EA1AA5D2}" type="datetimeFigureOut">
              <a:rPr lang="pt-BR" smtClean="0"/>
              <a:pPr/>
              <a:t>02/12/2011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BE08B6B-564C-4EB5-BE5C-0142EA1AA5D2}" type="datetimeFigureOut">
              <a:rPr lang="pt-BR" smtClean="0"/>
              <a:pPr/>
              <a:t>02/12/2011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BE08B6B-564C-4EB5-BE5C-0142EA1AA5D2}" type="datetimeFigureOut">
              <a:rPr lang="pt-BR" smtClean="0"/>
              <a:pPr/>
              <a:t>02/12/2011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BE08B6B-564C-4EB5-BE5C-0142EA1AA5D2}" type="datetimeFigureOut">
              <a:rPr lang="pt-BR" smtClean="0"/>
              <a:pPr/>
              <a:t>02/12/2011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3F2399F-644D-4C01-A473-43138D341E14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1905000"/>
            <a:ext cx="7992888" cy="2593975"/>
          </a:xfrm>
        </p:spPr>
        <p:txBody>
          <a:bodyPr>
            <a:normAutofit fontScale="90000"/>
          </a:bodyPr>
          <a:lstStyle/>
          <a:p>
            <a:pPr algn="ctr">
              <a:spcBef>
                <a:spcPts val="0"/>
              </a:spcBef>
            </a:pPr>
            <a:r>
              <a:rPr lang="pt-BR" sz="5400" dirty="0" smtClean="0"/>
              <a:t/>
            </a:r>
            <a:br>
              <a:rPr lang="pt-BR" sz="5400" dirty="0" smtClean="0"/>
            </a:br>
            <a:r>
              <a:rPr lang="pt-BR" sz="6000" dirty="0"/>
              <a:t/>
            </a:r>
            <a:br>
              <a:rPr lang="pt-BR" sz="6000" dirty="0"/>
            </a:br>
            <a:r>
              <a:rPr lang="pt-BR" sz="4800" dirty="0" smtClean="0"/>
              <a:t>Interface entre as linguagens C e Assembly 8085</a:t>
            </a:r>
            <a:r>
              <a:rPr lang="pt-BR" sz="5400" dirty="0" smtClean="0"/>
              <a:t/>
            </a:r>
            <a:br>
              <a:rPr lang="pt-BR" sz="5400" dirty="0" smtClean="0"/>
            </a:b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5984" y="5253632"/>
            <a:ext cx="7772400" cy="1199704"/>
          </a:xfrm>
        </p:spPr>
        <p:txBody>
          <a:bodyPr>
            <a:noAutofit/>
          </a:bodyPr>
          <a:lstStyle/>
          <a:p>
            <a:pPr algn="l"/>
            <a:r>
              <a:rPr lang="pt-BR" sz="1800" dirty="0" smtClean="0">
                <a:solidFill>
                  <a:schemeClr val="bg1"/>
                </a:solidFill>
              </a:rPr>
              <a:t>André Augusto Geraldes</a:t>
            </a:r>
          </a:p>
          <a:p>
            <a:pPr algn="l"/>
            <a:r>
              <a:rPr lang="pt-BR" sz="1800" dirty="0" smtClean="0">
                <a:solidFill>
                  <a:schemeClr val="bg1"/>
                </a:solidFill>
              </a:rPr>
              <a:t>Caio </a:t>
            </a:r>
            <a:r>
              <a:rPr lang="pt-BR" sz="1800" dirty="0" err="1" smtClean="0">
                <a:solidFill>
                  <a:schemeClr val="bg1"/>
                </a:solidFill>
              </a:rPr>
              <a:t>Angelo</a:t>
            </a:r>
            <a:endParaRPr lang="pt-BR" sz="1800" dirty="0" smtClean="0">
              <a:solidFill>
                <a:schemeClr val="bg1"/>
              </a:solidFill>
            </a:endParaRPr>
          </a:p>
          <a:p>
            <a:pPr algn="l"/>
            <a:r>
              <a:rPr lang="pt-BR" sz="1800" dirty="0" err="1" smtClean="0">
                <a:solidFill>
                  <a:schemeClr val="bg1"/>
                </a:solidFill>
              </a:rPr>
              <a:t>Djore</a:t>
            </a:r>
            <a:r>
              <a:rPr lang="pt-BR" sz="1800" dirty="0" smtClean="0">
                <a:solidFill>
                  <a:schemeClr val="bg1"/>
                </a:solidFill>
              </a:rPr>
              <a:t> Gouveia					</a:t>
            </a:r>
          </a:p>
          <a:p>
            <a:pPr algn="l"/>
            <a:r>
              <a:rPr lang="pt-BR" sz="1800" dirty="0" smtClean="0">
                <a:solidFill>
                  <a:schemeClr val="bg1"/>
                </a:solidFill>
              </a:rPr>
              <a:t>Ney César de Melo Filho </a:t>
            </a:r>
            <a:r>
              <a:rPr lang="pt-BR" sz="2000" dirty="0" smtClean="0"/>
              <a:t>				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95536" y="1268759"/>
            <a:ext cx="8280920" cy="12969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pt-BR" sz="5400" dirty="0" smtClean="0"/>
              <a:t/>
            </a:r>
            <a:br>
              <a:rPr lang="pt-BR" sz="5400" dirty="0" smtClean="0"/>
            </a:br>
            <a:r>
              <a:rPr lang="pt-BR" sz="4000" dirty="0" smtClean="0"/>
              <a:t>Software </a:t>
            </a:r>
            <a:r>
              <a:rPr lang="pt-BR" sz="4000" dirty="0" smtClean="0"/>
              <a:t>Básico – UnB </a:t>
            </a:r>
            <a:r>
              <a:rPr lang="pt-BR" sz="4000" dirty="0" smtClean="0"/>
              <a:t>2/2011</a:t>
            </a:r>
            <a:r>
              <a:rPr lang="pt-BR" sz="5400" dirty="0" smtClean="0"/>
              <a:t/>
            </a:r>
            <a:br>
              <a:rPr lang="pt-BR" sz="5400" dirty="0" smtClean="0"/>
            </a:br>
            <a:endParaRPr lang="pt-BR" sz="4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7620000" cy="4988024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Para chamar do C uma função </a:t>
            </a:r>
            <a:r>
              <a:rPr lang="pt-BR" dirty="0" err="1" smtClean="0"/>
              <a:t>assembly</a:t>
            </a:r>
            <a:r>
              <a:rPr lang="pt-BR" dirty="0" smtClean="0"/>
              <a:t> sem parâmetros e sem retorno, basta colocar seu nome no .ASM, em qualquer lugar, como </a:t>
            </a:r>
            <a:r>
              <a:rPr lang="pt-BR" dirty="0" smtClean="0"/>
              <a:t>externa:</a:t>
            </a:r>
            <a:endParaRPr lang="pt-BR" dirty="0" smtClean="0"/>
          </a:p>
          <a:p>
            <a:pPr lvl="1"/>
            <a:r>
              <a:rPr lang="pt-BR" dirty="0" err="1" smtClean="0"/>
              <a:t>extern</a:t>
            </a:r>
            <a:r>
              <a:rPr lang="pt-BR" dirty="0" smtClean="0"/>
              <a:t> </a:t>
            </a:r>
            <a:r>
              <a:rPr lang="pt-BR" dirty="0" err="1" smtClean="0"/>
              <a:t>nome_funcao_ASM</a:t>
            </a:r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A chamada em C é a usual: </a:t>
            </a:r>
            <a:r>
              <a:rPr lang="pt-BR" dirty="0" err="1" smtClean="0"/>
              <a:t>nome_funcao_ASM</a:t>
            </a:r>
            <a:r>
              <a:rPr lang="pt-BR" dirty="0" smtClean="0"/>
              <a:t>(); e deve-se colocar seu protótipo no início do programa</a:t>
            </a:r>
          </a:p>
          <a:p>
            <a:endParaRPr lang="pt-BR" dirty="0" smtClean="0"/>
          </a:p>
          <a:p>
            <a:r>
              <a:rPr lang="pt-BR" dirty="0" smtClean="0"/>
              <a:t>A maneira mais simples de trocar valores entre eles é usar variáveis globais. Declare-as normalmente em C e no </a:t>
            </a:r>
            <a:r>
              <a:rPr lang="pt-BR" dirty="0" err="1" smtClean="0"/>
              <a:t>assembly</a:t>
            </a:r>
            <a:r>
              <a:rPr lang="pt-BR" dirty="0" smtClean="0"/>
              <a:t> as declare como externas:</a:t>
            </a:r>
          </a:p>
          <a:p>
            <a:pPr lvl="8"/>
            <a:r>
              <a:rPr lang="pt-BR" sz="2400" dirty="0" err="1" smtClean="0"/>
              <a:t>extern</a:t>
            </a:r>
            <a:r>
              <a:rPr lang="pt-BR" sz="2400" dirty="0" smtClean="0"/>
              <a:t> </a:t>
            </a:r>
            <a:r>
              <a:rPr lang="pt-BR" sz="2400" dirty="0" smtClean="0"/>
              <a:t>data(var1)</a:t>
            </a:r>
          </a:p>
          <a:p>
            <a:pPr lvl="8"/>
            <a:r>
              <a:rPr lang="pt-BR" sz="2400" dirty="0" err="1" smtClean="0"/>
              <a:t>extern</a:t>
            </a:r>
            <a:r>
              <a:rPr lang="pt-BR" sz="2400" dirty="0" smtClean="0"/>
              <a:t> </a:t>
            </a:r>
            <a:r>
              <a:rPr lang="pt-BR" sz="2400" dirty="0" smtClean="0"/>
              <a:t>data(var2)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Chamando </a:t>
            </a:r>
            <a:r>
              <a:rPr lang="pt-BR" dirty="0" err="1" smtClean="0"/>
              <a:t>Assembly</a:t>
            </a:r>
            <a:r>
              <a:rPr lang="pt-BR" dirty="0" smtClean="0"/>
              <a:t> em C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  <a:endParaRPr lang="pt-BR" dirty="0" smtClean="0"/>
          </a:p>
          <a:p>
            <a:r>
              <a:rPr lang="pt-BR" dirty="0" err="1" smtClean="0"/>
              <a:t>extern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soma(</a:t>
            </a:r>
            <a:r>
              <a:rPr lang="pt-BR" dirty="0" err="1" smtClean="0"/>
              <a:t>int</a:t>
            </a:r>
            <a:r>
              <a:rPr lang="pt-BR" dirty="0" smtClean="0"/>
              <a:t> a, </a:t>
            </a:r>
            <a:r>
              <a:rPr lang="pt-BR" dirty="0" err="1" smtClean="0"/>
              <a:t>int</a:t>
            </a:r>
            <a:r>
              <a:rPr lang="pt-BR" dirty="0" smtClean="0"/>
              <a:t> b);</a:t>
            </a:r>
          </a:p>
          <a:p>
            <a:r>
              <a:rPr lang="pt-BR" dirty="0" smtClean="0"/>
              <a:t> </a:t>
            </a:r>
          </a:p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(){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 x;</a:t>
            </a:r>
          </a:p>
          <a:p>
            <a:r>
              <a:rPr lang="pt-BR" dirty="0" smtClean="0"/>
              <a:t>	x = soma(3,79);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printf</a:t>
            </a:r>
            <a:r>
              <a:rPr lang="pt-BR" dirty="0" smtClean="0"/>
              <a:t>("o resultado da soma </a:t>
            </a:r>
            <a:r>
              <a:rPr lang="pt-BR" dirty="0" err="1" smtClean="0"/>
              <a:t>eh</a:t>
            </a:r>
            <a:r>
              <a:rPr lang="pt-BR" dirty="0" smtClean="0"/>
              <a:t>: %d",x);</a:t>
            </a:r>
          </a:p>
          <a:p>
            <a:r>
              <a:rPr lang="pt-BR" dirty="0" smtClean="0"/>
              <a:t>	</a:t>
            </a:r>
            <a:r>
              <a:rPr lang="pt-BR" dirty="0" err="1" smtClean="0"/>
              <a:t>return</a:t>
            </a:r>
            <a:r>
              <a:rPr lang="pt-BR" dirty="0" smtClean="0"/>
              <a:t> 0;</a:t>
            </a:r>
          </a:p>
          <a:p>
            <a:r>
              <a:rPr lang="pt-BR" dirty="0" smtClean="0"/>
              <a:t>}</a:t>
            </a:r>
          </a:p>
          <a:p>
            <a:endParaRPr lang="pt-BR" dirty="0" smtClean="0"/>
          </a:p>
          <a:p>
            <a:r>
              <a:rPr lang="pt-BR" dirty="0" smtClean="0"/>
              <a:t>global soma</a:t>
            </a:r>
          </a:p>
          <a:p>
            <a:r>
              <a:rPr lang="pt-BR" dirty="0" smtClean="0"/>
              <a:t> </a:t>
            </a:r>
          </a:p>
          <a:p>
            <a:r>
              <a:rPr lang="pt-BR" dirty="0" smtClean="0"/>
              <a:t>soma:</a:t>
            </a:r>
          </a:p>
          <a:p>
            <a:r>
              <a:rPr lang="pt-BR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eax</a:t>
            </a:r>
            <a:r>
              <a:rPr lang="en-US" dirty="0" smtClean="0"/>
              <a:t>,[esp+4]</a:t>
            </a:r>
            <a:endParaRPr lang="pt-BR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</a:t>
            </a:r>
            <a:r>
              <a:rPr lang="en-US" dirty="0" err="1" smtClean="0"/>
              <a:t>ebx</a:t>
            </a:r>
            <a:r>
              <a:rPr lang="en-US" dirty="0" smtClean="0"/>
              <a:t>,[esp+8]</a:t>
            </a:r>
            <a:endParaRPr lang="pt-BR" dirty="0" smtClean="0"/>
          </a:p>
          <a:p>
            <a:r>
              <a:rPr lang="en-US" dirty="0" smtClean="0"/>
              <a:t>	add </a:t>
            </a:r>
            <a:r>
              <a:rPr lang="en-US" dirty="0" err="1" smtClean="0"/>
              <a:t>eax,ebx</a:t>
            </a:r>
            <a:endParaRPr lang="pt-BR" dirty="0" smtClean="0"/>
          </a:p>
          <a:p>
            <a:r>
              <a:rPr lang="en-US" dirty="0" smtClean="0"/>
              <a:t>	</a:t>
            </a:r>
            <a:r>
              <a:rPr lang="pt-BR" dirty="0" err="1" smtClean="0"/>
              <a:t>ret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7620000" cy="864096"/>
          </a:xfrm>
        </p:spPr>
        <p:txBody>
          <a:bodyPr>
            <a:normAutofit fontScale="90000"/>
          </a:bodyPr>
          <a:lstStyle/>
          <a:p>
            <a:r>
              <a:rPr lang="en-US" sz="3200" dirty="0" err="1" smtClean="0"/>
              <a:t>Programa</a:t>
            </a:r>
            <a:r>
              <a:rPr lang="en-US" sz="3200" dirty="0" smtClean="0"/>
              <a:t> C </a:t>
            </a:r>
            <a:r>
              <a:rPr lang="en-US" sz="3200" dirty="0" err="1" smtClean="0"/>
              <a:t>chamando</a:t>
            </a:r>
            <a:r>
              <a:rPr lang="en-US" sz="3200" dirty="0" smtClean="0"/>
              <a:t> </a:t>
            </a:r>
            <a:r>
              <a:rPr lang="en-US" sz="3200" dirty="0" err="1" smtClean="0"/>
              <a:t>função</a:t>
            </a:r>
            <a:r>
              <a:rPr lang="en-US" sz="3200" dirty="0" smtClean="0"/>
              <a:t> </a:t>
            </a:r>
            <a:r>
              <a:rPr lang="en-US" sz="3200" dirty="0" err="1" smtClean="0"/>
              <a:t>em</a:t>
            </a:r>
            <a:r>
              <a:rPr lang="en-US" sz="3200" dirty="0" smtClean="0"/>
              <a:t> Assembly (No </a:t>
            </a:r>
            <a:r>
              <a:rPr lang="en-US" sz="3200" dirty="0" err="1" smtClean="0"/>
              <a:t>exemplo</a:t>
            </a:r>
            <a:r>
              <a:rPr lang="en-US" sz="3200" dirty="0" smtClean="0"/>
              <a:t> IA-32)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pt-BR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chamar do </a:t>
            </a:r>
            <a:r>
              <a:rPr lang="pt-BR" dirty="0" err="1" smtClean="0"/>
              <a:t>assembly</a:t>
            </a:r>
            <a:r>
              <a:rPr lang="pt-BR" dirty="0" smtClean="0"/>
              <a:t> uma função C sem parâmetros e sem retorno, basta declará-la no .ASM antes como externa e fazer um LCALL normalmente:</a:t>
            </a:r>
          </a:p>
          <a:p>
            <a:pPr lvl="1"/>
            <a:r>
              <a:rPr lang="pt-BR" dirty="0" err="1" smtClean="0"/>
              <a:t>extrn</a:t>
            </a:r>
            <a:r>
              <a:rPr lang="pt-BR" dirty="0" smtClean="0"/>
              <a:t> </a:t>
            </a:r>
            <a:r>
              <a:rPr lang="pt-BR" dirty="0" err="1" smtClean="0"/>
              <a:t>code</a:t>
            </a:r>
            <a:r>
              <a:rPr lang="pt-BR" dirty="0" smtClean="0"/>
              <a:t>(</a:t>
            </a:r>
            <a:r>
              <a:rPr lang="pt-BR" dirty="0" err="1" smtClean="0"/>
              <a:t>nome_funcao_C</a:t>
            </a:r>
            <a:r>
              <a:rPr lang="pt-BR" dirty="0" smtClean="0"/>
              <a:t>)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Chamando C em </a:t>
            </a:r>
            <a:r>
              <a:rPr lang="pt-BR" dirty="0" err="1" smtClean="0"/>
              <a:t>Assembly</a:t>
            </a:r>
            <a:endParaRPr lang="pt-B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Boa alternativa quando se quer ter bom </a:t>
            </a:r>
            <a:r>
              <a:rPr lang="pt-BR" dirty="0" smtClean="0"/>
              <a:t>desempenho misturado </a:t>
            </a:r>
            <a:r>
              <a:rPr lang="pt-BR" dirty="0"/>
              <a:t>a praticidade</a:t>
            </a:r>
          </a:p>
          <a:p>
            <a:endParaRPr lang="pt-BR" dirty="0"/>
          </a:p>
          <a:p>
            <a:r>
              <a:rPr lang="pt-BR" dirty="0"/>
              <a:t>Depende do Assembly ou da biblioteca utilizada</a:t>
            </a:r>
          </a:p>
          <a:p>
            <a:endParaRPr lang="pt-BR" dirty="0"/>
          </a:p>
          <a:p>
            <a:r>
              <a:rPr lang="pt-BR" dirty="0"/>
              <a:t>Para chamar do </a:t>
            </a:r>
            <a:r>
              <a:rPr lang="pt-BR" dirty="0" err="1"/>
              <a:t>assembly</a:t>
            </a:r>
            <a:r>
              <a:rPr lang="pt-BR" dirty="0"/>
              <a:t> uma função C sem parâmetros e sem retorno, basta declará-la no .ASM antes como externa e fazer um LCALL normalmente:</a:t>
            </a:r>
          </a:p>
          <a:p>
            <a:pPr lvl="1"/>
            <a:r>
              <a:rPr lang="pt-BR" dirty="0" err="1"/>
              <a:t>extrn</a:t>
            </a:r>
            <a:r>
              <a:rPr lang="pt-BR" dirty="0"/>
              <a:t> </a:t>
            </a:r>
            <a:r>
              <a:rPr lang="pt-BR" dirty="0" err="1"/>
              <a:t>code</a:t>
            </a:r>
            <a:r>
              <a:rPr lang="pt-BR" dirty="0"/>
              <a:t>(</a:t>
            </a:r>
            <a:r>
              <a:rPr lang="pt-BR" dirty="0" err="1"/>
              <a:t>nome_funcao_C</a:t>
            </a:r>
            <a:r>
              <a:rPr lang="pt-BR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Chamando um função C a partir de um Código em Assembly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3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Chamando um função C a partir de um Código em Assembly</a:t>
            </a:r>
            <a:endParaRPr lang="en-US" dirty="0"/>
          </a:p>
        </p:txBody>
      </p:sp>
      <p:sp>
        <p:nvSpPr>
          <p:cNvPr id="4" name="AutoShape 2" descr="https://docs.google.com/viewer?attid=0.1&amp;pid=gmail&amp;thid=133fc4eb098ee1b0&amp;url=https%3A%2F%2Fmail.google.com%2Fmail%2F%3Fui%3D2%26ik%3D86ad7c499e%26view%3Datt%26th%3D133fc4eb098ee1b0%26attid%3D0.1%26disp%3Dsafe%26realattid%3Df_gvohsvr10%26zw&amp;docid=31bb5c0666be2de40aae33e2d1667362%7Cf25d3da9a63c77e02ab7829bd4c76c5d&amp;a=bi&amp;pagenumber=15&amp;w=80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7398987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23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Chamando um função C a partir de um Código em Assembly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466" y="1782888"/>
            <a:ext cx="4320480" cy="2353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655" y="3933056"/>
            <a:ext cx="4008569" cy="1740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07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0648"/>
            <a:ext cx="5688632" cy="6346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152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x86 existem duas convenções de chamada </a:t>
            </a:r>
            <a:r>
              <a:rPr lang="pt-BR" dirty="0" smtClean="0"/>
              <a:t>de procedimentos</a:t>
            </a:r>
            <a:r>
              <a:rPr lang="pt-BR" dirty="0"/>
              <a:t>: </a:t>
            </a:r>
            <a:r>
              <a:rPr lang="pt-BR" dirty="0" err="1"/>
              <a:t>cdecl</a:t>
            </a:r>
            <a:r>
              <a:rPr lang="pt-BR" dirty="0"/>
              <a:t> e </a:t>
            </a:r>
            <a:r>
              <a:rPr lang="pt-BR" dirty="0" err="1"/>
              <a:t>stdcall</a:t>
            </a:r>
            <a:r>
              <a:rPr lang="pt-BR" dirty="0"/>
              <a:t> (também </a:t>
            </a:r>
            <a:r>
              <a:rPr lang="pt-BR" dirty="0" err="1" smtClean="0"/>
              <a:t>onhecida</a:t>
            </a:r>
            <a:r>
              <a:rPr lang="pt-BR" dirty="0" smtClean="0"/>
              <a:t> </a:t>
            </a:r>
            <a:r>
              <a:rPr lang="pt-BR" dirty="0"/>
              <a:t>por pascal)</a:t>
            </a:r>
          </a:p>
          <a:p>
            <a:endParaRPr lang="pt-BR" dirty="0"/>
          </a:p>
          <a:p>
            <a:r>
              <a:rPr lang="pt-BR" dirty="0"/>
              <a:t>São </a:t>
            </a:r>
            <a:r>
              <a:rPr lang="pt-BR" dirty="0" err="1"/>
              <a:t>setados</a:t>
            </a:r>
            <a:r>
              <a:rPr lang="pt-BR" dirty="0"/>
              <a:t> para ambos os casos: ESP (topo da pilha), </a:t>
            </a:r>
            <a:r>
              <a:rPr lang="pt-BR" dirty="0" smtClean="0"/>
              <a:t>EBP (</a:t>
            </a:r>
            <a:r>
              <a:rPr lang="pt-BR" dirty="0"/>
              <a:t>parâmetros da função) e EIP </a:t>
            </a:r>
            <a:r>
              <a:rPr lang="pt-BR" dirty="0" smtClean="0"/>
              <a:t> (endereço </a:t>
            </a:r>
            <a:r>
              <a:rPr lang="pt-BR" dirty="0"/>
              <a:t>da instrução de volta)</a:t>
            </a:r>
          </a:p>
          <a:p>
            <a:endParaRPr lang="pt-BR" dirty="0"/>
          </a:p>
          <a:p>
            <a:r>
              <a:rPr lang="pt-BR" dirty="0" err="1"/>
              <a:t>Stdcall</a:t>
            </a:r>
            <a:r>
              <a:rPr lang="pt-BR" dirty="0"/>
              <a:t> é bastante utilizada pelo Windows API e é </a:t>
            </a:r>
            <a:r>
              <a:rPr lang="pt-BR" dirty="0" smtClean="0"/>
              <a:t>mais compacta </a:t>
            </a:r>
            <a:r>
              <a:rPr lang="pt-BR" dirty="0"/>
              <a:t>do que o </a:t>
            </a:r>
            <a:r>
              <a:rPr lang="pt-BR" dirty="0" err="1" smtClean="0"/>
              <a:t>cdecl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Chamada de procedimentos de C para Assembly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21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dirty="0"/>
              <a:t>Empilhar os parâmetros da chamada</a:t>
            </a:r>
          </a:p>
          <a:p>
            <a:endParaRPr lang="pt-BR" dirty="0"/>
          </a:p>
          <a:p>
            <a:r>
              <a:rPr lang="pt-BR" dirty="0"/>
              <a:t>Chamar a função</a:t>
            </a:r>
          </a:p>
          <a:p>
            <a:endParaRPr lang="pt-BR" dirty="0"/>
          </a:p>
          <a:p>
            <a:r>
              <a:rPr lang="pt-BR" dirty="0"/>
              <a:t>Salvar e atualizar o registrador </a:t>
            </a:r>
            <a:r>
              <a:rPr lang="pt-BR" dirty="0" err="1"/>
              <a:t>ebp</a:t>
            </a:r>
            <a:endParaRPr lang="pt-BR" dirty="0"/>
          </a:p>
          <a:p>
            <a:endParaRPr lang="pt-BR" dirty="0"/>
          </a:p>
          <a:p>
            <a:r>
              <a:rPr lang="pt-BR" dirty="0"/>
              <a:t>Salvar os registradores tidos como temporários</a:t>
            </a:r>
          </a:p>
          <a:p>
            <a:endParaRPr lang="pt-BR" dirty="0"/>
          </a:p>
          <a:p>
            <a:r>
              <a:rPr lang="pt-BR" dirty="0"/>
              <a:t>Alocar variáveis locais</a:t>
            </a:r>
          </a:p>
          <a:p>
            <a:endParaRPr lang="pt-BR" dirty="0"/>
          </a:p>
          <a:p>
            <a:r>
              <a:rPr lang="pt-BR" dirty="0"/>
              <a:t>Realizar a função</a:t>
            </a:r>
          </a:p>
          <a:p>
            <a:endParaRPr lang="pt-BR" dirty="0"/>
          </a:p>
          <a:p>
            <a:r>
              <a:rPr lang="pt-BR" dirty="0"/>
              <a:t>Liberar a pilha</a:t>
            </a:r>
          </a:p>
          <a:p>
            <a:endParaRPr lang="pt-BR" dirty="0"/>
          </a:p>
          <a:p>
            <a:r>
              <a:rPr lang="pt-BR" dirty="0"/>
              <a:t>Restaurar os registradores</a:t>
            </a:r>
          </a:p>
          <a:p>
            <a:endParaRPr lang="pt-BR" dirty="0"/>
          </a:p>
          <a:p>
            <a:r>
              <a:rPr lang="pt-BR" dirty="0"/>
              <a:t>Restaurar o ponteiro base</a:t>
            </a:r>
          </a:p>
          <a:p>
            <a:endParaRPr lang="pt-BR" dirty="0"/>
          </a:p>
          <a:p>
            <a:r>
              <a:rPr lang="pt-BR" dirty="0"/>
              <a:t>Retornar da função</a:t>
            </a:r>
          </a:p>
          <a:p>
            <a:endParaRPr lang="pt-BR" dirty="0"/>
          </a:p>
          <a:p>
            <a:r>
              <a:rPr lang="pt-BR" dirty="0"/>
              <a:t>Limpar os parâmetros empilhados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Chamada de procedimentos de C para Assembly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5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Chamada de procedimentos de C para Assembly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132856"/>
            <a:ext cx="4268724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17032"/>
            <a:ext cx="8276384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019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1 – Introdução</a:t>
            </a:r>
          </a:p>
          <a:p>
            <a:pPr lvl="1"/>
            <a:r>
              <a:rPr lang="pt-BR" dirty="0" smtClean="0"/>
              <a:t>Interface entre C e Assembly – vantagens e desvantagens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2 – Métodos de </a:t>
            </a:r>
            <a:r>
              <a:rPr lang="pt-BR" dirty="0" err="1" smtClean="0"/>
              <a:t>interfaceamento</a:t>
            </a:r>
            <a:endParaRPr lang="pt-BR" dirty="0" smtClean="0"/>
          </a:p>
          <a:p>
            <a:pPr lvl="1"/>
            <a:r>
              <a:rPr lang="pt-BR" dirty="0" smtClean="0"/>
              <a:t>Programa C chamando função em </a:t>
            </a:r>
            <a:r>
              <a:rPr lang="pt-BR" dirty="0" err="1" smtClean="0"/>
              <a:t>assembly</a:t>
            </a:r>
            <a:endParaRPr lang="pt-BR" dirty="0" smtClean="0"/>
          </a:p>
          <a:p>
            <a:pPr lvl="2"/>
            <a:r>
              <a:rPr lang="pt-BR" dirty="0" smtClean="0"/>
              <a:t>Passagem de parâmetros e valor de retorno</a:t>
            </a:r>
          </a:p>
          <a:p>
            <a:pPr lvl="2"/>
            <a:r>
              <a:rPr lang="pt-BR" dirty="0" smtClean="0"/>
              <a:t>Variáveis globais</a:t>
            </a:r>
          </a:p>
          <a:p>
            <a:pPr lvl="1"/>
            <a:r>
              <a:rPr lang="pt-BR" dirty="0" smtClean="0"/>
              <a:t>Programa </a:t>
            </a:r>
            <a:r>
              <a:rPr lang="pt-BR" dirty="0" err="1" smtClean="0"/>
              <a:t>assembly</a:t>
            </a:r>
            <a:r>
              <a:rPr lang="pt-BR" dirty="0" smtClean="0"/>
              <a:t> chamando função em C</a:t>
            </a:r>
          </a:p>
          <a:p>
            <a:pPr lvl="1"/>
            <a:r>
              <a:rPr lang="pt-BR" dirty="0" err="1" smtClean="0"/>
              <a:t>Inline</a:t>
            </a:r>
            <a:r>
              <a:rPr lang="pt-BR" dirty="0" smtClean="0"/>
              <a:t> </a:t>
            </a:r>
            <a:r>
              <a:rPr lang="pt-BR" dirty="0" err="1" smtClean="0"/>
              <a:t>assembly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Modelos de memória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3 – Aplicações</a:t>
            </a:r>
          </a:p>
          <a:p>
            <a:endParaRPr lang="pt-BR" dirty="0" smtClean="0"/>
          </a:p>
          <a:p>
            <a:r>
              <a:rPr lang="pt-BR" dirty="0" smtClean="0"/>
              <a:t>4 </a:t>
            </a:r>
            <a:r>
              <a:rPr lang="pt-BR" dirty="0"/>
              <a:t>– </a:t>
            </a:r>
            <a:r>
              <a:rPr lang="pt-BR" dirty="0" smtClean="0"/>
              <a:t>Conclusão</a:t>
            </a:r>
            <a:endParaRPr lang="pt-BR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Sumário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3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Introdução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Codificação básica para GCC</a:t>
            </a:r>
          </a:p>
          <a:p>
            <a:pPr lvl="1"/>
            <a:r>
              <a:rPr lang="pt-BR" dirty="0" smtClean="0"/>
              <a:t>Sintaxe: AT&amp;T</a:t>
            </a:r>
          </a:p>
          <a:p>
            <a:pPr lvl="1"/>
            <a:r>
              <a:rPr lang="pt-BR" dirty="0" smtClean="0"/>
              <a:t>Exemplo: </a:t>
            </a:r>
          </a:p>
          <a:p>
            <a:pPr lvl="2">
              <a:buNone/>
            </a:pPr>
            <a:r>
              <a:rPr lang="pt-BR" dirty="0" smtClean="0"/>
              <a:t>	__</a:t>
            </a:r>
            <a:r>
              <a:rPr lang="pt-BR" dirty="0" err="1" smtClean="0"/>
              <a:t>asm__</a:t>
            </a:r>
            <a:r>
              <a:rPr lang="pt-BR" dirty="0" smtClean="0"/>
              <a:t> ("</a:t>
            </a:r>
            <a:r>
              <a:rPr lang="pt-BR" dirty="0" err="1" smtClean="0"/>
              <a:t>movl</a:t>
            </a:r>
            <a:r>
              <a:rPr lang="pt-BR" dirty="0" smtClean="0"/>
              <a:t> %</a:t>
            </a:r>
            <a:r>
              <a:rPr lang="pt-BR" dirty="0" err="1" smtClean="0"/>
              <a:t>eax</a:t>
            </a:r>
            <a:r>
              <a:rPr lang="pt-BR" dirty="0" smtClean="0"/>
              <a:t>, %</a:t>
            </a:r>
            <a:r>
              <a:rPr lang="pt-BR" dirty="0" err="1" smtClean="0"/>
              <a:t>ebx</a:t>
            </a:r>
            <a:r>
              <a:rPr lang="pt-BR" dirty="0" smtClean="0"/>
              <a:t>\n\t" </a:t>
            </a:r>
          </a:p>
          <a:p>
            <a:pPr lvl="2">
              <a:buNone/>
            </a:pPr>
            <a:r>
              <a:rPr lang="pt-BR" dirty="0" smtClean="0"/>
              <a:t>		   "</a:t>
            </a:r>
            <a:r>
              <a:rPr lang="pt-BR" dirty="0" err="1" smtClean="0"/>
              <a:t>movl</a:t>
            </a:r>
            <a:r>
              <a:rPr lang="pt-BR" dirty="0" smtClean="0"/>
              <a:t> $56, %</a:t>
            </a:r>
            <a:r>
              <a:rPr lang="pt-BR" dirty="0" err="1" smtClean="0"/>
              <a:t>esi</a:t>
            </a:r>
            <a:r>
              <a:rPr lang="pt-BR" dirty="0" smtClean="0"/>
              <a:t>\n\t“</a:t>
            </a:r>
          </a:p>
          <a:p>
            <a:pPr lvl="2">
              <a:buNone/>
            </a:pPr>
            <a:r>
              <a:rPr lang="pt-BR" dirty="0" smtClean="0"/>
              <a:t>		   "</a:t>
            </a:r>
            <a:r>
              <a:rPr lang="pt-BR" dirty="0" err="1" smtClean="0"/>
              <a:t>movl</a:t>
            </a:r>
            <a:r>
              <a:rPr lang="pt-BR" dirty="0" smtClean="0"/>
              <a:t> %</a:t>
            </a:r>
            <a:r>
              <a:rPr lang="pt-BR" dirty="0" err="1" smtClean="0"/>
              <a:t>ecx</a:t>
            </a:r>
            <a:r>
              <a:rPr lang="pt-BR" dirty="0" smtClean="0"/>
              <a:t>, $</a:t>
            </a:r>
            <a:r>
              <a:rPr lang="pt-BR" dirty="0" err="1" smtClean="0"/>
              <a:t>label</a:t>
            </a:r>
            <a:r>
              <a:rPr lang="pt-BR" dirty="0" smtClean="0"/>
              <a:t>(%</a:t>
            </a:r>
            <a:r>
              <a:rPr lang="pt-BR" dirty="0" err="1" smtClean="0"/>
              <a:t>edx</a:t>
            </a:r>
            <a:r>
              <a:rPr lang="pt-BR" dirty="0" smtClean="0"/>
              <a:t>,%</a:t>
            </a:r>
            <a:r>
              <a:rPr lang="pt-BR" dirty="0" err="1" smtClean="0"/>
              <a:t>ebx</a:t>
            </a:r>
            <a:r>
              <a:rPr lang="pt-BR" dirty="0" smtClean="0"/>
              <a:t>,$4)\n\t”</a:t>
            </a:r>
          </a:p>
          <a:p>
            <a:pPr lvl="2">
              <a:buNone/>
            </a:pPr>
            <a:r>
              <a:rPr lang="pt-BR" dirty="0" smtClean="0"/>
              <a:t>		   "</a:t>
            </a:r>
            <a:r>
              <a:rPr lang="pt-BR" dirty="0" err="1" smtClean="0"/>
              <a:t>movb</a:t>
            </a:r>
            <a:r>
              <a:rPr lang="pt-BR" dirty="0" smtClean="0"/>
              <a:t> %ah, (%</a:t>
            </a:r>
            <a:r>
              <a:rPr lang="pt-BR" dirty="0" err="1" smtClean="0"/>
              <a:t>ebx</a:t>
            </a:r>
            <a:r>
              <a:rPr lang="pt-BR" dirty="0" smtClean="0"/>
              <a:t>)");</a:t>
            </a:r>
          </a:p>
          <a:p>
            <a:pPr lvl="2">
              <a:buNone/>
            </a:pPr>
            <a:endParaRPr lang="pt-BR" dirty="0" smtClean="0"/>
          </a:p>
          <a:p>
            <a:r>
              <a:rPr lang="pt-BR" dirty="0" smtClean="0"/>
              <a:t>Extensão</a:t>
            </a:r>
          </a:p>
          <a:p>
            <a:pPr lvl="1"/>
            <a:r>
              <a:rPr lang="pt-BR" dirty="0" smtClean="0"/>
              <a:t>Como definir as variáveis de entrada e saída (interface com C)</a:t>
            </a:r>
          </a:p>
          <a:p>
            <a:pPr lvl="1"/>
            <a:r>
              <a:rPr lang="pt-BR" dirty="0" smtClean="0"/>
              <a:t>Como indicar como essas variáveis serão usadas em </a:t>
            </a:r>
            <a:r>
              <a:rPr lang="pt-BR" dirty="0" err="1" smtClean="0"/>
              <a:t>assembly</a:t>
            </a:r>
            <a:endParaRPr lang="pt-BR" dirty="0" smtClean="0"/>
          </a:p>
          <a:p>
            <a:pPr lvl="2">
              <a:buNone/>
            </a:pPr>
            <a:endParaRPr lang="pt-BR" dirty="0" smtClean="0"/>
          </a:p>
          <a:p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err="1" smtClean="0"/>
              <a:t>Inline</a:t>
            </a:r>
            <a:r>
              <a:rPr lang="pt-BR" sz="4000" dirty="0" smtClean="0"/>
              <a:t> </a:t>
            </a:r>
            <a:r>
              <a:rPr lang="pt-BR" sz="4000" dirty="0" err="1" smtClean="0"/>
              <a:t>assembly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6532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Extensão (continuação)</a:t>
            </a:r>
          </a:p>
          <a:p>
            <a:pPr lvl="1"/>
            <a:r>
              <a:rPr lang="pt-BR" dirty="0" smtClean="0"/>
              <a:t>Campos: </a:t>
            </a:r>
            <a:r>
              <a:rPr lang="pt-BR" i="1" dirty="0" err="1" smtClean="0"/>
              <a:t>assembly</a:t>
            </a:r>
            <a:r>
              <a:rPr lang="pt-BR" i="1" dirty="0" smtClean="0"/>
              <a:t> </a:t>
            </a:r>
            <a:r>
              <a:rPr lang="pt-BR" i="1" dirty="0" err="1" smtClean="0"/>
              <a:t>template</a:t>
            </a:r>
            <a:r>
              <a:rPr lang="pt-BR" dirty="0" smtClean="0"/>
              <a:t>, saída, entrada e registradores utilizados</a:t>
            </a:r>
          </a:p>
          <a:p>
            <a:pPr lvl="1"/>
            <a:r>
              <a:rPr lang="pt-BR" dirty="0" err="1" smtClean="0"/>
              <a:t>Operandos</a:t>
            </a:r>
            <a:r>
              <a:rPr lang="pt-BR" dirty="0" smtClean="0"/>
              <a:t>: associados a variáveis em C</a:t>
            </a:r>
          </a:p>
          <a:p>
            <a:pPr lvl="1"/>
            <a:r>
              <a:rPr lang="pt-BR" dirty="0" smtClean="0"/>
              <a:t>Restrições: r, =r, a,b,c,...,m, ..., número</a:t>
            </a:r>
          </a:p>
          <a:p>
            <a:pPr lvl="1"/>
            <a:r>
              <a:rPr lang="pt-BR" dirty="0" smtClean="0"/>
              <a:t>Exemplo:</a:t>
            </a:r>
          </a:p>
          <a:p>
            <a:pPr lvl="1">
              <a:buNone/>
            </a:pPr>
            <a:r>
              <a:rPr lang="pt-BR" dirty="0" smtClean="0"/>
              <a:t>			</a:t>
            </a:r>
            <a:r>
              <a:rPr lang="pt-BR" dirty="0" err="1" smtClean="0"/>
              <a:t>int</a:t>
            </a:r>
            <a:r>
              <a:rPr lang="pt-BR" dirty="0" smtClean="0"/>
              <a:t> a=10, b; </a:t>
            </a:r>
          </a:p>
          <a:p>
            <a:pPr lvl="1">
              <a:buNone/>
            </a:pPr>
            <a:r>
              <a:rPr lang="pt-BR" dirty="0" smtClean="0"/>
              <a:t>			</a:t>
            </a:r>
            <a:r>
              <a:rPr lang="pt-BR" dirty="0" err="1" smtClean="0"/>
              <a:t>asm</a:t>
            </a:r>
            <a:r>
              <a:rPr lang="pt-BR" dirty="0" smtClean="0"/>
              <a:t> 	(“</a:t>
            </a:r>
            <a:r>
              <a:rPr lang="pt-BR" dirty="0" err="1" smtClean="0"/>
              <a:t>movl</a:t>
            </a:r>
            <a:r>
              <a:rPr lang="pt-BR" dirty="0" smtClean="0"/>
              <a:t> %1, %%</a:t>
            </a:r>
            <a:r>
              <a:rPr lang="pt-BR" dirty="0" err="1" smtClean="0"/>
              <a:t>eax</a:t>
            </a:r>
            <a:r>
              <a:rPr lang="pt-BR" dirty="0" smtClean="0"/>
              <a:t>;</a:t>
            </a:r>
          </a:p>
          <a:p>
            <a:pPr lvl="1">
              <a:buNone/>
            </a:pPr>
            <a:r>
              <a:rPr lang="pt-BR" dirty="0" smtClean="0"/>
              <a:t>				   </a:t>
            </a:r>
            <a:r>
              <a:rPr lang="pt-BR" dirty="0" err="1" smtClean="0"/>
              <a:t>movl</a:t>
            </a:r>
            <a:r>
              <a:rPr lang="pt-BR" dirty="0" smtClean="0"/>
              <a:t> %%</a:t>
            </a:r>
            <a:r>
              <a:rPr lang="pt-BR" dirty="0" err="1" smtClean="0"/>
              <a:t>eax</a:t>
            </a:r>
            <a:r>
              <a:rPr lang="pt-BR" dirty="0" smtClean="0"/>
              <a:t>, %0;”</a:t>
            </a:r>
          </a:p>
          <a:p>
            <a:pPr lvl="1">
              <a:buNone/>
            </a:pPr>
            <a:r>
              <a:rPr lang="pt-BR" dirty="0" smtClean="0"/>
              <a:t>				:"=r"(b)	/* </a:t>
            </a:r>
            <a:r>
              <a:rPr lang="pt-BR" dirty="0" err="1" smtClean="0"/>
              <a:t>saida</a:t>
            </a:r>
            <a:r>
              <a:rPr lang="pt-BR" dirty="0" smtClean="0"/>
              <a:t> */ </a:t>
            </a:r>
          </a:p>
          <a:p>
            <a:pPr lvl="1">
              <a:buNone/>
            </a:pPr>
            <a:r>
              <a:rPr lang="pt-BR" dirty="0" smtClean="0"/>
              <a:t>				:"r"(a) 	</a:t>
            </a:r>
            <a:r>
              <a:rPr lang="pt-BR" dirty="0" smtClean="0"/>
              <a:t>	/* </a:t>
            </a:r>
            <a:r>
              <a:rPr lang="pt-BR" dirty="0" smtClean="0"/>
              <a:t>entrada */ </a:t>
            </a:r>
          </a:p>
          <a:p>
            <a:pPr lvl="1">
              <a:buNone/>
            </a:pPr>
            <a:r>
              <a:rPr lang="pt-BR" dirty="0" smtClean="0"/>
              <a:t>				:"%</a:t>
            </a:r>
            <a:r>
              <a:rPr lang="pt-BR" dirty="0" err="1" smtClean="0"/>
              <a:t>eax</a:t>
            </a:r>
            <a:r>
              <a:rPr lang="pt-BR" dirty="0" smtClean="0"/>
              <a:t>" 	/* registradores utilizados */  ); </a:t>
            </a:r>
          </a:p>
          <a:p>
            <a:pPr lvl="2">
              <a:buNone/>
            </a:pPr>
            <a:endParaRPr lang="pt-BR" dirty="0" smtClean="0"/>
          </a:p>
          <a:p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err="1" smtClean="0"/>
              <a:t>Inline</a:t>
            </a:r>
            <a:r>
              <a:rPr lang="pt-BR" sz="4000" dirty="0" smtClean="0"/>
              <a:t> </a:t>
            </a:r>
            <a:r>
              <a:rPr lang="pt-BR" sz="4000" dirty="0" err="1" smtClean="0"/>
              <a:t>assembly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6532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pt-BR" dirty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/>
          </a:p>
          <a:p>
            <a:r>
              <a:rPr lang="pt-BR" dirty="0" smtClean="0"/>
              <a:t>Misturar modelos de memória – cláusulas </a:t>
            </a:r>
            <a:r>
              <a:rPr lang="pt-BR" dirty="0" err="1" smtClean="0"/>
              <a:t>tiny</a:t>
            </a:r>
            <a:r>
              <a:rPr lang="pt-BR" dirty="0" smtClean="0"/>
              <a:t>, small, </a:t>
            </a:r>
            <a:r>
              <a:rPr lang="pt-BR" dirty="0" err="1" smtClean="0"/>
              <a:t>medium</a:t>
            </a:r>
            <a:r>
              <a:rPr lang="pt-BR" dirty="0" smtClean="0"/>
              <a:t>, </a:t>
            </a:r>
            <a:r>
              <a:rPr lang="pt-BR" dirty="0" err="1" smtClean="0"/>
              <a:t>compact</a:t>
            </a:r>
            <a:r>
              <a:rPr lang="pt-BR" dirty="0" smtClean="0"/>
              <a:t>, </a:t>
            </a:r>
            <a:r>
              <a:rPr lang="pt-BR" dirty="0" err="1" smtClean="0"/>
              <a:t>large</a:t>
            </a:r>
            <a:r>
              <a:rPr lang="pt-BR" dirty="0" smtClean="0"/>
              <a:t>, </a:t>
            </a:r>
            <a:r>
              <a:rPr lang="pt-BR" dirty="0" err="1" smtClean="0"/>
              <a:t>huge</a:t>
            </a:r>
            <a:endParaRPr lang="pt-BR" dirty="0" smtClean="0"/>
          </a:p>
          <a:p>
            <a:pPr lvl="1"/>
            <a:r>
              <a:rPr lang="pt-BR" dirty="0" smtClean="0"/>
              <a:t>Podem ser usadas para especificar o modelo para cada função</a:t>
            </a:r>
          </a:p>
          <a:p>
            <a:pPr lvl="1"/>
            <a:r>
              <a:rPr lang="pt-BR" dirty="0" smtClean="0"/>
              <a:t>Exemplo: 	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foo</a:t>
            </a:r>
            <a:r>
              <a:rPr lang="pt-BR" dirty="0" smtClean="0"/>
              <a:t>(</a:t>
            </a:r>
            <a:r>
              <a:rPr lang="pt-BR" dirty="0" err="1" smtClean="0"/>
              <a:t>void</a:t>
            </a:r>
            <a:r>
              <a:rPr lang="pt-BR" dirty="0" smtClean="0"/>
              <a:t>) small</a:t>
            </a:r>
          </a:p>
          <a:p>
            <a:pPr lvl="1">
              <a:buNone/>
            </a:pPr>
            <a:r>
              <a:rPr lang="pt-BR" dirty="0" smtClean="0"/>
              <a:t>				{ for (i=8;i&gt;0;i--) { </a:t>
            </a:r>
          </a:p>
          <a:p>
            <a:pPr lvl="1">
              <a:buNone/>
            </a:pPr>
            <a:r>
              <a:rPr lang="pt-BR" dirty="0" smtClean="0"/>
              <a:t>				P1.2 = ~P1.2; }  }</a:t>
            </a:r>
          </a:p>
          <a:p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Modelos de memória</a:t>
            </a:r>
            <a:endParaRPr lang="en-US" sz="4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21870" t="40022" r="49780" b="38128"/>
          <a:stretch>
            <a:fillRect/>
          </a:stretch>
        </p:blipFill>
        <p:spPr bwMode="auto">
          <a:xfrm>
            <a:off x="1043608" y="1556792"/>
            <a:ext cx="3489619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l="12448" t="45891" r="75376" b="24578"/>
          <a:stretch>
            <a:fillRect/>
          </a:stretch>
        </p:blipFill>
        <p:spPr bwMode="auto">
          <a:xfrm>
            <a:off x="6372200" y="883345"/>
            <a:ext cx="158417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aixaDeTexto 7"/>
          <p:cNvSpPr txBox="1"/>
          <p:nvPr/>
        </p:nvSpPr>
        <p:spPr>
          <a:xfrm>
            <a:off x="6030597" y="3068960"/>
            <a:ext cx="221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Intel Memory </a:t>
            </a:r>
            <a:r>
              <a:rPr lang="pt-BR" dirty="0" err="1" smtClean="0"/>
              <a:t>Models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327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Aplicações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5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Programas onde a maior parte do tempo de execução é gasto na CPU:</a:t>
            </a:r>
          </a:p>
          <a:p>
            <a:endParaRPr lang="pt-BR" sz="2400" dirty="0"/>
          </a:p>
          <a:p>
            <a:pPr lvl="1"/>
            <a:r>
              <a:rPr lang="pt-BR" sz="2400" dirty="0" smtClean="0"/>
              <a:t>Algoritmos de ordenamento</a:t>
            </a:r>
          </a:p>
          <a:p>
            <a:pPr lvl="2"/>
            <a:r>
              <a:rPr lang="pt-BR" sz="2000" dirty="0" smtClean="0"/>
              <a:t>Instrução XCHG</a:t>
            </a:r>
          </a:p>
          <a:p>
            <a:pPr lvl="1"/>
            <a:endParaRPr lang="pt-BR" sz="2400" dirty="0" smtClean="0"/>
          </a:p>
          <a:p>
            <a:pPr lvl="1"/>
            <a:r>
              <a:rPr lang="pt-BR" sz="2400" dirty="0" smtClean="0"/>
              <a:t>Cálculos matriciais</a:t>
            </a:r>
          </a:p>
          <a:p>
            <a:pPr lvl="1"/>
            <a:endParaRPr lang="pt-BR" sz="2400" dirty="0" smtClean="0"/>
          </a:p>
          <a:p>
            <a:pPr lvl="1"/>
            <a:r>
              <a:rPr lang="pt-BR" sz="2400" dirty="0" smtClean="0"/>
              <a:t>Processamento de imagens, vídeos, </a:t>
            </a:r>
            <a:r>
              <a:rPr lang="pt-BR" sz="2400" dirty="0"/>
              <a:t>á</a:t>
            </a:r>
            <a:r>
              <a:rPr lang="pt-BR" sz="2400" dirty="0" smtClean="0"/>
              <a:t>udio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Tempo de execução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5373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tempo máximo de execução de uma função deve ser conhecido </a:t>
            </a:r>
            <a:r>
              <a:rPr lang="pt-BR" dirty="0"/>
              <a:t>(ciclos de </a:t>
            </a:r>
            <a:r>
              <a:rPr lang="pt-BR" dirty="0" err="1"/>
              <a:t>clock</a:t>
            </a:r>
            <a:r>
              <a:rPr lang="pt-BR" dirty="0" smtClean="0"/>
              <a:t>)</a:t>
            </a:r>
          </a:p>
          <a:p>
            <a:pPr marL="114300" indent="0">
              <a:buNone/>
            </a:pPr>
            <a:endParaRPr lang="pt-BR" dirty="0"/>
          </a:p>
          <a:p>
            <a:r>
              <a:rPr lang="pt-BR" dirty="0" smtClean="0"/>
              <a:t>O número de ciclos de </a:t>
            </a:r>
            <a:r>
              <a:rPr lang="pt-BR" dirty="0" err="1" smtClean="0"/>
              <a:t>clock</a:t>
            </a:r>
            <a:r>
              <a:rPr lang="pt-BR" dirty="0" smtClean="0"/>
              <a:t> de um programa escrito em C depende do compilador utilizado</a:t>
            </a:r>
          </a:p>
          <a:p>
            <a:endParaRPr lang="pt-BR" dirty="0"/>
          </a:p>
          <a:p>
            <a:r>
              <a:rPr lang="pt-BR" dirty="0" smtClean="0"/>
              <a:t>Exemplo de projeto: </a:t>
            </a:r>
          </a:p>
          <a:p>
            <a:pPr lvl="1"/>
            <a:r>
              <a:rPr lang="pt-BR" dirty="0" smtClean="0"/>
              <a:t>desenvolver o núcleo tempo real em </a:t>
            </a:r>
            <a:r>
              <a:rPr lang="pt-BR" dirty="0" err="1" smtClean="0"/>
              <a:t>assembly</a:t>
            </a:r>
            <a:r>
              <a:rPr lang="pt-BR" dirty="0" smtClean="0"/>
              <a:t> e a interface utilizador em C</a:t>
            </a:r>
          </a:p>
          <a:p>
            <a:endParaRPr lang="pt-BR" dirty="0"/>
          </a:p>
          <a:p>
            <a:endParaRPr lang="pt-B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smtClean="0"/>
              <a:t>Sistemas Tempo Real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2257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Sistemas com memória disponível limitada</a:t>
            </a:r>
          </a:p>
          <a:p>
            <a:endParaRPr lang="pt-BR" dirty="0" smtClean="0"/>
          </a:p>
          <a:p>
            <a:r>
              <a:rPr lang="pt-BR" dirty="0" smtClean="0"/>
              <a:t>Sistemas embarcados</a:t>
            </a:r>
          </a:p>
          <a:p>
            <a:pPr lvl="1"/>
            <a:r>
              <a:rPr lang="pt-BR" dirty="0" smtClean="0"/>
              <a:t>MSP430G2001 – 128B de RAM, 512B de Flash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PIC10F200 – 16B de RAM, 256B de Flash</a:t>
            </a:r>
          </a:p>
          <a:p>
            <a:pPr marL="393192" lvl="1" indent="0">
              <a:buNone/>
            </a:pPr>
            <a:endParaRPr lang="pt-BR" dirty="0" smtClean="0"/>
          </a:p>
          <a:p>
            <a:pPr lvl="1"/>
            <a:r>
              <a:rPr lang="pt-BR" dirty="0" smtClean="0"/>
              <a:t>Reduzir a memória necessária do programa pode reduzir as exigências de hardware e reduzir o custo do projeto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Uso de memória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853218" y="5373216"/>
            <a:ext cx="42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700" dirty="0" smtClean="0"/>
              <a:t>instrução</a:t>
            </a:r>
            <a:endParaRPr lang="en-US" sz="2700" dirty="0"/>
          </a:p>
          <a:p>
            <a:r>
              <a:rPr lang="en-US" sz="2700" dirty="0" smtClean="0"/>
              <a:t>	</a:t>
            </a:r>
            <a:r>
              <a:rPr lang="en-US" sz="2700" dirty="0" err="1" smtClean="0"/>
              <a:t>xchg</a:t>
            </a:r>
            <a:r>
              <a:rPr lang="en-US" sz="2700" dirty="0" smtClean="0"/>
              <a:t> </a:t>
            </a:r>
            <a:r>
              <a:rPr lang="en-US" sz="2700" dirty="0"/>
              <a:t>EAX,EDX</a:t>
            </a:r>
          </a:p>
        </p:txBody>
      </p:sp>
    </p:spTree>
    <p:extLst>
      <p:ext uri="{BB962C8B-B14F-4D97-AF65-F5344CB8AC3E}">
        <p14:creationId xmlns:p14="http://schemas.microsoft.com/office/powerpoint/2010/main" val="378847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Sistemas alimentados por bateria ou energia solar</a:t>
            </a:r>
          </a:p>
          <a:p>
            <a:endParaRPr lang="pt-BR" dirty="0"/>
          </a:p>
          <a:p>
            <a:r>
              <a:rPr lang="pt-BR" dirty="0" smtClean="0"/>
              <a:t>Sistemas em que velocidade de execução seja menos crítica que o consumo de energia</a:t>
            </a:r>
          </a:p>
          <a:p>
            <a:endParaRPr lang="pt-BR" dirty="0"/>
          </a:p>
          <a:p>
            <a:r>
              <a:rPr lang="pt-BR" dirty="0" smtClean="0"/>
              <a:t>Exemplo: estação de medição autônoma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Consumo de energia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86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Exemplo: transmissão serial (JTAG)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478872"/>
              </p:ext>
            </p:extLst>
          </p:nvPr>
        </p:nvGraphicFramePr>
        <p:xfrm>
          <a:off x="2237707" y="1978040"/>
          <a:ext cx="315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900"/>
                <a:gridCol w="394900"/>
                <a:gridCol w="394900"/>
                <a:gridCol w="394900"/>
                <a:gridCol w="394900"/>
                <a:gridCol w="394900"/>
                <a:gridCol w="394900"/>
                <a:gridCol w="39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966600"/>
              </p:ext>
            </p:extLst>
          </p:nvPr>
        </p:nvGraphicFramePr>
        <p:xfrm>
          <a:off x="2241618" y="2636912"/>
          <a:ext cx="31683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44"/>
                <a:gridCol w="396044"/>
                <a:gridCol w="396044"/>
                <a:gridCol w="396044"/>
                <a:gridCol w="396044"/>
                <a:gridCol w="396044"/>
                <a:gridCol w="396044"/>
                <a:gridCol w="3960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313706"/>
            <a:ext cx="2016224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575" y="2527176"/>
            <a:ext cx="2063849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Elbow Connector 19"/>
          <p:cNvCxnSpPr/>
          <p:nvPr/>
        </p:nvCxnSpPr>
        <p:spPr>
          <a:xfrm flipV="1">
            <a:off x="2411760" y="1628800"/>
            <a:ext cx="3552775" cy="360040"/>
          </a:xfrm>
          <a:prstGeom prst="bentConnector3">
            <a:avLst>
              <a:gd name="adj1" fmla="val -5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60" y="3501008"/>
            <a:ext cx="2638400" cy="295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Straight Arrow Connector 22"/>
          <p:cNvCxnSpPr>
            <a:stCxn id="2051" idx="1"/>
          </p:cNvCxnSpPr>
          <p:nvPr/>
        </p:nvCxnSpPr>
        <p:spPr>
          <a:xfrm flipH="1">
            <a:off x="5508104" y="2870076"/>
            <a:ext cx="816471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03648" y="198884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TDI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03648" y="262762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TDO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4188147" y="4725144"/>
            <a:ext cx="743893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284984"/>
            <a:ext cx="3168352" cy="3257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205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Exemplo: transmissão serial (JTAG)</a:t>
            </a:r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226" y="1628800"/>
            <a:ext cx="2826215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275494" y="5223981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TDI:</a:t>
            </a:r>
            <a:r>
              <a:rPr lang="en-US" dirty="0" smtClean="0"/>
              <a:t> 4.5 </a:t>
            </a:r>
            <a:r>
              <a:rPr lang="en-US" dirty="0" err="1" smtClean="0"/>
              <a:t>instruções</a:t>
            </a:r>
            <a:endParaRPr lang="en-US" dirty="0" smtClean="0"/>
          </a:p>
          <a:p>
            <a:r>
              <a:rPr lang="pt-BR" dirty="0" smtClean="0"/>
              <a:t>TDO: 3.5 instruções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4088" y="4577650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TDI:</a:t>
            </a:r>
            <a:r>
              <a:rPr lang="en-US" dirty="0" smtClean="0"/>
              <a:t> 3.5 </a:t>
            </a:r>
            <a:r>
              <a:rPr lang="en-US" dirty="0" err="1" smtClean="0"/>
              <a:t>instruções</a:t>
            </a:r>
            <a:endParaRPr lang="en-US" dirty="0" smtClean="0"/>
          </a:p>
          <a:p>
            <a:r>
              <a:rPr lang="pt-BR" dirty="0" smtClean="0"/>
              <a:t>TDO: 2 instruções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13542" y="5440343"/>
            <a:ext cx="1392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>
                <a:solidFill>
                  <a:srgbClr val="FF0000"/>
                </a:solidFill>
              </a:rPr>
              <a:t>-30%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90" y="1628638"/>
            <a:ext cx="3168352" cy="3257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585434" y="1720241"/>
            <a:ext cx="93610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94141" y="3631961"/>
            <a:ext cx="93610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99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2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2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uso de funções em </a:t>
            </a:r>
            <a:r>
              <a:rPr lang="pt-BR" dirty="0" err="1" smtClean="0"/>
              <a:t>assembly</a:t>
            </a:r>
            <a:r>
              <a:rPr lang="pt-BR" dirty="0" smtClean="0"/>
              <a:t> pode otimizar o código</a:t>
            </a:r>
          </a:p>
          <a:p>
            <a:pPr lvl="1"/>
            <a:r>
              <a:rPr lang="pt-BR" dirty="0"/>
              <a:t>Reduzir o tempo de execução</a:t>
            </a:r>
          </a:p>
          <a:p>
            <a:pPr lvl="1"/>
            <a:r>
              <a:rPr lang="pt-BR" dirty="0"/>
              <a:t>Reduzir quantidade de memória utilizada</a:t>
            </a:r>
          </a:p>
          <a:p>
            <a:pPr lvl="1"/>
            <a:r>
              <a:rPr lang="pt-BR" dirty="0"/>
              <a:t>Reduzir consumo de energia</a:t>
            </a:r>
          </a:p>
          <a:p>
            <a:endParaRPr lang="pt-BR" dirty="0" smtClean="0"/>
          </a:p>
          <a:p>
            <a:r>
              <a:rPr lang="pt-BR" dirty="0" smtClean="0"/>
              <a:t>Depende da aplicação</a:t>
            </a:r>
          </a:p>
          <a:p>
            <a:pPr lvl="1"/>
            <a:r>
              <a:rPr lang="pt-BR" dirty="0" smtClean="0"/>
              <a:t>Programas pequenos em computadores de alto desempenho</a:t>
            </a:r>
          </a:p>
          <a:p>
            <a:pPr lvl="1"/>
            <a:r>
              <a:rPr lang="pt-BR" dirty="0" smtClean="0"/>
              <a:t>Sistemas tempo real</a:t>
            </a:r>
          </a:p>
          <a:p>
            <a:pPr lvl="1"/>
            <a:r>
              <a:rPr lang="pt-BR" dirty="0" smtClean="0"/>
              <a:t>Sistemas com limitação de memória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Utilização de </a:t>
            </a:r>
            <a:r>
              <a:rPr lang="pt-BR" sz="4000" dirty="0" err="1" smtClean="0"/>
              <a:t>assembly</a:t>
            </a:r>
            <a:r>
              <a:rPr lang="pt-BR" sz="4000" dirty="0" smtClean="0"/>
              <a:t> e C</a:t>
            </a:r>
            <a:endParaRPr lang="en-US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070" y="5108038"/>
            <a:ext cx="475388" cy="46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329" y="4829970"/>
            <a:ext cx="312478" cy="34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948" y="5494464"/>
            <a:ext cx="475388" cy="46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50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Perguntas</a:t>
            </a:r>
            <a:endParaRPr lang="en-US" dirty="0"/>
          </a:p>
        </p:txBody>
      </p:sp>
      <p:pic>
        <p:nvPicPr>
          <p:cNvPr id="4098" name="Picture 2" descr="http://3.bp.blogspot.com/-fSkMFFUf_S0/Th2rIbKd_rI/AAAAAAAAAIw/4YVc3a7vYQQ/s1600/pergunt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1628800"/>
            <a:ext cx="4694047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13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100" dirty="0" smtClean="0"/>
              <a:t>A linguagem </a:t>
            </a:r>
            <a:r>
              <a:rPr lang="pt-BR" sz="2100" dirty="0"/>
              <a:t>C está mais próxima da linha de pensamento </a:t>
            </a:r>
            <a:r>
              <a:rPr lang="pt-BR" sz="2100" dirty="0" smtClean="0"/>
              <a:t>do programador</a:t>
            </a:r>
            <a:r>
              <a:rPr lang="pt-BR" sz="2100" dirty="0"/>
              <a:t>, é portanto mais intuitiva</a:t>
            </a:r>
          </a:p>
          <a:p>
            <a:endParaRPr lang="pt-BR" sz="2100" dirty="0"/>
          </a:p>
          <a:p>
            <a:r>
              <a:rPr lang="pt-BR" sz="2100" dirty="0"/>
              <a:t>Assembly está mais próximo da linguagem de máquina, </a:t>
            </a:r>
            <a:r>
              <a:rPr lang="pt-BR" sz="2100" dirty="0" smtClean="0"/>
              <a:t>sendo mais </a:t>
            </a:r>
            <a:r>
              <a:rPr lang="pt-BR" sz="2100" dirty="0"/>
              <a:t>fácil avaliar questões de desempenho ou </a:t>
            </a:r>
            <a:r>
              <a:rPr lang="pt-BR" sz="2100" dirty="0" smtClean="0"/>
              <a:t>mesmo tratamento </a:t>
            </a:r>
            <a:r>
              <a:rPr lang="pt-BR" sz="2100" dirty="0"/>
              <a:t>de erros</a:t>
            </a:r>
          </a:p>
          <a:p>
            <a:endParaRPr lang="pt-BR" sz="2100" dirty="0"/>
          </a:p>
          <a:p>
            <a:r>
              <a:rPr lang="pt-BR" sz="2100" dirty="0"/>
              <a:t>Quando se programa em C, não se tem tanto controle </a:t>
            </a:r>
            <a:r>
              <a:rPr lang="pt-BR" sz="2100" dirty="0" smtClean="0"/>
              <a:t>sobre posições </a:t>
            </a:r>
            <a:r>
              <a:rPr lang="pt-BR" sz="2100" dirty="0"/>
              <a:t>de memória ou estado de registradores</a:t>
            </a:r>
          </a:p>
          <a:p>
            <a:endParaRPr lang="pt-BR" sz="2100" dirty="0"/>
          </a:p>
          <a:p>
            <a:r>
              <a:rPr lang="pt-BR" sz="2100" dirty="0"/>
              <a:t>Existem várias linguagens e arquiteturas Assembly </a:t>
            </a:r>
            <a:r>
              <a:rPr lang="pt-BR" sz="2100" dirty="0" smtClean="0"/>
              <a:t>diferentes, exigindo </a:t>
            </a:r>
            <a:r>
              <a:rPr lang="pt-BR" sz="2100" dirty="0"/>
              <a:t>do operador conhecimentos bastante específicos </a:t>
            </a:r>
            <a:r>
              <a:rPr lang="pt-BR" sz="2100" dirty="0" smtClean="0"/>
              <a:t>de cada </a:t>
            </a:r>
            <a:r>
              <a:rPr lang="pt-BR" sz="2100" dirty="0"/>
              <a:t>uma delas.</a:t>
            </a:r>
            <a:endParaRPr lang="en-US" sz="2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Diferenças</a:t>
            </a:r>
            <a:r>
              <a:rPr lang="en-US" dirty="0" smtClean="0"/>
              <a:t> entre C e Assembly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0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Utiliza-se Assembly quando se procura ter mais controle </a:t>
            </a:r>
            <a:r>
              <a:rPr lang="pt-BR" dirty="0" smtClean="0"/>
              <a:t>sobre desempenho </a:t>
            </a:r>
            <a:r>
              <a:rPr lang="pt-BR" dirty="0"/>
              <a:t>e alocação de memória</a:t>
            </a:r>
          </a:p>
          <a:p>
            <a:endParaRPr lang="pt-BR" dirty="0"/>
          </a:p>
          <a:p>
            <a:r>
              <a:rPr lang="pt-BR" dirty="0"/>
              <a:t>Também utiliza-se Assembly para </a:t>
            </a:r>
            <a:r>
              <a:rPr lang="pt-BR" dirty="0" smtClean="0"/>
              <a:t>programação de microcontroladores </a:t>
            </a:r>
            <a:r>
              <a:rPr lang="pt-BR" dirty="0"/>
              <a:t>em geral</a:t>
            </a:r>
          </a:p>
          <a:p>
            <a:endParaRPr lang="pt-BR" dirty="0"/>
          </a:p>
          <a:p>
            <a:r>
              <a:rPr lang="pt-BR" dirty="0"/>
              <a:t>Utiliza-se C para programas mais complexos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Quando usar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9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Faz-se uma solução híbrida quando deseja-se vantagens </a:t>
            </a:r>
            <a:r>
              <a:rPr lang="pt-BR" dirty="0" smtClean="0"/>
              <a:t>de ambas </a:t>
            </a:r>
            <a:r>
              <a:rPr lang="pt-BR" dirty="0"/>
              <a:t>as partes.</a:t>
            </a:r>
          </a:p>
          <a:p>
            <a:endParaRPr lang="pt-BR" dirty="0"/>
          </a:p>
          <a:p>
            <a:r>
              <a:rPr lang="pt-BR" dirty="0"/>
              <a:t>Programas complexos que necessitam uma alocação </a:t>
            </a:r>
            <a:r>
              <a:rPr lang="pt-BR" dirty="0" smtClean="0"/>
              <a:t>de memória </a:t>
            </a:r>
            <a:r>
              <a:rPr lang="pt-BR" dirty="0"/>
              <a:t>bastante controlada: Linguagem C com chamada </a:t>
            </a:r>
            <a:r>
              <a:rPr lang="pt-BR" dirty="0" smtClean="0"/>
              <a:t>em Assembly</a:t>
            </a:r>
            <a:endParaRPr lang="pt-BR" dirty="0"/>
          </a:p>
          <a:p>
            <a:endParaRPr lang="pt-BR" dirty="0"/>
          </a:p>
          <a:p>
            <a:r>
              <a:rPr lang="pt-BR" dirty="0"/>
              <a:t>Programas simples no qual linguagens de baixo nível </a:t>
            </a:r>
            <a:r>
              <a:rPr lang="pt-BR" dirty="0" smtClean="0"/>
              <a:t>não seriam </a:t>
            </a:r>
            <a:r>
              <a:rPr lang="pt-BR" dirty="0"/>
              <a:t>capaz de prover determinada rotina: </a:t>
            </a:r>
            <a:r>
              <a:rPr lang="pt-BR" dirty="0" smtClean="0"/>
              <a:t>Linguagem Assembly </a:t>
            </a:r>
            <a:r>
              <a:rPr lang="pt-BR" dirty="0"/>
              <a:t>com chamada em C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Programas mistos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</a:t>
            </a:r>
            <a:r>
              <a:rPr lang="pt-BR" dirty="0" err="1" smtClean="0"/>
              <a:t>interfaceamento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188640"/>
            <a:ext cx="6135687" cy="52977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5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268760"/>
            <a:ext cx="5616624" cy="5179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6416" y="188640"/>
            <a:ext cx="7620000" cy="1143000"/>
          </a:xfrm>
        </p:spPr>
        <p:txBody>
          <a:bodyPr>
            <a:normAutofit/>
          </a:bodyPr>
          <a:lstStyle/>
          <a:p>
            <a:r>
              <a:rPr lang="pt-BR" dirty="0" smtClean="0"/>
              <a:t>Interface por ligação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Desta forma é permitido fazer com que haja trocas em qualquer sentido entre os códigos, dado que eles só vão ser conectados e formato “.o”;</a:t>
            </a:r>
          </a:p>
          <a:p>
            <a:endParaRPr lang="pt-BR" dirty="0" smtClean="0"/>
          </a:p>
          <a:p>
            <a:r>
              <a:rPr lang="pt-BR" dirty="0" smtClean="0"/>
              <a:t>Formato “.o” não cria diferenças entre programas desde que não seja em </a:t>
            </a:r>
            <a:r>
              <a:rPr lang="pt-BR" dirty="0" err="1" smtClean="0"/>
              <a:t>OS’s</a:t>
            </a:r>
            <a:r>
              <a:rPr lang="pt-BR" dirty="0" smtClean="0"/>
              <a:t> </a:t>
            </a:r>
            <a:r>
              <a:rPr lang="pt-BR" dirty="0" smtClean="0"/>
              <a:t>diferentes.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Chamando função em </a:t>
            </a:r>
            <a:r>
              <a:rPr lang="pt-BR" dirty="0"/>
              <a:t>A</a:t>
            </a:r>
            <a:r>
              <a:rPr lang="pt-BR" dirty="0" smtClean="0"/>
              <a:t>ssembly a partir do C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583</TotalTime>
  <Words>979</Words>
  <Application>Microsoft Office PowerPoint</Application>
  <PresentationFormat>On-screen Show (4:3)</PresentationFormat>
  <Paragraphs>226</Paragraphs>
  <Slides>32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Concourse</vt:lpstr>
      <vt:lpstr>  Interface entre as linguagens C e Assembly 8085 </vt:lpstr>
      <vt:lpstr>Sumário</vt:lpstr>
      <vt:lpstr>Introdução</vt:lpstr>
      <vt:lpstr>Diferenças entre C e Assembly</vt:lpstr>
      <vt:lpstr>Quando usar</vt:lpstr>
      <vt:lpstr>Programas mistos </vt:lpstr>
      <vt:lpstr>Métodos de interfaceamento</vt:lpstr>
      <vt:lpstr>Interface por ligação</vt:lpstr>
      <vt:lpstr>Chamando função em Assembly a partir do C</vt:lpstr>
      <vt:lpstr>Chamando Assembly em C</vt:lpstr>
      <vt:lpstr>Programa C chamando função em Assembly (No exemplo IA-32) </vt:lpstr>
      <vt:lpstr>Chamando C em Assembly</vt:lpstr>
      <vt:lpstr>Chamando um função C a partir de um Código em Assembly</vt:lpstr>
      <vt:lpstr>Chamando um função C a partir de um Código em Assembly</vt:lpstr>
      <vt:lpstr>Chamando um função C a partir de um Código em Assembly</vt:lpstr>
      <vt:lpstr>PowerPoint Presentation</vt:lpstr>
      <vt:lpstr>Chamada de procedimentos de C para Assembly</vt:lpstr>
      <vt:lpstr>Chamada de procedimentos de C para Assembly</vt:lpstr>
      <vt:lpstr>Chamada de procedimentos de C para Assembly</vt:lpstr>
      <vt:lpstr>Inline assembly</vt:lpstr>
      <vt:lpstr>Inline assembly</vt:lpstr>
      <vt:lpstr>Modelos de memória</vt:lpstr>
      <vt:lpstr>Aplicações</vt:lpstr>
      <vt:lpstr>Tempo de execução</vt:lpstr>
      <vt:lpstr>Sistemas Tempo Real</vt:lpstr>
      <vt:lpstr>Uso de memória</vt:lpstr>
      <vt:lpstr>Consumo de energia</vt:lpstr>
      <vt:lpstr>Exemplo: transmissão serial (JTAG)</vt:lpstr>
      <vt:lpstr>Exemplo: transmissão serial (JTAG)</vt:lpstr>
      <vt:lpstr>Conclusão</vt:lpstr>
      <vt:lpstr>Utilização de assembly e C</vt:lpstr>
      <vt:lpstr>Perguntas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Montador – Software Básico</dc:title>
  <dc:creator>Djore</dc:creator>
  <cp:lastModifiedBy>Andre</cp:lastModifiedBy>
  <cp:revision>68</cp:revision>
  <dcterms:created xsi:type="dcterms:W3CDTF">2011-11-05T11:22:40Z</dcterms:created>
  <dcterms:modified xsi:type="dcterms:W3CDTF">2011-12-02T11:31:40Z</dcterms:modified>
</cp:coreProperties>
</file>