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3"/>
  </p:notesMasterIdLst>
  <p:sldIdLst>
    <p:sldId id="256" r:id="rId2"/>
    <p:sldId id="276" r:id="rId3"/>
    <p:sldId id="283" r:id="rId4"/>
    <p:sldId id="277" r:id="rId5"/>
    <p:sldId id="278" r:id="rId6"/>
    <p:sldId id="280" r:id="rId7"/>
    <p:sldId id="279" r:id="rId8"/>
    <p:sldId id="284" r:id="rId9"/>
    <p:sldId id="258" r:id="rId10"/>
    <p:sldId id="272" r:id="rId11"/>
    <p:sldId id="273" r:id="rId12"/>
    <p:sldId id="274" r:id="rId13"/>
    <p:sldId id="275" r:id="rId14"/>
    <p:sldId id="281" r:id="rId15"/>
    <p:sldId id="290" r:id="rId16"/>
    <p:sldId id="291" r:id="rId17"/>
    <p:sldId id="285" r:id="rId18"/>
    <p:sldId id="292" r:id="rId19"/>
    <p:sldId id="287" r:id="rId20"/>
    <p:sldId id="288" r:id="rId21"/>
    <p:sldId id="289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2AF00-0D92-4FB3-BF30-0E1262BA24CF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6F26-12D3-46DB-BEB2-9E56F06A051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32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Montador – Software Básico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/>
              <a:t>André </a:t>
            </a:r>
            <a:r>
              <a:rPr lang="pt-BR" sz="2000" dirty="0" err="1" smtClean="0"/>
              <a:t>Geraldes</a:t>
            </a:r>
            <a:endParaRPr lang="pt-BR" sz="2000" dirty="0" smtClean="0"/>
          </a:p>
          <a:p>
            <a:r>
              <a:rPr lang="pt-BR" sz="2000" dirty="0" smtClean="0"/>
              <a:t>Caio </a:t>
            </a:r>
            <a:r>
              <a:rPr lang="pt-BR" sz="2000" dirty="0" err="1" smtClean="0"/>
              <a:t>Angêlo</a:t>
            </a:r>
            <a:endParaRPr lang="pt-BR" sz="2000" dirty="0" smtClean="0"/>
          </a:p>
          <a:p>
            <a:r>
              <a:rPr lang="pt-BR" sz="2000" dirty="0" err="1" smtClean="0"/>
              <a:t>Djore</a:t>
            </a:r>
            <a:r>
              <a:rPr lang="pt-BR" sz="2000" dirty="0" smtClean="0"/>
              <a:t> Gouveia					  	  Novembro 2011</a:t>
            </a:r>
          </a:p>
          <a:p>
            <a:r>
              <a:rPr lang="pt-BR" sz="2000" dirty="0" smtClean="0"/>
              <a:t>Ney Melo					   Universidade de Brasília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Léxico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Sintático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Tem como variáveis de entrada a saída do analisador léxico:</a:t>
            </a:r>
          </a:p>
          <a:p>
            <a:pPr lvl="1"/>
            <a:r>
              <a:rPr lang="pt-BR" dirty="0" err="1" smtClean="0"/>
              <a:t>token_list</a:t>
            </a:r>
            <a:r>
              <a:rPr lang="pt-BR" dirty="0" smtClean="0"/>
              <a:t> que é uma lista de </a:t>
            </a:r>
            <a:r>
              <a:rPr lang="pt-BR" dirty="0" err="1" smtClean="0"/>
              <a:t>structs</a:t>
            </a:r>
            <a:r>
              <a:rPr lang="pt-BR" dirty="0" smtClean="0"/>
              <a:t> composta por </a:t>
            </a:r>
            <a:r>
              <a:rPr lang="pt-BR" dirty="0" err="1" smtClean="0"/>
              <a:t>structs</a:t>
            </a:r>
            <a:r>
              <a:rPr lang="pt-BR" dirty="0" smtClean="0"/>
              <a:t> de </a:t>
            </a:r>
            <a:r>
              <a:rPr lang="pt-BR" dirty="0" err="1" smtClean="0"/>
              <a:t>tokens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A para cada instrução são feitas checagens de:</a:t>
            </a:r>
          </a:p>
          <a:p>
            <a:pPr lvl="1"/>
            <a:r>
              <a:rPr lang="pt-BR" dirty="0" smtClean="0"/>
              <a:t>Correta padronização das instruções (checando com a gramática;</a:t>
            </a:r>
          </a:p>
          <a:p>
            <a:pPr lvl="1"/>
            <a:r>
              <a:rPr lang="pt-BR" dirty="0" smtClean="0"/>
              <a:t>Tipos dos argumentos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Analisador Sintático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seguida é feito uma análise dos registradores:</a:t>
            </a:r>
          </a:p>
          <a:p>
            <a:pPr lvl="1"/>
            <a:r>
              <a:rPr lang="pt-BR" dirty="0" smtClean="0"/>
              <a:t>É verificado a quantidade de registradores na instrução;</a:t>
            </a:r>
          </a:p>
          <a:p>
            <a:pPr lvl="1"/>
            <a:r>
              <a:rPr lang="pt-BR" dirty="0" smtClean="0"/>
              <a:t>Se os registradores estão no formato certo;</a:t>
            </a:r>
          </a:p>
          <a:p>
            <a:pPr lvl="1"/>
            <a:r>
              <a:rPr lang="pt-BR" dirty="0" smtClean="0"/>
              <a:t>Se estão escritos da forma correta, ex: tem virgulas, colchetes;</a:t>
            </a:r>
          </a:p>
          <a:p>
            <a:pPr lvl="1"/>
            <a:r>
              <a:rPr lang="pt-BR" dirty="0" smtClean="0"/>
              <a:t>Se os formatos encontrados estão de acordo com o formato esperado de cada instrução;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Sintático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 2"/>
              <a:buChar char=""/>
            </a:pPr>
            <a:r>
              <a:rPr lang="pt-BR" dirty="0" smtClean="0"/>
              <a:t>Caso toda a </a:t>
            </a:r>
            <a:r>
              <a:rPr lang="pt-BR" dirty="0" err="1" smtClean="0"/>
              <a:t>token_list</a:t>
            </a:r>
            <a:r>
              <a:rPr lang="pt-BR" dirty="0" smtClean="0"/>
              <a:t> passe ok, ele tem como saída o ponteiro </a:t>
            </a:r>
            <a:r>
              <a:rPr lang="pt-BR" dirty="0" err="1" smtClean="0"/>
              <a:t>il_out</a:t>
            </a:r>
            <a:r>
              <a:rPr lang="pt-BR" dirty="0" smtClean="0"/>
              <a:t>, que aponta para </a:t>
            </a:r>
            <a:r>
              <a:rPr lang="pt-BR" smtClean="0"/>
              <a:t>o início da lista de  </a:t>
            </a:r>
            <a:r>
              <a:rPr lang="pt-BR" dirty="0" smtClean="0"/>
              <a:t>entrada para o analisador semântico.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</a:t>
            </a:r>
            <a:r>
              <a:rPr lang="pt-BR" dirty="0" err="1" smtClean="0"/>
              <a:t>semantico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do código 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54162"/>
            <a:ext cx="5419328" cy="4525963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Estrutura de dados de </a:t>
            </a:r>
            <a:r>
              <a:rPr lang="pt-BR" sz="2000" b="1" dirty="0" smtClean="0">
                <a:solidFill>
                  <a:srgbClr val="FF0000"/>
                </a:solidFill>
              </a:rPr>
              <a:t>entrada</a:t>
            </a:r>
            <a:r>
              <a:rPr lang="pt-BR" sz="2000" dirty="0" smtClean="0"/>
              <a:t>:</a:t>
            </a:r>
          </a:p>
          <a:p>
            <a:pPr lvl="1" algn="r">
              <a:buNone/>
            </a:pPr>
            <a:r>
              <a:rPr lang="pt-BR" sz="2000" u="sng" dirty="0" smtClean="0"/>
              <a:t>Lista de instruções</a:t>
            </a:r>
            <a:r>
              <a:rPr lang="pt-BR" sz="2000" dirty="0" smtClean="0"/>
              <a:t>:</a:t>
            </a:r>
          </a:p>
          <a:p>
            <a:pPr lvl="1" algn="ctr">
              <a:buNone/>
            </a:pPr>
            <a:endParaRPr lang="pt-BR" sz="2000" dirty="0" smtClean="0"/>
          </a:p>
          <a:p>
            <a:pPr lvl="1" algn="ctr">
              <a:buNone/>
            </a:pPr>
            <a:endParaRPr lang="pt-BR" sz="2000" dirty="0" smtClean="0"/>
          </a:p>
          <a:p>
            <a:r>
              <a:rPr lang="pt-BR" sz="2000" dirty="0" smtClean="0"/>
              <a:t>Estrutura </a:t>
            </a:r>
            <a:r>
              <a:rPr lang="pt-BR" sz="2000" i="1" dirty="0" err="1" smtClean="0"/>
              <a:t>values</a:t>
            </a:r>
            <a:r>
              <a:rPr lang="pt-BR" sz="2000" dirty="0" smtClean="0"/>
              <a:t> contém os </a:t>
            </a:r>
            <a:r>
              <a:rPr lang="pt-BR" sz="2000" b="1" dirty="0" smtClean="0">
                <a:solidFill>
                  <a:srgbClr val="FF0000"/>
                </a:solidFill>
              </a:rPr>
              <a:t>valores</a:t>
            </a:r>
            <a:r>
              <a:rPr lang="pt-BR" sz="2000" dirty="0" smtClean="0"/>
              <a:t> de cada campo da instrução (</a:t>
            </a:r>
            <a:r>
              <a:rPr lang="pt-BR" sz="2000" dirty="0" err="1" smtClean="0"/>
              <a:t>opcode</a:t>
            </a:r>
            <a:r>
              <a:rPr lang="pt-BR" sz="2000" dirty="0" smtClean="0"/>
              <a:t>, </a:t>
            </a:r>
            <a:r>
              <a:rPr lang="pt-BR" sz="2000" dirty="0" err="1" smtClean="0"/>
              <a:t>rs</a:t>
            </a:r>
            <a:r>
              <a:rPr lang="pt-BR" sz="2000" dirty="0" smtClean="0"/>
              <a:t>, </a:t>
            </a:r>
            <a:r>
              <a:rPr lang="pt-BR" sz="2000" dirty="0" err="1" smtClean="0"/>
              <a:t>rt</a:t>
            </a:r>
            <a:r>
              <a:rPr lang="pt-BR" sz="2000" dirty="0" smtClean="0"/>
              <a:t>, </a:t>
            </a:r>
            <a:r>
              <a:rPr lang="pt-BR" sz="2000" dirty="0" err="1" smtClean="0"/>
              <a:t>rd</a:t>
            </a:r>
            <a:r>
              <a:rPr lang="pt-BR" sz="2000" dirty="0" smtClean="0"/>
              <a:t>, </a:t>
            </a:r>
            <a:r>
              <a:rPr lang="pt-BR" sz="2000" dirty="0" err="1" smtClean="0"/>
              <a:t>shamt</a:t>
            </a:r>
            <a:r>
              <a:rPr lang="pt-BR" sz="2000" dirty="0" smtClean="0"/>
              <a:t>, </a:t>
            </a:r>
            <a:r>
              <a:rPr lang="pt-BR" sz="2000" dirty="0" err="1" smtClean="0"/>
              <a:t>funct</a:t>
            </a:r>
            <a:r>
              <a:rPr lang="pt-BR" sz="2000" dirty="0" smtClean="0"/>
              <a:t>, imediato)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Concatenação </a:t>
            </a:r>
            <a:r>
              <a:rPr lang="pt-BR" sz="2000" dirty="0" smtClean="0"/>
              <a:t>dos valores adequados na ordem correspondente ao tipo da instrução (R,I,J) </a:t>
            </a:r>
          </a:p>
          <a:p>
            <a:pPr lvl="1">
              <a:buNone/>
            </a:pPr>
            <a:r>
              <a:rPr lang="pt-BR" sz="1600" dirty="0" smtClean="0"/>
              <a:t>	</a:t>
            </a:r>
            <a:r>
              <a:rPr lang="pt-BR" sz="2000" dirty="0" smtClean="0"/>
              <a:t>=&gt; soma dos valores após deslocamentos lógicos pertinentes</a:t>
            </a:r>
          </a:p>
          <a:p>
            <a:pPr algn="r">
              <a:buNone/>
            </a:pPr>
            <a:r>
              <a:rPr lang="pt-BR" sz="2000" dirty="0" smtClean="0"/>
              <a:t>Ex.: Tipo R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6511" y="2852936"/>
            <a:ext cx="165575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9022" y="1340768"/>
            <a:ext cx="218697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03648" y="6165304"/>
          <a:ext cx="6120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113"/>
                <a:gridCol w="1020113"/>
                <a:gridCol w="1020113"/>
                <a:gridCol w="1020113"/>
                <a:gridCol w="1020113"/>
                <a:gridCol w="1020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Shamt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22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do código binário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691680" y="2276872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08280"/>
                <a:gridCol w="246270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979712" y="1700808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9552" y="17008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Rt</a:t>
            </a:r>
            <a:r>
              <a:rPr lang="pt-BR" dirty="0" smtClean="0"/>
              <a:t> = $10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2348880"/>
            <a:ext cx="1656184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Deslocamento lógico</a:t>
            </a:r>
            <a:endParaRPr lang="pt-BR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691680" y="2924944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Seta para baixo 8"/>
          <p:cNvSpPr/>
          <p:nvPr/>
        </p:nvSpPr>
        <p:spPr>
          <a:xfrm>
            <a:off x="3923928" y="1700808"/>
            <a:ext cx="216024" cy="504056"/>
          </a:xfrm>
          <a:prstGeom prst="downArrow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283968" y="1628800"/>
            <a:ext cx="8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Casting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Seta em curva para a direita 10"/>
          <p:cNvSpPr/>
          <p:nvPr/>
        </p:nvSpPr>
        <p:spPr>
          <a:xfrm>
            <a:off x="1115616" y="2636912"/>
            <a:ext cx="432048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395536" y="3429000"/>
            <a:ext cx="8460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34290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add</a:t>
            </a:r>
            <a:r>
              <a:rPr lang="pt-BR" dirty="0" smtClean="0"/>
              <a:t> $8, $9, $10</a:t>
            </a:r>
            <a:endParaRPr lang="pt-BR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1763688" y="3850248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1763688" y="4282296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763688" y="4714344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763688" y="5146392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1763688" y="5578440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1763688" y="6010488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1763696" y="6442536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835696" y="34290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Opcode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491880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Rs</a:t>
            </a:r>
            <a:endParaRPr lang="pt-BR" dirty="0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3131840" y="342900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4283968" y="342900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5436096" y="342900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6516216" y="342900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7668344" y="342900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644008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Rt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796136" y="34197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Rd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660232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Shamt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7884368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Funct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67544" y="386104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op</a:t>
            </a:r>
            <a:r>
              <a:rPr lang="pt-BR" dirty="0" smtClean="0"/>
              <a:t> = 0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54858" y="4293096"/>
            <a:ext cx="74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</a:t>
            </a:r>
            <a:r>
              <a:rPr lang="pt-BR" dirty="0" err="1" smtClean="0"/>
              <a:t>s</a:t>
            </a:r>
            <a:r>
              <a:rPr lang="pt-BR" dirty="0" smtClean="0"/>
              <a:t> = 9 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67544" y="471585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</a:t>
            </a:r>
            <a:r>
              <a:rPr lang="pt-BR" dirty="0" err="1"/>
              <a:t>t</a:t>
            </a:r>
            <a:r>
              <a:rPr lang="pt-BR" dirty="0" smtClean="0"/>
              <a:t> = 10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467544" y="5147900"/>
            <a:ext cx="72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</a:t>
            </a:r>
            <a:r>
              <a:rPr lang="pt-BR" dirty="0" err="1"/>
              <a:t>d</a:t>
            </a:r>
            <a:r>
              <a:rPr lang="pt-BR" dirty="0" smtClean="0"/>
              <a:t> = 8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67544" y="5579948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shamt</a:t>
            </a:r>
            <a:r>
              <a:rPr lang="pt-BR" dirty="0" smtClean="0"/>
              <a:t> = 0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67544" y="602128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funct</a:t>
            </a:r>
            <a:r>
              <a:rPr lang="pt-BR" dirty="0" smtClean="0"/>
              <a:t> = 32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6428" y="6444044"/>
            <a:ext cx="169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Linha codificada</a:t>
            </a:r>
            <a:endParaRPr lang="pt-BR" dirty="0"/>
          </a:p>
        </p:txBody>
      </p:sp>
      <p:cxnSp>
        <p:nvCxnSpPr>
          <p:cNvPr id="39" name="Conector reto 38"/>
          <p:cNvCxnSpPr/>
          <p:nvPr/>
        </p:nvCxnSpPr>
        <p:spPr>
          <a:xfrm>
            <a:off x="395536" y="3356992"/>
            <a:ext cx="8460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36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SOFTWARE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124" y="2636912"/>
            <a:ext cx="774215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95536" y="1484784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	A fim de se tornar um programa mais amigável ao usuário, foram implementadas diretivas (as quais são detalhadas no menu de ajuda do programa)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2561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Principais problemas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1 - Introdução</a:t>
            </a:r>
          </a:p>
          <a:p>
            <a:pPr lvl="1"/>
            <a:r>
              <a:rPr lang="pt-BR" dirty="0" smtClean="0"/>
              <a:t>Estratégia utilizada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2 - Módulos</a:t>
            </a:r>
          </a:p>
          <a:p>
            <a:pPr lvl="1"/>
            <a:r>
              <a:rPr lang="pt-BR" dirty="0" smtClean="0"/>
              <a:t>Análise léxica</a:t>
            </a:r>
          </a:p>
          <a:p>
            <a:pPr lvl="1"/>
            <a:r>
              <a:rPr lang="pt-BR" dirty="0" smtClean="0"/>
              <a:t>Análise sintática</a:t>
            </a:r>
          </a:p>
          <a:p>
            <a:pPr lvl="1"/>
            <a:r>
              <a:rPr lang="pt-BR" dirty="0" smtClean="0"/>
              <a:t>Análise semântica</a:t>
            </a:r>
          </a:p>
          <a:p>
            <a:pPr lvl="1"/>
            <a:r>
              <a:rPr lang="pt-BR" dirty="0" smtClean="0"/>
              <a:t>Gerador de código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3 – Conclusão</a:t>
            </a:r>
          </a:p>
          <a:p>
            <a:pPr lvl="1"/>
            <a:r>
              <a:rPr lang="pt-BR" dirty="0" smtClean="0"/>
              <a:t>Apresentação do software – analisador de diretivas</a:t>
            </a:r>
          </a:p>
          <a:p>
            <a:pPr lvl="1"/>
            <a:r>
              <a:rPr lang="pt-BR" dirty="0" smtClean="0"/>
              <a:t>Principais problemas e próximos passos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3.bp.blogspot.com/-fSkMFFUf_S0/Th2rIbKd_rI/AAAAAAAAAIw/4YVc3a7vYQQ/s1600/pergun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628800"/>
            <a:ext cx="469404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utilizada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 do programa: montador MIPS</a:t>
            </a:r>
          </a:p>
          <a:p>
            <a:pPr lvl="1"/>
            <a:r>
              <a:rPr lang="pt-BR" dirty="0"/>
              <a:t>Análises léxica, sintática, semântica e gerador de código </a:t>
            </a:r>
            <a:r>
              <a:rPr lang="pt-BR" dirty="0" smtClean="0"/>
              <a:t>objeto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Modularização:</a:t>
            </a:r>
            <a:endParaRPr lang="pt-BR" dirty="0"/>
          </a:p>
          <a:p>
            <a:pPr lvl="1"/>
            <a:r>
              <a:rPr lang="pt-BR" dirty="0" err="1" smtClean="0"/>
              <a:t>Makefile</a:t>
            </a:r>
            <a:endParaRPr lang="pt-BR" dirty="0" smtClean="0"/>
          </a:p>
          <a:p>
            <a:pPr lvl="1"/>
            <a:r>
              <a:rPr lang="pt-BR" dirty="0" smtClean="0"/>
              <a:t>Controle de versão:</a:t>
            </a:r>
          </a:p>
          <a:p>
            <a:pPr lvl="2"/>
            <a:r>
              <a:rPr lang="pt-BR" dirty="0" smtClean="0"/>
              <a:t>Google </a:t>
            </a:r>
            <a:r>
              <a:rPr lang="pt-BR" dirty="0" err="1" smtClean="0"/>
              <a:t>code</a:t>
            </a:r>
            <a:r>
              <a:rPr lang="pt-BR" dirty="0" smtClean="0"/>
              <a:t> + SVN</a:t>
            </a:r>
          </a:p>
        </p:txBody>
      </p:sp>
      <p:pic>
        <p:nvPicPr>
          <p:cNvPr id="1026" name="Picture 2" descr="http://tortoisesvn.googlecode.com/svn/trunk/doc/logo/sf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37112"/>
            <a:ext cx="172819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utilizada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87824" y="2348880"/>
            <a:ext cx="4896544" cy="360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Analisador Léxico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87824" y="3212976"/>
            <a:ext cx="489654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Analisador Sintático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87824" y="4149080"/>
            <a:ext cx="489654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Analisador Semântico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87824" y="5157192"/>
            <a:ext cx="489654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Gerador de código-objeto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4047" y="147488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Hello.s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272689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Lista de </a:t>
            </a:r>
            <a:r>
              <a:rPr lang="pt-BR" dirty="0" err="1" smtClean="0">
                <a:solidFill>
                  <a:srgbClr val="C00000"/>
                </a:solidFill>
              </a:rPr>
              <a:t>tokens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8368" y="2708920"/>
            <a:ext cx="21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Tabela de símbolos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6931" y="35730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Lista de instruções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7823" y="451086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Lista de instruções </a:t>
            </a:r>
          </a:p>
          <a:p>
            <a:pPr algn="ctr"/>
            <a:r>
              <a:rPr lang="pt-BR" dirty="0" smtClean="0">
                <a:solidFill>
                  <a:srgbClr val="C00000"/>
                </a:solidFill>
              </a:rPr>
              <a:t>validada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7953" y="5997953"/>
            <a:ext cx="137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Hello.bin.txt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9" idx="2"/>
            <a:endCxn id="4" idx="0"/>
          </p:cNvCxnSpPr>
          <p:nvPr/>
        </p:nvCxnSpPr>
        <p:spPr>
          <a:xfrm>
            <a:off x="5436095" y="1844213"/>
            <a:ext cx="1" cy="5046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5436096" y="2708920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0"/>
          </p:cNvCxnSpPr>
          <p:nvPr/>
        </p:nvCxnSpPr>
        <p:spPr>
          <a:xfrm>
            <a:off x="5436096" y="357301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>
            <a:off x="5436096" y="450912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4" idx="0"/>
          </p:cNvCxnSpPr>
          <p:nvPr/>
        </p:nvCxnSpPr>
        <p:spPr>
          <a:xfrm>
            <a:off x="5436096" y="5517232"/>
            <a:ext cx="0" cy="4807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2492896"/>
            <a:ext cx="1666852" cy="2808312"/>
            <a:chOff x="251520" y="2528900"/>
            <a:chExt cx="1944216" cy="3228692"/>
          </a:xfrm>
        </p:grpSpPr>
        <p:sp>
          <p:nvSpPr>
            <p:cNvPr id="36" name="Rounded Rectangle 35"/>
            <p:cNvSpPr/>
            <p:nvPr/>
          </p:nvSpPr>
          <p:spPr>
            <a:xfrm>
              <a:off x="395536" y="2738537"/>
              <a:ext cx="1656184" cy="67943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/>
                <a:t>Tabela de Instruções</a:t>
              </a:r>
              <a:endParaRPr lang="en-US" sz="1400" b="1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95536" y="3809365"/>
              <a:ext cx="1656184" cy="67943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/>
                <a:t>Tabela de Registradores</a:t>
              </a:r>
              <a:endParaRPr lang="en-US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95536" y="4841521"/>
              <a:ext cx="1656184" cy="67943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/>
                <a:t>Gramática</a:t>
              </a:r>
              <a:endParaRPr lang="en-US" b="1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51520" y="2528900"/>
              <a:ext cx="1944216" cy="3228692"/>
            </a:xfrm>
            <a:prstGeom prst="round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2195736" y="3691174"/>
            <a:ext cx="504056" cy="33974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0" grpId="0"/>
      <p:bldP spid="11" grpId="0"/>
      <p:bldP spid="12" grpId="0"/>
      <p:bldP spid="13" grpId="0"/>
      <p:bldP spid="14" grpId="0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</a:t>
            </a:r>
            <a:r>
              <a:rPr lang="pt-BR" dirty="0" err="1" smtClean="0"/>
              <a:t>tokens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7856" y="4420053"/>
            <a:ext cx="1719415" cy="648072"/>
            <a:chOff x="4450987" y="3429000"/>
            <a:chExt cx="1719415" cy="648072"/>
          </a:xfrm>
        </p:grpSpPr>
        <p:sp>
          <p:nvSpPr>
            <p:cNvPr id="36" name="Rounded Rectangle 35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addi</a:t>
              </a:r>
              <a:endParaRPr lang="en-US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TK_INST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35528" y="4420053"/>
            <a:ext cx="1719415" cy="648072"/>
            <a:chOff x="4450987" y="3429000"/>
            <a:chExt cx="1719415" cy="648072"/>
          </a:xfrm>
        </p:grpSpPr>
        <p:sp>
          <p:nvSpPr>
            <p:cNvPr id="41" name="Rounded Rectangle 40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$t0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TK_REG</a:t>
              </a:r>
              <a:endParaRPr lang="en-US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10094" y="4420053"/>
            <a:ext cx="1719415" cy="648072"/>
            <a:chOff x="4450987" y="3429000"/>
            <a:chExt cx="1719415" cy="648072"/>
          </a:xfrm>
        </p:grpSpPr>
        <p:sp>
          <p:nvSpPr>
            <p:cNvPr id="45" name="Rounded Rectangle 44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$t2</a:t>
              </a:r>
              <a:endParaRPr lang="en-US" sz="12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TK_REG</a:t>
              </a:r>
              <a:endParaRPr lang="en-US" sz="1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289303" y="4420053"/>
            <a:ext cx="1719415" cy="648072"/>
            <a:chOff x="4450987" y="3429000"/>
            <a:chExt cx="1719415" cy="648072"/>
          </a:xfrm>
        </p:grpSpPr>
        <p:sp>
          <p:nvSpPr>
            <p:cNvPr id="49" name="Rounded Rectangle 48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4</a:t>
              </a:r>
              <a:endParaRPr lang="en-US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TK_IMM</a:t>
              </a:r>
              <a:endParaRPr lang="en-US" sz="1200" dirty="0"/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981961" y="4761148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947908" y="4753967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33487" y="4753967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888592" y="4744089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244408" y="460725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NULL</a:t>
            </a:r>
            <a:endParaRPr lang="en-US" sz="1400" b="1" dirty="0"/>
          </a:p>
        </p:txBody>
      </p:sp>
      <p:grpSp>
        <p:nvGrpSpPr>
          <p:cNvPr id="64" name="Group 63"/>
          <p:cNvGrpSpPr/>
          <p:nvPr/>
        </p:nvGrpSpPr>
        <p:grpSpPr>
          <a:xfrm>
            <a:off x="323528" y="5661248"/>
            <a:ext cx="1719415" cy="648072"/>
            <a:chOff x="4450987" y="3429000"/>
            <a:chExt cx="1719415" cy="648072"/>
          </a:xfrm>
        </p:grpSpPr>
        <p:sp>
          <p:nvSpPr>
            <p:cNvPr id="65" name="Rounded Rectangle 64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End</a:t>
              </a:r>
              <a:endParaRPr lang="en-US" sz="1200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TK_LAB</a:t>
              </a:r>
              <a:endParaRPr lang="en-US" sz="12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298094" y="5661248"/>
            <a:ext cx="1719415" cy="648072"/>
            <a:chOff x="4450987" y="3429000"/>
            <a:chExt cx="1719415" cy="648072"/>
          </a:xfrm>
        </p:grpSpPr>
        <p:sp>
          <p:nvSpPr>
            <p:cNvPr id="69" name="Rounded Rectangle 68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j</a:t>
              </a:r>
              <a:endParaRPr lang="en-US" sz="12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TK_INST</a:t>
              </a:r>
              <a:endParaRPr lang="en-US" sz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277303" y="5661248"/>
            <a:ext cx="1719415" cy="648072"/>
            <a:chOff x="4450987" y="3429000"/>
            <a:chExt cx="1719415" cy="648072"/>
          </a:xfrm>
        </p:grpSpPr>
        <p:sp>
          <p:nvSpPr>
            <p:cNvPr id="73" name="Rounded Rectangle 72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End</a:t>
              </a:r>
              <a:endParaRPr lang="en-US" sz="12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TK_SYM</a:t>
              </a:r>
              <a:endParaRPr lang="en-US" sz="12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>
            <a:off x="1935908" y="5995162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921487" y="5995162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876592" y="5985284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232408" y="584845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NULL</a:t>
            </a:r>
            <a:endParaRPr lang="en-US" sz="14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251520" y="5517232"/>
            <a:ext cx="6700968" cy="9361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51520" y="4293096"/>
            <a:ext cx="8640960" cy="9361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079159" y="5229200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81" y="3284984"/>
            <a:ext cx="2852447" cy="51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61" y="1340768"/>
            <a:ext cx="5724270" cy="136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2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0" grpId="0"/>
      <p:bldP spid="8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instruções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92319"/>
              </p:ext>
            </p:extLst>
          </p:nvPr>
        </p:nvGraphicFramePr>
        <p:xfrm>
          <a:off x="1403648" y="5301208"/>
          <a:ext cx="648072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016000"/>
                <a:gridCol w="508000"/>
                <a:gridCol w="508000"/>
                <a:gridCol w="1016000"/>
                <a:gridCol w="1524000"/>
                <a:gridCol w="190872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index = 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type</a:t>
                      </a:r>
                      <a:r>
                        <a:rPr lang="pt-BR" dirty="0" smtClean="0"/>
                        <a:t> = TYPE_I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r>
                        <a:rPr lang="pt-BR" dirty="0" smtClean="0"/>
                        <a:t> = 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funct</a:t>
                      </a:r>
                      <a:r>
                        <a:rPr lang="pt-BR" dirty="0" smtClean="0"/>
                        <a:t> = 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rs</a:t>
                      </a:r>
                      <a:r>
                        <a:rPr lang="pt-BR" dirty="0" smtClean="0"/>
                        <a:t> = 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rd =</a:t>
                      </a:r>
                      <a:r>
                        <a:rPr lang="pt-BR" baseline="0" dirty="0" smtClean="0"/>
                        <a:t> 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rt</a:t>
                      </a:r>
                      <a:r>
                        <a:rPr lang="pt-BR" dirty="0" smtClean="0"/>
                        <a:t> = 10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imm</a:t>
                      </a:r>
                      <a:r>
                        <a:rPr lang="pt-BR" dirty="0" smtClean="0"/>
                        <a:t> =  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symbol</a:t>
                      </a:r>
                      <a:r>
                        <a:rPr lang="pt-BR" dirty="0" smtClean="0"/>
                        <a:t> = </a:t>
                      </a:r>
                      <a:r>
                        <a:rPr lang="pt-BR" baseline="0" dirty="0" smtClean="0"/>
                        <a:t> NULL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533553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11872" y="3988005"/>
            <a:ext cx="1719415" cy="648072"/>
            <a:chOff x="4450987" y="3429000"/>
            <a:chExt cx="1719415" cy="648072"/>
          </a:xfrm>
        </p:grpSpPr>
        <p:sp>
          <p:nvSpPr>
            <p:cNvPr id="9" name="Rounded Rectangle 8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addi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TK_INST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79544" y="3988005"/>
            <a:ext cx="1719415" cy="648072"/>
            <a:chOff x="4450987" y="3429000"/>
            <a:chExt cx="1719415" cy="648072"/>
          </a:xfrm>
        </p:grpSpPr>
        <p:sp>
          <p:nvSpPr>
            <p:cNvPr id="13" name="Rounded Rectangle 12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$t0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TK_REG</a:t>
              </a:r>
              <a:endParaRPr lang="en-US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54110" y="3988005"/>
            <a:ext cx="1719415" cy="648072"/>
            <a:chOff x="4450987" y="3429000"/>
            <a:chExt cx="1719415" cy="648072"/>
          </a:xfrm>
        </p:grpSpPr>
        <p:sp>
          <p:nvSpPr>
            <p:cNvPr id="17" name="Rounded Rectangle 16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$t2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TK_REG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33319" y="3988005"/>
            <a:ext cx="1719415" cy="648072"/>
            <a:chOff x="4450987" y="3429000"/>
            <a:chExt cx="1719415" cy="648072"/>
          </a:xfrm>
        </p:grpSpPr>
        <p:sp>
          <p:nvSpPr>
            <p:cNvPr id="21" name="Rounded Rectangle 20"/>
            <p:cNvSpPr/>
            <p:nvPr/>
          </p:nvSpPr>
          <p:spPr>
            <a:xfrm>
              <a:off x="4450987" y="3429000"/>
              <a:ext cx="1719415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572000" y="3501008"/>
              <a:ext cx="59029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4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62290" y="3501008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TK_IMM</a:t>
              </a:r>
              <a:endParaRPr lang="en-US" sz="12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2125977" y="4329100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091924" y="4321919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77503" y="4321919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032608" y="4312041"/>
            <a:ext cx="3558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88424" y="417521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NULL</a:t>
            </a:r>
            <a:endParaRPr lang="en-US" sz="14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395536" y="3861048"/>
            <a:ext cx="8640960" cy="9361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módulos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Analisador léxico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241</TotalTime>
  <Words>723</Words>
  <Application>Microsoft Office PowerPoint</Application>
  <PresentationFormat>On-screen Show (4:3)</PresentationFormat>
  <Paragraphs>434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Viagem</vt:lpstr>
      <vt:lpstr>Montador – Software Básico</vt:lpstr>
      <vt:lpstr>Sumário</vt:lpstr>
      <vt:lpstr>introdução</vt:lpstr>
      <vt:lpstr>Estratégia utilizada</vt:lpstr>
      <vt:lpstr>Estratégia utilizada</vt:lpstr>
      <vt:lpstr>Lista de tokens</vt:lpstr>
      <vt:lpstr>Lista de instruções</vt:lpstr>
      <vt:lpstr>módulos</vt:lpstr>
      <vt:lpstr>Analisador léxico</vt:lpstr>
      <vt:lpstr>Analisador Léxico</vt:lpstr>
      <vt:lpstr>Analisador Sintático</vt:lpstr>
      <vt:lpstr>Analisador Sintático</vt:lpstr>
      <vt:lpstr>Analisador Sintático</vt:lpstr>
      <vt:lpstr>Analisador semantico</vt:lpstr>
      <vt:lpstr>Geração do código binário</vt:lpstr>
      <vt:lpstr>Geração do código binário</vt:lpstr>
      <vt:lpstr>conclusão</vt:lpstr>
      <vt:lpstr>APRESENTAÇÃO DO SOFTWARE</vt:lpstr>
      <vt:lpstr>Principais problemas</vt:lpstr>
      <vt:lpstr>Próximos passos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Montador – Software Básico</dc:title>
  <dc:creator>Djore</dc:creator>
  <cp:lastModifiedBy>Andre</cp:lastModifiedBy>
  <cp:revision>30</cp:revision>
  <dcterms:created xsi:type="dcterms:W3CDTF">2011-11-05T11:22:40Z</dcterms:created>
  <dcterms:modified xsi:type="dcterms:W3CDTF">2011-11-09T01:51:04Z</dcterms:modified>
</cp:coreProperties>
</file>