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9" r:id="rId4"/>
    <p:sldId id="257" r:id="rId5"/>
    <p:sldId id="259" r:id="rId6"/>
    <p:sldId id="260" r:id="rId7"/>
    <p:sldId id="274" r:id="rId8"/>
    <p:sldId id="261" r:id="rId9"/>
    <p:sldId id="275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6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0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DC91-B8D9-4B5D-86A0-2F6F1A2C158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12DE-CF7F-4E85-B9E0-CC6D4311F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DC91-B8D9-4B5D-86A0-2F6F1A2C158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12DE-CF7F-4E85-B9E0-CC6D4311F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DC91-B8D9-4B5D-86A0-2F6F1A2C158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12DE-CF7F-4E85-B9E0-CC6D4311F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DC91-B8D9-4B5D-86A0-2F6F1A2C158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12DE-CF7F-4E85-B9E0-CC6D4311F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DC91-B8D9-4B5D-86A0-2F6F1A2C158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12DE-CF7F-4E85-B9E0-CC6D4311F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DC91-B8D9-4B5D-86A0-2F6F1A2C158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12DE-CF7F-4E85-B9E0-CC6D4311F0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DC91-B8D9-4B5D-86A0-2F6F1A2C158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12DE-CF7F-4E85-B9E0-CC6D4311F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DC91-B8D9-4B5D-86A0-2F6F1A2C158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12DE-CF7F-4E85-B9E0-CC6D4311F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DC91-B8D9-4B5D-86A0-2F6F1A2C158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12DE-CF7F-4E85-B9E0-CC6D4311F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DC91-B8D9-4B5D-86A0-2F6F1A2C158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4112DE-CF7F-4E85-B9E0-CC6D4311F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DC91-B8D9-4B5D-86A0-2F6F1A2C158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12DE-CF7F-4E85-B9E0-CC6D4311F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3D0DC91-B8D9-4B5D-86A0-2F6F1A2C158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E4112DE-CF7F-4E85-B9E0-CC6D4311F0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/>
          <a:lstStyle/>
          <a:p>
            <a:r>
              <a:rPr lang="en-IN" dirty="0" smtClean="0"/>
              <a:t>Othello</a:t>
            </a:r>
            <a:br>
              <a:rPr lang="en-IN" dirty="0" smtClean="0"/>
            </a:br>
            <a:r>
              <a:rPr lang="en-IN" dirty="0" smtClean="0"/>
              <a:t>	TITANS: AI project</a:t>
            </a:r>
            <a:br>
              <a:rPr lang="en-IN" dirty="0" smtClean="0"/>
            </a:br>
            <a:r>
              <a:rPr lang="en-IN" dirty="0"/>
              <a:t>	</a:t>
            </a:r>
            <a:r>
              <a:rPr lang="en-IN" sz="2000" dirty="0" smtClean="0"/>
              <a:t>CHV HARSHA,130050063</a:t>
            </a:r>
            <a:br>
              <a:rPr lang="en-IN" sz="2000" dirty="0" smtClean="0"/>
            </a:br>
            <a:r>
              <a:rPr lang="en-IN" sz="2000" dirty="0"/>
              <a:t>	</a:t>
            </a:r>
            <a:r>
              <a:rPr lang="en-IN" sz="2000" dirty="0" smtClean="0"/>
              <a:t>BADE SAIRAM,130050079</a:t>
            </a:r>
            <a:br>
              <a:rPr lang="en-IN" sz="2000" dirty="0" smtClean="0"/>
            </a:br>
            <a:r>
              <a:rPr lang="en-IN" sz="2000" dirty="0"/>
              <a:t>	</a:t>
            </a:r>
            <a:r>
              <a:rPr lang="en-IN" sz="2000" dirty="0" smtClean="0"/>
              <a:t>VENKATA KALYAN,130050081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09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84556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We used Nega-Max algorithm with alpha-beta pruning.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dirty="0"/>
              <a:t>function negamax(node, depth, </a:t>
            </a:r>
            <a:r>
              <a:rPr lang="el-GR" sz="1900" dirty="0"/>
              <a:t>α, β, </a:t>
            </a:r>
            <a:r>
              <a:rPr lang="en-US" sz="1900" dirty="0"/>
              <a:t>color</a:t>
            </a:r>
            <a:r>
              <a:rPr lang="en-US" sz="1900" dirty="0" smtClean="0"/>
              <a:t>)</a:t>
            </a:r>
          </a:p>
          <a:p>
            <a:pPr marL="0" indent="0"/>
            <a:r>
              <a:rPr lang="en-US" sz="1900" dirty="0" smtClean="0"/>
              <a:t>     if </a:t>
            </a:r>
            <a:r>
              <a:rPr lang="en-US" sz="1900" dirty="0"/>
              <a:t>depth = 0 or node is a terminal </a:t>
            </a:r>
            <a:r>
              <a:rPr lang="en-US" sz="1900" dirty="0" smtClean="0"/>
              <a:t>node</a:t>
            </a:r>
          </a:p>
          <a:p>
            <a:pPr marL="0" indent="0"/>
            <a:r>
              <a:rPr lang="en-US" sz="1900" dirty="0"/>
              <a:t>	</a:t>
            </a:r>
            <a:r>
              <a:rPr lang="en-US" sz="1900" dirty="0" smtClean="0"/>
              <a:t>return </a:t>
            </a:r>
            <a:r>
              <a:rPr lang="en-US" sz="1900" dirty="0"/>
              <a:t>color * the heuristic value of </a:t>
            </a:r>
            <a:r>
              <a:rPr lang="en-US" sz="1900" dirty="0" smtClean="0"/>
              <a:t>node</a:t>
            </a:r>
          </a:p>
          <a:p>
            <a:pPr marL="0" indent="0"/>
            <a:r>
              <a:rPr lang="en-US" sz="1900" dirty="0" smtClean="0"/>
              <a:t>     bestValue </a:t>
            </a:r>
            <a:r>
              <a:rPr lang="en-US" sz="1900" dirty="0"/>
              <a:t>:= -∞ </a:t>
            </a:r>
            <a:endParaRPr lang="en-US" sz="1900" dirty="0" smtClean="0"/>
          </a:p>
          <a:p>
            <a:pPr marL="0" indent="0"/>
            <a:r>
              <a:rPr lang="en-US" sz="1900" dirty="0" smtClean="0"/>
              <a:t>     </a:t>
            </a:r>
            <a:r>
              <a:rPr lang="en-US" sz="1900" dirty="0" err="1" smtClean="0"/>
              <a:t>childNodes</a:t>
            </a:r>
            <a:r>
              <a:rPr lang="en-US" sz="1900" dirty="0" smtClean="0"/>
              <a:t> </a:t>
            </a:r>
            <a:r>
              <a:rPr lang="en-US" sz="1900" dirty="0"/>
              <a:t>:= </a:t>
            </a:r>
            <a:r>
              <a:rPr lang="en-US" sz="1900" dirty="0" err="1"/>
              <a:t>GenerateMoves</a:t>
            </a:r>
            <a:r>
              <a:rPr lang="en-US" sz="1900" dirty="0"/>
              <a:t>(node</a:t>
            </a:r>
            <a:r>
              <a:rPr lang="en-US" sz="1900" dirty="0" smtClean="0"/>
              <a:t>)</a:t>
            </a:r>
          </a:p>
          <a:p>
            <a:pPr marL="0" indent="0"/>
            <a:r>
              <a:rPr lang="en-US" sz="1900" dirty="0"/>
              <a:t> </a:t>
            </a:r>
            <a:r>
              <a:rPr lang="en-US" sz="1900" dirty="0" smtClean="0"/>
              <a:t>    </a:t>
            </a:r>
            <a:r>
              <a:rPr lang="en-US" sz="1900" dirty="0" err="1" smtClean="0"/>
              <a:t>foreach</a:t>
            </a:r>
            <a:r>
              <a:rPr lang="en-US" sz="1900" dirty="0" smtClean="0"/>
              <a:t> </a:t>
            </a:r>
            <a:r>
              <a:rPr lang="en-US" sz="1900" dirty="0"/>
              <a:t>child </a:t>
            </a:r>
            <a:r>
              <a:rPr lang="en-US" sz="1900" dirty="0" smtClean="0"/>
              <a:t>in </a:t>
            </a:r>
            <a:r>
              <a:rPr lang="en-US" sz="1900" dirty="0" err="1"/>
              <a:t>childNodes</a:t>
            </a:r>
            <a:r>
              <a:rPr lang="en-US" sz="1900" dirty="0"/>
              <a:t> </a:t>
            </a:r>
            <a:endParaRPr lang="en-US" sz="1900" dirty="0" smtClean="0"/>
          </a:p>
          <a:p>
            <a:pPr marL="0" indent="0"/>
            <a:r>
              <a:rPr lang="en-US" sz="1900" dirty="0"/>
              <a:t>	</a:t>
            </a:r>
            <a:r>
              <a:rPr lang="en-US" sz="1900" dirty="0" err="1" smtClean="0"/>
              <a:t>val</a:t>
            </a:r>
            <a:r>
              <a:rPr lang="en-US" sz="1900" dirty="0" smtClean="0"/>
              <a:t> </a:t>
            </a:r>
            <a:r>
              <a:rPr lang="en-US" sz="1900" dirty="0"/>
              <a:t>:= -</a:t>
            </a:r>
            <a:r>
              <a:rPr lang="en-US" sz="1900" dirty="0" err="1"/>
              <a:t>negamax</a:t>
            </a:r>
            <a:r>
              <a:rPr lang="en-US" sz="1900" dirty="0"/>
              <a:t>(child, depth - 1, -</a:t>
            </a:r>
            <a:r>
              <a:rPr lang="el-GR" sz="1900" dirty="0"/>
              <a:t>β, -α, -</a:t>
            </a:r>
            <a:r>
              <a:rPr lang="en-US" sz="1900" dirty="0"/>
              <a:t>color) </a:t>
            </a:r>
            <a:endParaRPr lang="en-US" sz="1900" dirty="0" smtClean="0"/>
          </a:p>
          <a:p>
            <a:pPr marL="0" indent="0"/>
            <a:r>
              <a:rPr lang="en-US" sz="1900" dirty="0"/>
              <a:t>	</a:t>
            </a:r>
            <a:r>
              <a:rPr lang="en-US" sz="1900" dirty="0" smtClean="0"/>
              <a:t>bestValue </a:t>
            </a:r>
            <a:r>
              <a:rPr lang="en-US" sz="1900" dirty="0"/>
              <a:t>:= max( bestValue, </a:t>
            </a:r>
            <a:r>
              <a:rPr lang="en-US" sz="1900" dirty="0" err="1"/>
              <a:t>val</a:t>
            </a:r>
            <a:r>
              <a:rPr lang="en-US" sz="1900" dirty="0"/>
              <a:t> ) </a:t>
            </a:r>
            <a:endParaRPr lang="en-US" sz="1900" dirty="0" smtClean="0"/>
          </a:p>
          <a:p>
            <a:pPr marL="0" indent="0"/>
            <a:r>
              <a:rPr lang="en-US" sz="1900" dirty="0"/>
              <a:t>	</a:t>
            </a:r>
            <a:r>
              <a:rPr lang="el-GR" sz="1900" dirty="0" smtClean="0"/>
              <a:t>α </a:t>
            </a:r>
            <a:r>
              <a:rPr lang="el-GR" sz="1900" dirty="0"/>
              <a:t>:= </a:t>
            </a:r>
            <a:r>
              <a:rPr lang="en-US" sz="1900" dirty="0"/>
              <a:t>max( </a:t>
            </a:r>
            <a:r>
              <a:rPr lang="el-GR" sz="1900" dirty="0"/>
              <a:t>α, </a:t>
            </a:r>
            <a:r>
              <a:rPr lang="en-US" sz="1900" dirty="0" err="1"/>
              <a:t>val</a:t>
            </a:r>
            <a:r>
              <a:rPr lang="en-US" sz="1900" dirty="0"/>
              <a:t> ) </a:t>
            </a:r>
            <a:endParaRPr lang="en-US" sz="1900" dirty="0" smtClean="0"/>
          </a:p>
          <a:p>
            <a:pPr marL="0" indent="0"/>
            <a:r>
              <a:rPr lang="en-US" sz="1900" dirty="0" smtClean="0"/>
              <a:t>	if </a:t>
            </a:r>
            <a:r>
              <a:rPr lang="el-GR" sz="1900" dirty="0"/>
              <a:t>α ≥ β </a:t>
            </a:r>
            <a:endParaRPr lang="en-IN" sz="1900" dirty="0" smtClean="0"/>
          </a:p>
          <a:p>
            <a:pPr marL="0" indent="0"/>
            <a:r>
              <a:rPr lang="en-IN" sz="1900" dirty="0" smtClean="0"/>
              <a:t>	   </a:t>
            </a:r>
            <a:r>
              <a:rPr lang="en-US" sz="1900" dirty="0" smtClean="0"/>
              <a:t>break </a:t>
            </a:r>
          </a:p>
          <a:p>
            <a:pPr marL="0" indent="0"/>
            <a:r>
              <a:rPr lang="en-US" sz="1900" dirty="0" smtClean="0"/>
              <a:t>     return bestValue</a:t>
            </a:r>
            <a:endParaRPr lang="en-IN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2545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The code in the previous slide shows the </a:t>
            </a:r>
            <a:r>
              <a:rPr lang="en-IN" sz="2400" dirty="0" err="1" smtClean="0"/>
              <a:t>negamax</a:t>
            </a:r>
            <a:r>
              <a:rPr lang="en-IN" sz="2400" dirty="0" smtClean="0"/>
              <a:t> pseudocode.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Cost from the </a:t>
            </a:r>
            <a:r>
              <a:rPr lang="en-IN" sz="2400" dirty="0" err="1" smtClean="0"/>
              <a:t>negamax</a:t>
            </a:r>
            <a:r>
              <a:rPr lang="en-IN" sz="2400" dirty="0" smtClean="0"/>
              <a:t> algorithm is used to find the </a:t>
            </a:r>
            <a:r>
              <a:rPr lang="en-IN" sz="2400" dirty="0" err="1" smtClean="0"/>
              <a:t>bestmove</a:t>
            </a:r>
            <a:r>
              <a:rPr lang="en-IN" sz="2400" dirty="0" smtClean="0"/>
              <a:t> possible at this state.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We also can control the depth </a:t>
            </a:r>
            <a:r>
              <a:rPr lang="en-IN" sz="2400" dirty="0" err="1" smtClean="0"/>
              <a:t>upto</a:t>
            </a:r>
            <a:r>
              <a:rPr lang="en-IN" sz="2400" dirty="0" smtClean="0"/>
              <a:t> which the computer has to </a:t>
            </a:r>
            <a:r>
              <a:rPr lang="en-IN" sz="2400" dirty="0" err="1" smtClean="0"/>
              <a:t>search.This</a:t>
            </a:r>
            <a:r>
              <a:rPr lang="en-IN" sz="2400" dirty="0" smtClean="0"/>
              <a:t> is </a:t>
            </a:r>
            <a:r>
              <a:rPr lang="en-IN" sz="2400" dirty="0" err="1" smtClean="0"/>
              <a:t>gven</a:t>
            </a:r>
            <a:r>
              <a:rPr lang="en-IN" sz="2400" dirty="0" smtClean="0"/>
              <a:t> as an argument 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8109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The </a:t>
            </a:r>
            <a:r>
              <a:rPr lang="en-US" sz="2400" dirty="0"/>
              <a:t>heuristic functions control the ability of the </a:t>
            </a:r>
            <a:r>
              <a:rPr lang="en-US" sz="2400" dirty="0" smtClean="0"/>
              <a:t>computer </a:t>
            </a:r>
            <a:r>
              <a:rPr lang="en-US" sz="2400" dirty="0"/>
              <a:t>to correctly determine how </a:t>
            </a:r>
            <a:r>
              <a:rPr lang="en-US" sz="2400" dirty="0" smtClean="0"/>
              <a:t>good particular </a:t>
            </a:r>
            <a:r>
              <a:rPr lang="en-US" sz="2400" dirty="0"/>
              <a:t>state is for a player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Evaluation of a particular state of game is done in </a:t>
            </a:r>
            <a:r>
              <a:rPr lang="en-IN" sz="2400" dirty="0" err="1" smtClean="0"/>
              <a:t>Scorecoins</a:t>
            </a:r>
            <a:r>
              <a:rPr lang="en-IN" sz="2400" dirty="0" smtClean="0"/>
              <a:t> function.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We </a:t>
            </a:r>
            <a:r>
              <a:rPr lang="en-IN" sz="2400" dirty="0" err="1" smtClean="0"/>
              <a:t>implememted</a:t>
            </a:r>
            <a:r>
              <a:rPr lang="en-IN" sz="2400" dirty="0" smtClean="0"/>
              <a:t> heuristics based on coin </a:t>
            </a:r>
            <a:r>
              <a:rPr lang="en-IN" sz="2400" dirty="0" err="1" smtClean="0"/>
              <a:t>parity,stability,mobility</a:t>
            </a:r>
            <a:r>
              <a:rPr lang="en-IN" sz="2400" dirty="0" smtClean="0"/>
              <a:t> and corners a player owns.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There is a option to select which heuristic to be played with in case of single player game.</a:t>
            </a:r>
            <a:endParaRPr lang="en-US" sz="2400" dirty="0" smtClean="0"/>
          </a:p>
          <a:p>
            <a:pPr marL="0" indent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847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COIN PARITY:</a:t>
            </a:r>
          </a:p>
          <a:p>
            <a:r>
              <a:rPr lang="en-US" sz="2400" dirty="0"/>
              <a:t>This component of the utility function captures </a:t>
            </a:r>
          </a:p>
          <a:p>
            <a:r>
              <a:rPr lang="en-US" sz="2400" dirty="0"/>
              <a:t>the difference in coins between the max player </a:t>
            </a:r>
          </a:p>
          <a:p>
            <a:r>
              <a:rPr lang="en-US" sz="2400" dirty="0"/>
              <a:t>and min </a:t>
            </a:r>
            <a:r>
              <a:rPr lang="en-US" sz="2400" dirty="0" smtClean="0"/>
              <a:t>player. This a natural greedy strategy.</a:t>
            </a:r>
          </a:p>
          <a:p>
            <a:r>
              <a:rPr lang="en-IN" sz="2400" dirty="0" smtClean="0"/>
              <a:t>MOBILITY:</a:t>
            </a:r>
          </a:p>
          <a:p>
            <a:r>
              <a:rPr lang="en-IN" sz="2400" dirty="0" smtClean="0"/>
              <a:t>This restricts the mobility of our opponent to mobilize </a:t>
            </a:r>
            <a:r>
              <a:rPr lang="en-IN" sz="2400" dirty="0" err="1" smtClean="0"/>
              <a:t>ourself.The</a:t>
            </a:r>
            <a:r>
              <a:rPr lang="en-IN" sz="2400" dirty="0" smtClean="0"/>
              <a:t> score is simply valid moves available.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743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400" dirty="0" smtClean="0"/>
              <a:t>CORNERS:</a:t>
            </a:r>
          </a:p>
          <a:p>
            <a:r>
              <a:rPr lang="en-IN" sz="2400" dirty="0" smtClean="0"/>
              <a:t>After capturing corners, they cannot be flipped ever </a:t>
            </a:r>
            <a:r>
              <a:rPr lang="en-IN" sz="2400" dirty="0" err="1" smtClean="0"/>
              <a:t>again.Capturing</a:t>
            </a:r>
            <a:r>
              <a:rPr lang="en-IN" sz="2400" dirty="0" smtClean="0"/>
              <a:t> this will ensure stability in those </a:t>
            </a:r>
            <a:r>
              <a:rPr lang="en-IN" sz="2400" dirty="0" err="1" smtClean="0"/>
              <a:t>regions.The</a:t>
            </a:r>
            <a:r>
              <a:rPr lang="en-IN" sz="2400" dirty="0" smtClean="0"/>
              <a:t> score will be number of corners a player has.</a:t>
            </a:r>
          </a:p>
          <a:p>
            <a:r>
              <a:rPr lang="en-IN" sz="2400" dirty="0" smtClean="0"/>
              <a:t>STABILITY:</a:t>
            </a:r>
          </a:p>
          <a:p>
            <a:r>
              <a:rPr lang="en-IN" sz="2400" dirty="0" smtClean="0"/>
              <a:t>The stability measure of the coin is a how hard to get it flipped. Stabilities given to each position can be viewed in next table.</a:t>
            </a:r>
          </a:p>
          <a:p>
            <a:r>
              <a:rPr lang="en-IN" sz="2400" dirty="0" smtClean="0"/>
              <a:t>A heuristic based on all these </a:t>
            </a:r>
            <a:r>
              <a:rPr lang="en-IN" sz="2400" dirty="0" err="1" smtClean="0"/>
              <a:t>i.e</a:t>
            </a:r>
            <a:r>
              <a:rPr lang="en-IN" sz="2400" dirty="0" smtClean="0"/>
              <a:t> giving weights for each of them is also made.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28783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STABILITY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152701"/>
              </p:ext>
            </p:extLst>
          </p:nvPr>
        </p:nvGraphicFramePr>
        <p:xfrm>
          <a:off x="822325" y="1100138"/>
          <a:ext cx="752157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197"/>
                <a:gridCol w="940197"/>
                <a:gridCol w="940197"/>
                <a:gridCol w="940197"/>
                <a:gridCol w="940197"/>
                <a:gridCol w="940197"/>
                <a:gridCol w="940197"/>
                <a:gridCol w="94019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437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 OF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We wrote 2 codes one for the game between a player and a computer, the other  between two programs to check which is better.</a:t>
            </a:r>
          </a:p>
          <a:p>
            <a:pPr marL="0" indent="0"/>
            <a:r>
              <a:rPr lang="en-IN" sz="2400" dirty="0"/>
              <a:t>	</a:t>
            </a:r>
            <a:r>
              <a:rPr lang="en-IN" sz="2400" dirty="0" smtClean="0"/>
              <a:t>Number of lines :ONEPLAYER:585</a:t>
            </a:r>
          </a:p>
          <a:p>
            <a:pPr marL="0" indent="0"/>
            <a:r>
              <a:rPr lang="en-IN" sz="2400" dirty="0"/>
              <a:t>	</a:t>
            </a:r>
            <a:r>
              <a:rPr lang="en-IN" sz="2400" dirty="0" smtClean="0"/>
              <a:t>			COMPUTERS:612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Compiling </a:t>
            </a:r>
            <a:r>
              <a:rPr lang="en-IN" sz="2400" dirty="0" err="1" smtClean="0"/>
              <a:t>fltk-config</a:t>
            </a:r>
            <a:r>
              <a:rPr lang="en-IN" sz="2400" dirty="0" smtClean="0"/>
              <a:t> –compile filename.cpp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 smtClean="0"/>
              <a:t>For running </a:t>
            </a:r>
            <a:r>
              <a:rPr lang="en-IN" sz="2000" dirty="0" err="1" smtClean="0"/>
              <a:t>oneplayer</a:t>
            </a:r>
            <a:r>
              <a:rPr lang="en-IN" sz="2000" dirty="0" smtClean="0"/>
              <a:t> ./</a:t>
            </a:r>
            <a:r>
              <a:rPr lang="en-IN" sz="2000" dirty="0" err="1" smtClean="0"/>
              <a:t>oneplayer</a:t>
            </a:r>
            <a:r>
              <a:rPr lang="en-IN" sz="2000" dirty="0" smtClean="0"/>
              <a:t> heuristic depth</a:t>
            </a:r>
          </a:p>
          <a:p>
            <a:pPr marL="0" indent="0"/>
            <a:r>
              <a:rPr lang="en-IN" sz="2400" dirty="0" smtClean="0"/>
              <a:t>	</a:t>
            </a:r>
            <a:r>
              <a:rPr lang="en-IN" sz="2000" dirty="0" smtClean="0"/>
              <a:t>computers ./computers heuristic1 heuristic2 depth</a:t>
            </a:r>
          </a:p>
          <a:p>
            <a:pPr marL="0" indent="0"/>
            <a:r>
              <a:rPr lang="en-IN" sz="2000" dirty="0" smtClean="0"/>
              <a:t>Heuristic 1:coin parity2:stability3:corners4:mobility5:combine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3716544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 OF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Functions used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err="1" smtClean="0"/>
              <a:t>Validmoves</a:t>
            </a:r>
            <a:r>
              <a:rPr lang="en-IN" sz="2400" dirty="0" smtClean="0"/>
              <a:t>: possible moves for player.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err="1" smtClean="0"/>
              <a:t>Makemove</a:t>
            </a:r>
            <a:r>
              <a:rPr lang="en-IN" sz="2400" dirty="0" smtClean="0"/>
              <a:t>: make a move and flip the necessary rows or columns or diagonals.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err="1" smtClean="0"/>
              <a:t>Scorecoins</a:t>
            </a:r>
            <a:r>
              <a:rPr lang="en-IN" sz="2400" dirty="0" smtClean="0"/>
              <a:t>: find score of the present state.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err="1" smtClean="0"/>
              <a:t>Negamax</a:t>
            </a:r>
            <a:r>
              <a:rPr lang="en-IN" sz="2400" dirty="0" smtClean="0"/>
              <a:t>: max score at this point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err="1" smtClean="0"/>
              <a:t>Bestmove</a:t>
            </a:r>
            <a:r>
              <a:rPr lang="en-IN" sz="2400" dirty="0" smtClean="0"/>
              <a:t>: best possible move from the present state.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/>
              <a:t>Handle: </a:t>
            </a:r>
            <a:r>
              <a:rPr lang="en-IN" sz="2400" dirty="0" err="1" smtClean="0"/>
              <a:t>mouseclick</a:t>
            </a:r>
            <a:r>
              <a:rPr lang="en-IN" sz="2400" dirty="0" smtClean="0"/>
              <a:t> takes us to this function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0193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CORNERS VS stability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62" y="1100138"/>
            <a:ext cx="4981101" cy="3579812"/>
          </a:xfrm>
        </p:spPr>
      </p:pic>
    </p:spTree>
    <p:extLst>
      <p:ext uri="{BB962C8B-B14F-4D97-AF65-F5344CB8AC3E}">
        <p14:creationId xmlns:p14="http://schemas.microsoft.com/office/powerpoint/2010/main" val="1684524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We made one heuristic play against another and values are noted using our computers.cpp with a depth of 4.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./computers heuristic1(column) heuristic2(row) depth(4)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Each grid gives who is the winner and with what score.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From the table we can clearly say corners heuristic is good. 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400" dirty="0" smtClean="0"/>
          </a:p>
          <a:p>
            <a:pPr>
              <a:buFont typeface="Wingdings" panose="05000000000000000000" pitchFamily="2" charset="2"/>
              <a:buChar char="v"/>
            </a:pPr>
            <a:endParaRPr lang="en-IN" sz="24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55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Implementing a game of Othello using search strategies based on mini-max using alpha-beta pruning.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Comparing different heuristics by making them play against each other.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We used a variant of mini-max search in our algorithm called nega-max which relies on the zero-sum property of the Othello game.</a:t>
            </a:r>
          </a:p>
        </p:txBody>
      </p:sp>
    </p:spTree>
    <p:extLst>
      <p:ext uri="{BB962C8B-B14F-4D97-AF65-F5344CB8AC3E}">
        <p14:creationId xmlns:p14="http://schemas.microsoft.com/office/powerpoint/2010/main" val="2161918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338234"/>
              </p:ext>
            </p:extLst>
          </p:nvPr>
        </p:nvGraphicFramePr>
        <p:xfrm>
          <a:off x="822325" y="1100138"/>
          <a:ext cx="7521575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315"/>
                <a:gridCol w="1504315"/>
                <a:gridCol w="1504315"/>
                <a:gridCol w="1504315"/>
                <a:gridCol w="150431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CORNERS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MOBILITY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DRAW</a:t>
                      </a:r>
                    </a:p>
                    <a:p>
                      <a:r>
                        <a:rPr lang="en-IN" dirty="0" smtClean="0"/>
                        <a:t>32-32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CORNERS 54-0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MOBILITY 45-19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COINS</a:t>
                      </a:r>
                    </a:p>
                    <a:p>
                      <a:r>
                        <a:rPr lang="en-IN" dirty="0" smtClean="0"/>
                        <a:t>57-7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CORNERS</a:t>
                      </a:r>
                    </a:p>
                    <a:p>
                      <a:r>
                        <a:rPr lang="en-IN" dirty="0" smtClean="0"/>
                        <a:t>57-7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MOBILITY</a:t>
                      </a:r>
                    </a:p>
                    <a:p>
                      <a:r>
                        <a:rPr lang="en-IN" dirty="0" smtClean="0"/>
                        <a:t>57-7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CORNERS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CORNERS</a:t>
                      </a:r>
                    </a:p>
                    <a:p>
                      <a:r>
                        <a:rPr lang="en-IN" dirty="0" smtClean="0"/>
                        <a:t>58-6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CORNERS</a:t>
                      </a:r>
                    </a:p>
                    <a:p>
                      <a:r>
                        <a:rPr lang="en-IN" dirty="0" smtClean="0"/>
                        <a:t>52-12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CORNERS</a:t>
                      </a:r>
                    </a:p>
                    <a:p>
                      <a:r>
                        <a:rPr lang="en-IN" dirty="0" smtClean="0"/>
                        <a:t>58-6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COINS</a:t>
                      </a:r>
                    </a:p>
                    <a:p>
                      <a:r>
                        <a:rPr lang="en-IN" dirty="0" smtClean="0"/>
                        <a:t>45-19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DRAW</a:t>
                      </a:r>
                    </a:p>
                    <a:p>
                      <a:r>
                        <a:rPr lang="en-IN" dirty="0" smtClean="0"/>
                        <a:t>32-32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CORNERS</a:t>
                      </a:r>
                    </a:p>
                    <a:p>
                      <a:r>
                        <a:rPr lang="en-IN" dirty="0" smtClean="0"/>
                        <a:t>54-0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856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sz="4000" dirty="0" smtClean="0"/>
          </a:p>
          <a:p>
            <a:r>
              <a:rPr lang="en-IN" sz="4000" dirty="0" smtClean="0"/>
              <a:t>			THANK 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3355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smtClean="0"/>
              <a:t>We used C++ library </a:t>
            </a:r>
            <a:r>
              <a:rPr lang="en-US" sz="2400" dirty="0" smtClean="0"/>
              <a:t>FLTK </a:t>
            </a:r>
            <a:r>
              <a:rPr lang="en-US" sz="2400" dirty="0"/>
              <a:t>graphics to show the game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User can click on the interface to put his coin which based on the location of the mouse click will show a coin placed on the interface.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Then computer program looks ahead the game and places a best possible move according </a:t>
            </a:r>
            <a:r>
              <a:rPr lang="en-US" sz="2400" dirty="0" smtClean="0"/>
              <a:t>to algorithm the player chose.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smtClean="0"/>
              <a:t>It also contains options for quitting the game ,restarting the game along with the score board. 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0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Game of Othello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Othello belongs to the family of board games.</a:t>
            </a:r>
          </a:p>
          <a:p>
            <a:pPr marL="0" indent="0"/>
            <a:endParaRPr lang="en-IN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It consists of an 8*8 board which contains white and black coins.</a:t>
            </a:r>
          </a:p>
          <a:p>
            <a:pPr marL="0" indent="0"/>
            <a:endParaRPr lang="en-IN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The initial configuration of the board is as shown.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02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Initial configuration</a:t>
            </a:r>
            <a:endParaRPr lang="en-US" dirty="0"/>
          </a:p>
        </p:txBody>
      </p:sp>
      <p:pic>
        <p:nvPicPr>
          <p:cNvPr id="1026" name="Picture 2" descr="G:\intia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211" y="1100138"/>
            <a:ext cx="4939803" cy="357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74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Game of othello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The game progresses as each player makes valid moves.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A move is a made by placing a coin in an empty square. When a player does so all of the opponents coins present between the newly placed coin and another coin of same colour get flipped.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A valid move is a move if it flips at least of the opponent’s coins. When such a move does not exist the player skips the turn and the opponent makes a move.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Image in next page shows a state before and after a move is made </a:t>
            </a:r>
          </a:p>
          <a:p>
            <a:pPr marL="0" indent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751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2114002"/>
            <a:ext cx="3200400" cy="2283921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G pavan kuma\Desktop\12231428_836752256446473_819371219_n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2122034"/>
            <a:ext cx="3200400" cy="226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41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Game Of othello – End of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The game ends when at least one of the following conditions hold true:-</a:t>
            </a:r>
          </a:p>
          <a:p>
            <a:pPr marL="923544" lvl="3" indent="-457200">
              <a:buFont typeface="+mj-lt"/>
              <a:buAutoNum type="arabicPeriod"/>
            </a:pPr>
            <a:r>
              <a:rPr lang="en-IN" sz="2400" dirty="0" smtClean="0"/>
              <a:t>The board is full.</a:t>
            </a:r>
          </a:p>
          <a:p>
            <a:pPr marL="923544" lvl="3" indent="-457200">
              <a:buFont typeface="+mj-lt"/>
              <a:buAutoNum type="arabicPeriod"/>
            </a:pPr>
            <a:r>
              <a:rPr lang="en-IN" sz="2400" dirty="0" smtClean="0"/>
              <a:t>The board has coins of only one colour.</a:t>
            </a:r>
          </a:p>
          <a:p>
            <a:pPr marL="923544" lvl="3" indent="-457200">
              <a:buFont typeface="+mj-lt"/>
              <a:buAutoNum type="arabicPeriod"/>
            </a:pPr>
            <a:r>
              <a:rPr lang="en-IN" sz="2400" dirty="0" smtClean="0"/>
              <a:t>When no player has a valid move.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Winner of the game is decided based on the number of coins he owns.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Image shown in next page shows a game played against stability.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9224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Game OVER</a:t>
            </a:r>
            <a:endParaRPr lang="en-US" dirty="0"/>
          </a:p>
        </p:txBody>
      </p:sp>
      <p:pic>
        <p:nvPicPr>
          <p:cNvPr id="2050" name="Picture 2" descr="G:\gameov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291" y="1100138"/>
            <a:ext cx="4977643" cy="357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580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256</TotalTime>
  <Words>888</Words>
  <Application>Microsoft Office PowerPoint</Application>
  <PresentationFormat>On-screen Show (4:3)</PresentationFormat>
  <Paragraphs>190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Angles</vt:lpstr>
      <vt:lpstr>Othello  TITANS: AI project  CHV HARSHA,130050063  BADE SAIRAM,130050079  VENKATA KALYAN,130050081 </vt:lpstr>
      <vt:lpstr>AIM</vt:lpstr>
      <vt:lpstr>USER INTERFACE</vt:lpstr>
      <vt:lpstr>Game of Othello</vt:lpstr>
      <vt:lpstr>Initial configuration</vt:lpstr>
      <vt:lpstr>Game of othello</vt:lpstr>
      <vt:lpstr>PowerPoint Presentation</vt:lpstr>
      <vt:lpstr>Game Of othello – End of game</vt:lpstr>
      <vt:lpstr>Game OVER</vt:lpstr>
      <vt:lpstr>Search strategy</vt:lpstr>
      <vt:lpstr>Search STRATEGY</vt:lpstr>
      <vt:lpstr>Heuristics</vt:lpstr>
      <vt:lpstr>Heuristics</vt:lpstr>
      <vt:lpstr>HEURISTICS</vt:lpstr>
      <vt:lpstr>STABILITY TABLE</vt:lpstr>
      <vt:lpstr>SUMMARY OF CODE</vt:lpstr>
      <vt:lpstr>SUMMARY OF CODE</vt:lpstr>
      <vt:lpstr>CORNERS VS stability</vt:lpstr>
      <vt:lpstr>EVALUATion</vt:lpstr>
      <vt:lpstr>Evaluation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Othello</dc:title>
  <dc:creator>G pavan kuma</dc:creator>
  <cp:lastModifiedBy>G pavan kuma</cp:lastModifiedBy>
  <cp:revision>29</cp:revision>
  <dcterms:created xsi:type="dcterms:W3CDTF">2015-11-11T10:16:01Z</dcterms:created>
  <dcterms:modified xsi:type="dcterms:W3CDTF">2015-11-11T14:32:21Z</dcterms:modified>
</cp:coreProperties>
</file>