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0" r:id="rId4"/>
  </p:sldMasterIdLst>
  <p:notesMasterIdLst>
    <p:notesMasterId r:id="rId31"/>
  </p:notesMasterIdLst>
  <p:sldIdLst>
    <p:sldId id="256" r:id="rId5"/>
    <p:sldId id="283" r:id="rId6"/>
    <p:sldId id="284" r:id="rId7"/>
    <p:sldId id="285" r:id="rId8"/>
    <p:sldId id="286" r:id="rId9"/>
    <p:sldId id="287" r:id="rId10"/>
    <p:sldId id="270" r:id="rId11"/>
    <p:sldId id="271" r:id="rId12"/>
    <p:sldId id="278" r:id="rId13"/>
    <p:sldId id="282" r:id="rId14"/>
    <p:sldId id="272" r:id="rId15"/>
    <p:sldId id="267" r:id="rId16"/>
    <p:sldId id="279" r:id="rId17"/>
    <p:sldId id="262" r:id="rId18"/>
    <p:sldId id="280" r:id="rId19"/>
    <p:sldId id="281" r:id="rId20"/>
    <p:sldId id="258" r:id="rId21"/>
    <p:sldId id="274" r:id="rId22"/>
    <p:sldId id="273" r:id="rId23"/>
    <p:sldId id="263" r:id="rId24"/>
    <p:sldId id="277" r:id="rId25"/>
    <p:sldId id="265" r:id="rId26"/>
    <p:sldId id="264" r:id="rId27"/>
    <p:sldId id="259" r:id="rId28"/>
    <p:sldId id="261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C"/>
    <a:srgbClr val="0070C0"/>
    <a:srgbClr val="5B9BD5"/>
    <a:srgbClr val="2FC81A"/>
    <a:srgbClr val="000000"/>
    <a:srgbClr val="860000"/>
    <a:srgbClr val="C5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C597-A124-425E-BDF7-74C551A403AE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134C-E95F-44D5-A687-EB3D017F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2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5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2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4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0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22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1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3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4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9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2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0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6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02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3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943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6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404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7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2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948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8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69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89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2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703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07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475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11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9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290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12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868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68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57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9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57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8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56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FAC5-C8AC-4EA7-ACDA-CF3F6756261A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5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png"/><Relationship Id="rId23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3" Type="http://schemas.openxmlformats.org/officeDocument/2006/relationships/image" Target="../media/image14.emf"/><Relationship Id="rId21" Type="http://schemas.openxmlformats.org/officeDocument/2006/relationships/image" Target="../media/image31.emf"/><Relationship Id="rId7" Type="http://schemas.openxmlformats.org/officeDocument/2006/relationships/image" Target="../media/image13.emf"/><Relationship Id="rId12" Type="http://schemas.openxmlformats.org/officeDocument/2006/relationships/image" Target="../media/image21.emf"/><Relationship Id="rId17" Type="http://schemas.openxmlformats.org/officeDocument/2006/relationships/image" Target="../media/image26.emf"/><Relationship Id="rId2" Type="http://schemas.openxmlformats.org/officeDocument/2006/relationships/image" Target="../media/image10.emf"/><Relationship Id="rId16" Type="http://schemas.openxmlformats.org/officeDocument/2006/relationships/image" Target="../media/image25.emf"/><Relationship Id="rId20" Type="http://schemas.openxmlformats.org/officeDocument/2006/relationships/image" Target="../media/image30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11" Type="http://schemas.openxmlformats.org/officeDocument/2006/relationships/image" Target="../media/image20.emf"/><Relationship Id="rId5" Type="http://schemas.openxmlformats.org/officeDocument/2006/relationships/image" Target="../media/image15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19" Type="http://schemas.openxmlformats.org/officeDocument/2006/relationships/image" Target="../media/image2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984353"/>
            <a:ext cx="12192000" cy="873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4" r="19030"/>
          <a:stretch/>
        </p:blipFill>
        <p:spPr>
          <a:xfrm>
            <a:off x="5321300" y="0"/>
            <a:ext cx="6870700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773" y="2095038"/>
            <a:ext cx="9877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Descoperiti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avantajele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folosirii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Linux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Open Source in Azure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Episodul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III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vignette3.wikia.nocookie.net/logopedia/images/3/39/MicrosoftAzure.png/revision/latest?cb=201506132029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1" y="454601"/>
            <a:ext cx="2020950" cy="2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" y="5965303"/>
            <a:ext cx="2375051" cy="87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716" y="4660777"/>
            <a:ext cx="10590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Alex </a:t>
            </a:r>
            <a:r>
              <a:rPr lang="en-US" sz="2000" dirty="0" err="1" smtClean="0"/>
              <a:t>Badescu</a:t>
            </a:r>
            <a:endParaRPr lang="en-US" sz="2000" dirty="0" smtClean="0"/>
          </a:p>
          <a:p>
            <a:r>
              <a:rPr lang="en-US" sz="2000" dirty="0" smtClean="0"/>
              <a:t>Adrian </a:t>
            </a:r>
            <a:r>
              <a:rPr lang="en-US" sz="2000" dirty="0" err="1" smtClean="0"/>
              <a:t>Ionescu</a:t>
            </a:r>
            <a:endParaRPr lang="en-US" sz="2000" dirty="0" smtClean="0"/>
          </a:p>
          <a:p>
            <a:r>
              <a:rPr lang="en-US" sz="2000" dirty="0" smtClean="0"/>
              <a:t>Adrian Calinescu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97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4556279"/>
            <a:ext cx="11137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Node.js® is a </a:t>
            </a:r>
            <a:r>
              <a:rPr lang="en-US" sz="2800" dirty="0">
                <a:cs typeface="Segoe UI" panose="020B0502040204020203" pitchFamily="34" charset="0"/>
              </a:rPr>
              <a:t>JavaScript runtime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built on </a:t>
            </a:r>
            <a:r>
              <a:rPr lang="en-US" sz="2800" dirty="0">
                <a:solidFill>
                  <a:srgbClr val="80BD01"/>
                </a:solidFill>
                <a:cs typeface="Segoe UI" panose="020B0502040204020203" pitchFamily="34" charset="0"/>
              </a:rPr>
              <a:t>Chrome's V8 JavaScript engine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. Node.js uses an </a:t>
            </a:r>
            <a:r>
              <a:rPr lang="en-US" sz="2800" dirty="0">
                <a:solidFill>
                  <a:srgbClr val="00ABEC"/>
                </a:solidFill>
                <a:cs typeface="Segoe UI" panose="020B0502040204020203" pitchFamily="34" charset="0"/>
              </a:rPr>
              <a:t>event-driven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, </a:t>
            </a:r>
            <a:r>
              <a:rPr lang="en-US" sz="2800" dirty="0">
                <a:solidFill>
                  <a:srgbClr val="00ABEC"/>
                </a:solidFill>
                <a:cs typeface="Segoe UI" panose="020B0502040204020203" pitchFamily="34" charset="0"/>
              </a:rPr>
              <a:t>non-blocking I/O model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that makes it lightweight and efficient. </a:t>
            </a:r>
            <a:endParaRPr lang="en-US" sz="2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6146" name="Picture 2" descr="http://blog.mixu.net/files/2011/01/io-c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741905"/>
            <a:ext cx="6604000" cy="469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71798" y="2099888"/>
            <a:ext cx="4750594" cy="921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standard library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798" y="3278983"/>
            <a:ext cx="4750594" cy="8647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bindings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8655" y="3171828"/>
            <a:ext cx="698658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792" y="2443163"/>
            <a:ext cx="17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algn="ctr"/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798" y="4250908"/>
            <a:ext cx="1528763" cy="857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V8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4392" y="4250908"/>
            <a:ext cx="3048000" cy="8572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pool and event loop</a:t>
            </a: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765380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8169" y="1764506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 thread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896474" y="2138735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3551" y="1766884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#2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891839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02478" y="1750218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#3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Arrow Connector 23"/>
          <p:cNvCxnSpPr>
            <a:stCxn id="2" idx="3"/>
          </p:cNvCxnSpPr>
          <p:nvPr/>
        </p:nvCxnSpPr>
        <p:spPr>
          <a:xfrm>
            <a:off x="7722392" y="2560847"/>
            <a:ext cx="1042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20089" y="3706712"/>
            <a:ext cx="378023" cy="46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9534" y="3267905"/>
            <a:ext cx="547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8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79619" y="4108037"/>
            <a:ext cx="14859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52226" y="4530780"/>
            <a:ext cx="259674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157" y="5638967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unit of parallelization is the PROCESS.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9902" y="1865778"/>
            <a:ext cx="10871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Node.js originally used 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relies on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kqueue</a:t>
            </a:r>
            <a:r>
              <a:rPr lang="en-US" sz="2800" dirty="0">
                <a:solidFill>
                  <a:srgbClr val="00B0F0"/>
                </a:solidFill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or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US" sz="28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e)poll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only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supported by </a:t>
            </a:r>
            <a:r>
              <a:rPr lang="en-US" sz="2800" dirty="0" err="1" smtClean="0">
                <a:solidFill>
                  <a:srgbClr val="333333"/>
                </a:solidFill>
                <a:cs typeface="Segoe UI" panose="020B0502040204020203" pitchFamily="34" charset="0"/>
              </a:rPr>
              <a:t>UNIXes</a:t>
            </a:r>
            <a:endParaRPr lang="en-US" sz="2800" dirty="0" smtClean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libuv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 started as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abstraction:</a:t>
            </a:r>
            <a:endParaRPr lang="en-US" sz="2800" dirty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 for UNIX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IOCP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 for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Windows</a:t>
            </a:r>
            <a:endParaRPr lang="en-US" sz="2800" dirty="0" smtClean="0">
              <a:solidFill>
                <a:srgbClr val="333333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068" y="1514901"/>
            <a:ext cx="11203529" cy="4817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6034" y="2456602"/>
            <a:ext cx="753723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05851" y="2456602"/>
            <a:ext cx="112087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59549" y="2456602"/>
            <a:ext cx="1018592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6286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6125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7619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850" y="2592658"/>
            <a:ext cx="28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Network I/O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033" y="4319521"/>
            <a:ext cx="5860945" cy="552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io_watcher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033" y="5076972"/>
            <a:ext cx="1528551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epoll</a:t>
            </a:r>
            <a:r>
              <a:rPr lang="en-US" dirty="0" smtClean="0"/>
              <a:t> (Linux)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8567" y="5076972"/>
            <a:ext cx="1719840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queue</a:t>
            </a:r>
            <a:endParaRPr lang="en-US" dirty="0" smtClean="0"/>
          </a:p>
          <a:p>
            <a:pPr algn="ctr"/>
            <a:r>
              <a:rPr lang="en-US" dirty="0" smtClean="0"/>
              <a:t>(OSX &amp; BSD)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32391" y="5076972"/>
            <a:ext cx="2224587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ports (Solaris)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5943" y="4319520"/>
            <a:ext cx="1377327" cy="14944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IOCP</a:t>
            </a:r>
          </a:p>
          <a:p>
            <a:pPr algn="ctr"/>
            <a:r>
              <a:rPr lang="en-US" dirty="0" smtClean="0"/>
              <a:t>(Windows)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705851" y="4319520"/>
            <a:ext cx="2572290" cy="1494430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8627" y="1705981"/>
            <a:ext cx="338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libuv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4466" y="3057108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1789249" y="4646370"/>
            <a:ext cx="2220686" cy="485192"/>
          </a:xfrm>
          <a:prstGeom prst="borderCallout1">
            <a:avLst>
              <a:gd name="adj1" fmla="val 53365"/>
              <a:gd name="adj2" fmla="val 70"/>
              <a:gd name="adj3" fmla="val 122115"/>
              <a:gd name="adj4" fmla="val -295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elect()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546" y="5704869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Notify me when something happens on a set of given file descriptors!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3" y="3069967"/>
            <a:ext cx="6810375" cy="933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6546" y="2700635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The prototype of this system call </a:t>
            </a:r>
            <a:r>
              <a:rPr lang="en-US" alt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546" y="4158417"/>
            <a:ext cx="7235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 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altLang="en-US" dirty="0"/>
              <a:t> mechanism was introduced in 4.2BSD.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It </a:t>
            </a:r>
            <a:r>
              <a:rPr lang="en-US" altLang="en-US" dirty="0"/>
              <a:t>allows one to specify three sets of file descriptors (as bit masks) and a timeout. </a:t>
            </a:r>
            <a:r>
              <a:rPr lang="en-US" altLang="en-US" dirty="0">
                <a:solidFill>
                  <a:srgbClr val="00ABEC"/>
                </a:solidFill>
              </a:rPr>
              <a:t>The call returns when the timeout expires or when one of the file descriptors in 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readfds</a:t>
            </a:r>
            <a:r>
              <a:rPr lang="en-US" altLang="en-US" dirty="0">
                <a:solidFill>
                  <a:srgbClr val="00ABEC"/>
                </a:solidFill>
              </a:rPr>
              <a:t> has data available for </a:t>
            </a:r>
            <a:r>
              <a:rPr lang="en-US" altLang="en-US" dirty="0" smtClean="0">
                <a:solidFill>
                  <a:srgbClr val="00ABEC"/>
                </a:solidFill>
              </a:rPr>
              <a:t>reading. </a:t>
            </a:r>
            <a:endParaRPr lang="en-US" altLang="en-US" dirty="0">
              <a:solidFill>
                <a:srgbClr val="00ABE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546" y="1565216"/>
            <a:ext cx="40880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select()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system call</a:t>
            </a:r>
          </a:p>
          <a:p>
            <a:r>
              <a:rPr lang="en-US" sz="1400" dirty="0" smtClean="0"/>
              <a:t>Available on </a:t>
            </a:r>
            <a:r>
              <a:rPr lang="en-US" sz="1400" dirty="0"/>
              <a:t>most *NIXES</a:t>
            </a:r>
          </a:p>
        </p:txBody>
      </p:sp>
    </p:spTree>
    <p:extLst>
      <p:ext uri="{BB962C8B-B14F-4D97-AF65-F5344CB8AC3E}">
        <p14:creationId xmlns:p14="http://schemas.microsoft.com/office/powerpoint/2010/main" val="24186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91990" y="3120007"/>
            <a:ext cx="4989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event-driven</a:t>
            </a:r>
            <a:r>
              <a:rPr lang="en-US" sz="20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smtClean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non-blocking </a:t>
            </a:r>
            <a:r>
              <a:rPr lang="en-US" sz="2000" dirty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I/O model 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7" y="1568275"/>
            <a:ext cx="4989218" cy="134721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35768" y="3520117"/>
            <a:ext cx="0" cy="1637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70947" y="3520117"/>
            <a:ext cx="0" cy="1637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0537" y="5339043"/>
            <a:ext cx="199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11653" y="5348553"/>
            <a:ext cx="531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Non-blocking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epoll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on Linux, </a:t>
            </a:r>
            <a:r>
              <a:rPr lang="en-US" dirty="0" smtClean="0">
                <a:latin typeface="Consolas" panose="020B0609020204030204" pitchFamily="49" charset="0"/>
              </a:rPr>
              <a:t>IOCP</a:t>
            </a:r>
            <a:r>
              <a:rPr lang="en-US" dirty="0" smtClean="0"/>
              <a:t>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29475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9474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9473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9472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amed pipes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29471" y="41814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9470" y="46672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9470" y="51530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HTTP.SYS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9470" y="56388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81150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1149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81148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81146" y="1458694"/>
            <a:ext cx="302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vanilla node.exe</a:t>
            </a:r>
          </a:p>
          <a:p>
            <a:pPr algn="ctr"/>
            <a:r>
              <a:rPr lang="en-US" dirty="0" smtClean="0"/>
              <a:t>(*NIXES and Windows)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9470" y="1735693"/>
            <a:ext cx="30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81147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4375" y="1543050"/>
            <a:ext cx="105727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Process management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Side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by side with other content types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Scalability on multi-core servers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Integrated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debugging (with node-inspector)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Auto-update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your application changes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logs over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Minimal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changes to node.js application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process.env.PORT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Other IIS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(Port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sharing, security, URL rewriting, compression, caching,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logging)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6238" y="1684491"/>
            <a:ext cx="11137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Plaforma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Azure App Services</a:t>
            </a:r>
            <a:endParaRPr lang="en-US" sz="1600" dirty="0">
              <a:solidFill>
                <a:prstClr val="black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PaaS?</a:t>
            </a:r>
          </a:p>
          <a:p>
            <a:pPr marL="914400" lvl="1" indent="-457200">
              <a:buFontTx/>
              <a:buChar char="-"/>
            </a:pPr>
            <a:r>
              <a:rPr lang="en-US" sz="1600" dirty="0" err="1" smtClean="0">
                <a:solidFill>
                  <a:srgbClr val="ED7D31">
                    <a:lumMod val="75000"/>
                  </a:srgbClr>
                </a:solidFill>
                <a:latin typeface="Source Sans Pro"/>
              </a:rPr>
              <a:t>WebDeploy</a:t>
            </a:r>
            <a:endParaRPr lang="en-US" sz="1600" dirty="0" smtClean="0">
              <a:solidFill>
                <a:srgbClr val="ED7D31">
                  <a:lumMod val="75000"/>
                </a:srgbClr>
              </a:solidFill>
              <a:latin typeface="Source Sans Pro"/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Deployment slots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Continuous Integration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Auto healing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Scaling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Traffic Manager</a:t>
            </a:r>
          </a:p>
          <a:p>
            <a:pPr marL="914400" lvl="1" indent="-45720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  <a:p>
            <a:pPr lvl="1"/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NODE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pentru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Cross-platform –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diferenta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arhitectura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diverse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platforme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(Linux, Win32)</a:t>
            </a: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6724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38" y="1841690"/>
            <a:ext cx="998972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RIO (Registered I/O) Sockets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Extension of WinSock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Request Queues and Completion Queues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 previously Registered Buffers for I/O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Allow for fast polling of I/O completions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used with IOCP and Win32 Events for efficient waits</a:t>
            </a:r>
          </a:p>
          <a:p>
            <a:pPr lv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131" r="8355"/>
          <a:stretch/>
        </p:blipFill>
        <p:spPr>
          <a:xfrm>
            <a:off x="524933" y="1213799"/>
            <a:ext cx="6925734" cy="5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9" y="1283192"/>
            <a:ext cx="8189494" cy="5087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</p:pic>
      <p:sp>
        <p:nvSpPr>
          <p:cNvPr id="5" name="Rectangle 4"/>
          <p:cNvSpPr/>
          <p:nvPr/>
        </p:nvSpPr>
        <p:spPr>
          <a:xfrm>
            <a:off x="489284" y="1876926"/>
            <a:ext cx="1636295" cy="4010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1774"/>
              </p:ext>
            </p:extLst>
          </p:nvPr>
        </p:nvGraphicFramePr>
        <p:xfrm>
          <a:off x="505324" y="2013283"/>
          <a:ext cx="11309687" cy="300665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098887"/>
                <a:gridCol w="1018673"/>
                <a:gridCol w="1411705"/>
                <a:gridCol w="2622885"/>
                <a:gridCol w="3485035"/>
                <a:gridCol w="1672502"/>
              </a:tblGrid>
              <a:tr h="32908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Stack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Server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Req/sec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Load Params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Implementation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Observations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162828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libuv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2,379,267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36 threads, 288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server, load spread across 12 ports (port/thread/CPU)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mostly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5147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RIO C#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5,905,000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32 threads, 512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 using Windows Registered IO (RIO) via P/Invoke from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95%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324" y="5656680"/>
            <a:ext cx="5217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Source:</a:t>
            </a:r>
          </a:p>
          <a:p>
            <a:r>
              <a:rPr lang="en-US" sz="1400" b="1" dirty="0" smtClean="0"/>
              <a:t>ASP.NET 5 Experimental Benchmark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://github.com/aspnet/benchmarks/blob/master/README.md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9043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amed pipes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iisnode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HTTP.SYS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TCP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1619249"/>
            <a:ext cx="34726" cy="41148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067800" y="1697593"/>
            <a:ext cx="9525" cy="2836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libuv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amed pipes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iisnode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IIS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HTTP.SYS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TCP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4533900"/>
            <a:ext cx="6151" cy="120015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014" y="1697593"/>
            <a:ext cx="412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 Kernel-mode output caching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48" y="2563569"/>
            <a:ext cx="4702269" cy="17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- one </a:t>
            </a:r>
            <a:r>
              <a:rPr lang="en-US" dirty="0"/>
              <a:t>integrated </a:t>
            </a:r>
            <a:r>
              <a:rPr lang="en-US" dirty="0" smtClean="0"/>
              <a:t>offering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524590" y="3578405"/>
            <a:ext cx="453547" cy="267101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6856" y="2070944"/>
            <a:ext cx="3277337" cy="3262410"/>
            <a:chOff x="827088" y="-3463925"/>
            <a:chExt cx="3833812" cy="3816350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2863850" y="-1444625"/>
              <a:ext cx="1433512" cy="771525"/>
            </a:xfrm>
            <a:custGeom>
              <a:avLst/>
              <a:gdLst>
                <a:gd name="T0" fmla="*/ 1 w 411"/>
                <a:gd name="T1" fmla="*/ 42 h 221"/>
                <a:gd name="T2" fmla="*/ 0 w 411"/>
                <a:gd name="T3" fmla="*/ 43 h 221"/>
                <a:gd name="T4" fmla="*/ 0 w 411"/>
                <a:gd name="T5" fmla="*/ 46 h 221"/>
                <a:gd name="T6" fmla="*/ 0 w 411"/>
                <a:gd name="T7" fmla="*/ 47 h 221"/>
                <a:gd name="T8" fmla="*/ 0 w 411"/>
                <a:gd name="T9" fmla="*/ 51 h 221"/>
                <a:gd name="T10" fmla="*/ 0 w 411"/>
                <a:gd name="T11" fmla="*/ 221 h 221"/>
                <a:gd name="T12" fmla="*/ 233 w 411"/>
                <a:gd name="T13" fmla="*/ 221 h 221"/>
                <a:gd name="T14" fmla="*/ 411 w 411"/>
                <a:gd name="T15" fmla="*/ 50 h 221"/>
                <a:gd name="T16" fmla="*/ 404 w 411"/>
                <a:gd name="T17" fmla="*/ 0 h 221"/>
                <a:gd name="T18" fmla="*/ 51 w 411"/>
                <a:gd name="T19" fmla="*/ 0 h 221"/>
                <a:gd name="T20" fmla="*/ 1 w 411"/>
                <a:gd name="T21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221">
                  <a:moveTo>
                    <a:pt x="1" y="42"/>
                  </a:moveTo>
                  <a:cubicBezTo>
                    <a:pt x="1" y="42"/>
                    <a:pt x="1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01" y="221"/>
                    <a:pt x="196" y="221"/>
                    <a:pt x="233" y="221"/>
                  </a:cubicBezTo>
                  <a:cubicBezTo>
                    <a:pt x="332" y="221"/>
                    <a:pt x="411" y="148"/>
                    <a:pt x="411" y="50"/>
                  </a:cubicBezTo>
                  <a:cubicBezTo>
                    <a:pt x="411" y="32"/>
                    <a:pt x="409" y="15"/>
                    <a:pt x="40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1196975" y="-1444625"/>
              <a:ext cx="1427162" cy="771525"/>
            </a:xfrm>
            <a:custGeom>
              <a:avLst/>
              <a:gdLst>
                <a:gd name="T0" fmla="*/ 358 w 409"/>
                <a:gd name="T1" fmla="*/ 0 h 221"/>
                <a:gd name="T2" fmla="*/ 8 w 409"/>
                <a:gd name="T3" fmla="*/ 0 h 221"/>
                <a:gd name="T4" fmla="*/ 0 w 409"/>
                <a:gd name="T5" fmla="*/ 50 h 221"/>
                <a:gd name="T6" fmla="*/ 178 w 409"/>
                <a:gd name="T7" fmla="*/ 221 h 221"/>
                <a:gd name="T8" fmla="*/ 409 w 409"/>
                <a:gd name="T9" fmla="*/ 221 h 221"/>
                <a:gd name="T10" fmla="*/ 409 w 409"/>
                <a:gd name="T11" fmla="*/ 51 h 221"/>
                <a:gd name="T12" fmla="*/ 358 w 409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21">
                  <a:moveTo>
                    <a:pt x="3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8"/>
                    <a:pt x="80" y="221"/>
                    <a:pt x="178" y="221"/>
                  </a:cubicBezTo>
                  <a:cubicBezTo>
                    <a:pt x="221" y="221"/>
                    <a:pt x="313" y="221"/>
                    <a:pt x="409" y="221"/>
                  </a:cubicBezTo>
                  <a:cubicBezTo>
                    <a:pt x="409" y="51"/>
                    <a:pt x="409" y="51"/>
                    <a:pt x="409" y="51"/>
                  </a:cubicBezTo>
                  <a:cubicBezTo>
                    <a:pt x="409" y="23"/>
                    <a:pt x="386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2863850" y="-2657475"/>
              <a:ext cx="1273175" cy="987425"/>
            </a:xfrm>
            <a:custGeom>
              <a:avLst/>
              <a:gdLst>
                <a:gd name="T0" fmla="*/ 283 w 365"/>
                <a:gd name="T1" fmla="*/ 227 h 283"/>
                <a:gd name="T2" fmla="*/ 56 w 365"/>
                <a:gd name="T3" fmla="*/ 0 h 283"/>
                <a:gd name="T4" fmla="*/ 0 w 365"/>
                <a:gd name="T5" fmla="*/ 7 h 283"/>
                <a:gd name="T6" fmla="*/ 0 w 365"/>
                <a:gd name="T7" fmla="*/ 232 h 283"/>
                <a:gd name="T8" fmla="*/ 0 w 365"/>
                <a:gd name="T9" fmla="*/ 236 h 283"/>
                <a:gd name="T10" fmla="*/ 0 w 365"/>
                <a:gd name="T11" fmla="*/ 237 h 283"/>
                <a:gd name="T12" fmla="*/ 0 w 365"/>
                <a:gd name="T13" fmla="*/ 241 h 283"/>
                <a:gd name="T14" fmla="*/ 1 w 365"/>
                <a:gd name="T15" fmla="*/ 241 h 283"/>
                <a:gd name="T16" fmla="*/ 51 w 365"/>
                <a:gd name="T17" fmla="*/ 283 h 283"/>
                <a:gd name="T18" fmla="*/ 365 w 365"/>
                <a:gd name="T19" fmla="*/ 283 h 283"/>
                <a:gd name="T20" fmla="*/ 282 w 365"/>
                <a:gd name="T21" fmla="*/ 234 h 283"/>
                <a:gd name="T22" fmla="*/ 283 w 365"/>
                <a:gd name="T23" fmla="*/ 22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5" h="283">
                  <a:moveTo>
                    <a:pt x="283" y="227"/>
                  </a:moveTo>
                  <a:cubicBezTo>
                    <a:pt x="283" y="101"/>
                    <a:pt x="181" y="0"/>
                    <a:pt x="56" y="0"/>
                  </a:cubicBezTo>
                  <a:cubicBezTo>
                    <a:pt x="36" y="0"/>
                    <a:pt x="18" y="2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3"/>
                    <a:pt x="0" y="235"/>
                    <a:pt x="0" y="236"/>
                  </a:cubicBezTo>
                  <a:cubicBezTo>
                    <a:pt x="0" y="236"/>
                    <a:pt x="0" y="237"/>
                    <a:pt x="0" y="237"/>
                  </a:cubicBezTo>
                  <a:cubicBezTo>
                    <a:pt x="0" y="238"/>
                    <a:pt x="0" y="239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5" y="265"/>
                    <a:pt x="26" y="283"/>
                    <a:pt x="51" y="283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43" y="261"/>
                    <a:pt x="314" y="244"/>
                    <a:pt x="282" y="234"/>
                  </a:cubicBezTo>
                  <a:cubicBezTo>
                    <a:pt x="282" y="232"/>
                    <a:pt x="283" y="229"/>
                    <a:pt x="283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1354138" y="-2528888"/>
              <a:ext cx="1270000" cy="858838"/>
            </a:xfrm>
            <a:custGeom>
              <a:avLst/>
              <a:gdLst>
                <a:gd name="T0" fmla="*/ 364 w 364"/>
                <a:gd name="T1" fmla="*/ 195 h 246"/>
                <a:gd name="T2" fmla="*/ 364 w 364"/>
                <a:gd name="T3" fmla="*/ 0 h 246"/>
                <a:gd name="T4" fmla="*/ 307 w 364"/>
                <a:gd name="T5" fmla="*/ 54 h 246"/>
                <a:gd name="T6" fmla="*/ 232 w 364"/>
                <a:gd name="T7" fmla="*/ 32 h 246"/>
                <a:gd name="T8" fmla="*/ 94 w 364"/>
                <a:gd name="T9" fmla="*/ 170 h 246"/>
                <a:gd name="T10" fmla="*/ 96 w 364"/>
                <a:gd name="T11" fmla="*/ 194 h 246"/>
                <a:gd name="T12" fmla="*/ 0 w 364"/>
                <a:gd name="T13" fmla="*/ 246 h 246"/>
                <a:gd name="T14" fmla="*/ 313 w 364"/>
                <a:gd name="T15" fmla="*/ 246 h 246"/>
                <a:gd name="T16" fmla="*/ 364 w 364"/>
                <a:gd name="T17" fmla="*/ 1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246">
                  <a:moveTo>
                    <a:pt x="364" y="195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42" y="15"/>
                    <a:pt x="323" y="33"/>
                    <a:pt x="307" y="54"/>
                  </a:cubicBezTo>
                  <a:cubicBezTo>
                    <a:pt x="285" y="40"/>
                    <a:pt x="260" y="32"/>
                    <a:pt x="232" y="32"/>
                  </a:cubicBezTo>
                  <a:cubicBezTo>
                    <a:pt x="155" y="32"/>
                    <a:pt x="94" y="94"/>
                    <a:pt x="94" y="170"/>
                  </a:cubicBezTo>
                  <a:cubicBezTo>
                    <a:pt x="94" y="178"/>
                    <a:pt x="95" y="186"/>
                    <a:pt x="96" y="194"/>
                  </a:cubicBezTo>
                  <a:cubicBezTo>
                    <a:pt x="58" y="202"/>
                    <a:pt x="25" y="220"/>
                    <a:pt x="0" y="246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41" y="246"/>
                    <a:pt x="364" y="223"/>
                    <a:pt x="364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72137" y="4143850"/>
            <a:ext cx="2583344" cy="1665763"/>
            <a:chOff x="8728103" y="4231511"/>
            <a:chExt cx="2635145" cy="169916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57" y="4231511"/>
              <a:ext cx="683036" cy="683036"/>
            </a:xfrm>
            <a:prstGeom prst="flowChartOffpageConnector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8728103" y="5010007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API Apps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28103" y="544405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Easily build and consume APIs in the cloud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59451" y="1739295"/>
            <a:ext cx="3314494" cy="1688853"/>
            <a:chOff x="5434663" y="1339128"/>
            <a:chExt cx="3380957" cy="1722718"/>
          </a:xfrm>
        </p:grpSpPr>
        <p:sp>
          <p:nvSpPr>
            <p:cNvPr id="56" name="TextBox 55"/>
            <p:cNvSpPr txBox="1"/>
            <p:nvPr/>
          </p:nvSpPr>
          <p:spPr>
            <a:xfrm>
              <a:off x="5648241" y="2147024"/>
              <a:ext cx="2929173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Web Apps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34663" y="2575226"/>
              <a:ext cx="3380957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/>
            <a:p>
              <a:pPr algn="ctr" defTabSz="914367">
                <a:lnSpc>
                  <a:spcPts val="1500"/>
                </a:lnSpc>
                <a:defRPr/>
              </a:pP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Web apps that scale </a:t>
              </a:r>
              <a:b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with your business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285" y="1339128"/>
              <a:ext cx="724282" cy="707395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472137" y="1692405"/>
            <a:ext cx="2583345" cy="1735744"/>
            <a:chOff x="8642021" y="1291297"/>
            <a:chExt cx="2635146" cy="1770549"/>
          </a:xfrm>
        </p:grpSpPr>
        <p:sp>
          <p:nvSpPr>
            <p:cNvPr id="60" name="TextBox 59"/>
            <p:cNvSpPr txBox="1"/>
            <p:nvPr/>
          </p:nvSpPr>
          <p:spPr>
            <a:xfrm>
              <a:off x="8642022" y="21470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Mobile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42021" y="257522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Build Mobile apps </a:t>
              </a:r>
              <a:b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</a:br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for any device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3371" y="1291297"/>
              <a:ext cx="556237" cy="798699"/>
            </a:xfrm>
            <a:prstGeom prst="rect">
              <a:avLst/>
            </a:prstGeom>
          </p:spPr>
        </p:pic>
      </p:grpSp>
      <p:cxnSp>
        <p:nvCxnSpPr>
          <p:cNvPr id="63" name="Straight Connector 62"/>
          <p:cNvCxnSpPr/>
          <p:nvPr/>
        </p:nvCxnSpPr>
        <p:spPr>
          <a:xfrm>
            <a:off x="8411764" y="1734485"/>
            <a:ext cx="0" cy="4050828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47789" y="3702149"/>
            <a:ext cx="5407692" cy="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725027" y="4107654"/>
            <a:ext cx="2583344" cy="1677659"/>
            <a:chOff x="5839825" y="1775527"/>
            <a:chExt cx="2635145" cy="171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2364" y="1775527"/>
              <a:ext cx="727774" cy="7269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839825" y="25757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LOGIC Apps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9825" y="3000276"/>
              <a:ext cx="2635145" cy="486551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Automate business process across SaaS and on-premises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27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Plan</a:t>
            </a:r>
            <a:endParaRPr lang="en-US" dirty="0"/>
          </a:p>
        </p:txBody>
      </p:sp>
      <p:pic>
        <p:nvPicPr>
          <p:cNvPr id="1026" name="Picture 2" descr="http://blogs.msdn.com/cfs-filesystemfile.ashx/__key/communityserver-blogs-components-weblogfiles/00-00-00-43-90-metablogapi/4214.image_5F00_1EFA58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" t="16936" r="5766" b="8993"/>
          <a:stretch/>
        </p:blipFill>
        <p:spPr bwMode="auto">
          <a:xfrm>
            <a:off x="641730" y="2272683"/>
            <a:ext cx="10668422" cy="31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8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936" y="1636456"/>
            <a:ext cx="1507286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16768" y="1625087"/>
            <a:ext cx="2761129" cy="410460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362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73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4974 -0.055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3.33333E-6 L 0.23698 0.28287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14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974 -0.05555 L -0.18893 -0.3333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0" y="-1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8893 -0.33333 L -0.23555 -0.2824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6686" y="5050801"/>
            <a:ext cx="11137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Node.js was invented in 2009 by Ryan Dahl and other developers working at </a:t>
            </a:r>
            <a:r>
              <a:rPr lang="en-US" sz="2800" dirty="0" err="1" smtClean="0"/>
              <a:t>Joyent</a:t>
            </a:r>
            <a:r>
              <a:rPr lang="en-US" sz="2800" dirty="0" smtClean="0"/>
              <a:t>. Node.js </a:t>
            </a:r>
            <a:r>
              <a:rPr lang="en-US" sz="2800" dirty="0"/>
              <a:t>was created and first published for Linux use in </a:t>
            </a:r>
            <a:r>
              <a:rPr lang="en-US" sz="2800" dirty="0" smtClean="0"/>
              <a:t>2009.</a:t>
            </a:r>
            <a:endParaRPr lang="en-US" sz="2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3950" y="45179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4C5859"/>
                </a:solidFill>
                <a:cs typeface="Segoe UI" panose="020B0502040204020203" pitchFamily="34" charset="0"/>
              </a:rPr>
              <a:t>Event-driven </a:t>
            </a:r>
            <a:r>
              <a:rPr lang="en-US" sz="2400" b="1" dirty="0">
                <a:solidFill>
                  <a:srgbClr val="4C5859"/>
                </a:solidFill>
                <a:cs typeface="Segoe UI" panose="020B0502040204020203" pitchFamily="34" charset="0"/>
              </a:rPr>
              <a:t>programming </a:t>
            </a:r>
            <a:r>
              <a:rPr lang="en-US" sz="2400" dirty="0">
                <a:solidFill>
                  <a:srgbClr val="4C5859"/>
                </a:solidFill>
                <a:cs typeface="Segoe UI" panose="020B0502040204020203" pitchFamily="34" charset="0"/>
              </a:rPr>
              <a:t>is application flow control that is determined by events or changes in state.</a:t>
            </a:r>
            <a:endParaRPr lang="en-US" sz="2400" dirty="0"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950" y="5718284"/>
            <a:ext cx="5701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ABEC"/>
                </a:solidFill>
                <a:cs typeface="Segoe UI" panose="020B0502040204020203" pitchFamily="34" charset="0"/>
              </a:rPr>
              <a:t>E</a:t>
            </a:r>
            <a:r>
              <a:rPr lang="en-US" sz="2400" dirty="0" smtClean="0">
                <a:solidFill>
                  <a:srgbClr val="00ABEC"/>
                </a:solidFill>
                <a:cs typeface="Segoe UI" panose="020B0502040204020203" pitchFamily="34" charset="0"/>
              </a:rPr>
              <a:t>verything </a:t>
            </a:r>
            <a:r>
              <a:rPr lang="en-US" sz="2400" dirty="0">
                <a:solidFill>
                  <a:srgbClr val="00ABEC"/>
                </a:solidFill>
                <a:cs typeface="Segoe UI" panose="020B0502040204020203" pitchFamily="34" charset="0"/>
              </a:rPr>
              <a:t>runs in parallel except your </a:t>
            </a:r>
            <a:r>
              <a:rPr lang="en-US" sz="2400" dirty="0" smtClean="0">
                <a:solidFill>
                  <a:srgbClr val="00ABEC"/>
                </a:solidFill>
                <a:cs typeface="Segoe UI" panose="020B0502040204020203" pitchFamily="34" charset="0"/>
              </a:rPr>
              <a:t>code.</a:t>
            </a:r>
            <a:endParaRPr lang="en-US" sz="2400" dirty="0">
              <a:solidFill>
                <a:srgbClr val="00ABEC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7411" y="2841338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7411" y="2130186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b.query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7411" y="3537522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array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7411" y="4230484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9657" y="4929891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049" y="1437307"/>
            <a:ext cx="28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Event Queue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49487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047269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2" y="3498078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4002" y="2824343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2" y="4161604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7046" y="2072017"/>
            <a:ext cx="2122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Thread pool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56805" y="2652700"/>
            <a:ext cx="1901602" cy="1968875"/>
            <a:chOff x="5280931" y="2792617"/>
            <a:chExt cx="2718707" cy="2814887"/>
          </a:xfrm>
        </p:grpSpPr>
        <p:sp>
          <p:nvSpPr>
            <p:cNvPr id="18" name="Oval 17"/>
            <p:cNvSpPr/>
            <p:nvPr/>
          </p:nvSpPr>
          <p:spPr>
            <a:xfrm>
              <a:off x="5280931" y="2888797"/>
              <a:ext cx="2718707" cy="271870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Event loop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2402352">
              <a:off x="7029813" y="2792617"/>
              <a:ext cx="587828" cy="55310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2136324" y="5624048"/>
            <a:ext cx="12246" cy="44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122713" y="6055183"/>
            <a:ext cx="8082643" cy="272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21138" y="6115049"/>
            <a:ext cx="31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0197192" y="4849586"/>
            <a:ext cx="0" cy="1205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34232 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32 0.00232 L 0.67071 -0.094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34232 -0.101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32 -0.10139 L 0.66992 -0.1979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" grpId="0" animBg="1"/>
      <p:bldP spid="5" grpId="1" animBg="1"/>
      <p:bldP spid="5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4.xml><?xml version="1.0" encoding="utf-8"?>
<a:theme xmlns:a="http://schemas.openxmlformats.org/drawingml/2006/main" name="2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457</Words>
  <Application>Microsoft Office PowerPoint</Application>
  <PresentationFormat>Widescreen</PresentationFormat>
  <Paragraphs>164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Avenir LT Pro 45 Book</vt:lpstr>
      <vt:lpstr>Calibri</vt:lpstr>
      <vt:lpstr>Calibri Light</vt:lpstr>
      <vt:lpstr>Consolas</vt:lpstr>
      <vt:lpstr>ＭＳ Ｐゴシック</vt:lpstr>
      <vt:lpstr>Segoe UI</vt:lpstr>
      <vt:lpstr>Segoe UI Light</vt:lpstr>
      <vt:lpstr>Segoe UI Semibold</vt:lpstr>
      <vt:lpstr>Source Sans Pro</vt:lpstr>
      <vt:lpstr>Office Theme</vt:lpstr>
      <vt:lpstr>5-30629_Build_Template_DARK BLUE</vt:lpstr>
      <vt:lpstr>1_5-30629_Build_Template_DARK BLUE</vt:lpstr>
      <vt:lpstr>2_5-30629_Build_Template_DARK BLUE</vt:lpstr>
      <vt:lpstr>PowerPoint Presentation</vt:lpstr>
      <vt:lpstr>PowerPoint Presentation</vt:lpstr>
      <vt:lpstr>App Service - one integrated offering</vt:lpstr>
      <vt:lpstr>App Service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Calinescu</dc:creator>
  <cp:lastModifiedBy>Adrian Calinescu</cp:lastModifiedBy>
  <cp:revision>41</cp:revision>
  <dcterms:created xsi:type="dcterms:W3CDTF">2015-12-06T21:53:53Z</dcterms:created>
  <dcterms:modified xsi:type="dcterms:W3CDTF">2015-12-09T21:46:40Z</dcterms:modified>
</cp:coreProperties>
</file>