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42"/>
  </p:notesMasterIdLst>
  <p:sldIdLst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70" r:id="rId21"/>
    <p:sldId id="271" r:id="rId22"/>
    <p:sldId id="278" r:id="rId23"/>
    <p:sldId id="298" r:id="rId24"/>
    <p:sldId id="282" r:id="rId25"/>
    <p:sldId id="272" r:id="rId26"/>
    <p:sldId id="267" r:id="rId27"/>
    <p:sldId id="279" r:id="rId28"/>
    <p:sldId id="262" r:id="rId29"/>
    <p:sldId id="280" r:id="rId30"/>
    <p:sldId id="281" r:id="rId31"/>
    <p:sldId id="258" r:id="rId32"/>
    <p:sldId id="274" r:id="rId33"/>
    <p:sldId id="273" r:id="rId34"/>
    <p:sldId id="263" r:id="rId35"/>
    <p:sldId id="277" r:id="rId36"/>
    <p:sldId id="265" r:id="rId37"/>
    <p:sldId id="264" r:id="rId38"/>
    <p:sldId id="259" r:id="rId39"/>
    <p:sldId id="261" r:id="rId40"/>
    <p:sldId id="27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C"/>
    <a:srgbClr val="0070C0"/>
    <a:srgbClr val="5B9BD5"/>
    <a:srgbClr val="2FC81A"/>
    <a:srgbClr val="000000"/>
    <a:srgbClr val="860000"/>
    <a:srgbClr val="C5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C597-A124-425E-BDF7-74C551A403A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134C-E95F-44D5-A687-EB3D017F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0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1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9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2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6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40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7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2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948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9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0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7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47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11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290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2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86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8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5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56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4.emf"/><Relationship Id="rId21" Type="http://schemas.openxmlformats.org/officeDocument/2006/relationships/image" Target="../media/image31.emf"/><Relationship Id="rId7" Type="http://schemas.openxmlformats.org/officeDocument/2006/relationships/image" Target="../media/image13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" Type="http://schemas.openxmlformats.org/officeDocument/2006/relationships/image" Target="../media/image10.emf"/><Relationship Id="rId16" Type="http://schemas.openxmlformats.org/officeDocument/2006/relationships/image" Target="../media/image25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11" Type="http://schemas.openxmlformats.org/officeDocument/2006/relationships/image" Target="../media/image20.emf"/><Relationship Id="rId5" Type="http://schemas.openxmlformats.org/officeDocument/2006/relationships/image" Target="../media/image15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984353"/>
            <a:ext cx="12192000" cy="87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r="19030"/>
          <a:stretch/>
        </p:blipFill>
        <p:spPr>
          <a:xfrm>
            <a:off x="5321300" y="0"/>
            <a:ext cx="6870700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773" y="2095038"/>
            <a:ext cx="9877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Descoperiti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avantajele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folosirii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Linux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 Source in Azure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Episodul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III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vignette3.wikia.nocookie.net/logopedia/images/3/39/MicrosoftAzure.png/revision/latest?cb=20150613202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" y="454601"/>
            <a:ext cx="2020950" cy="2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" y="5965303"/>
            <a:ext cx="2375051" cy="87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716" y="4660777"/>
            <a:ext cx="1059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Alex </a:t>
            </a:r>
            <a:r>
              <a:rPr lang="en-US" sz="2000" dirty="0" err="1" smtClean="0"/>
              <a:t>Badescu</a:t>
            </a:r>
            <a:endParaRPr lang="en-US" sz="2000" dirty="0" smtClean="0"/>
          </a:p>
          <a:p>
            <a:r>
              <a:rPr lang="en-US" sz="2000" dirty="0" smtClean="0"/>
              <a:t>Adrian </a:t>
            </a:r>
            <a:r>
              <a:rPr lang="en-US" sz="2000" dirty="0" err="1" smtClean="0"/>
              <a:t>Ionescu</a:t>
            </a:r>
            <a:endParaRPr lang="en-US" sz="2000" dirty="0" smtClean="0"/>
          </a:p>
          <a:p>
            <a:r>
              <a:rPr lang="en-US" sz="2000" dirty="0" smtClean="0"/>
              <a:t>Adrian Calinescu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7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4189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Deployment slots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Actual live apps (up to 20 slots available)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swap slots with Production app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Great for beta-testing features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Assures no downtime on 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have specific settings for every slot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936" y="1636456"/>
            <a:ext cx="1507286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16768" y="1625087"/>
            <a:ext cx="2761129" cy="410460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3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4974 -0.055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3.33333E-6 L 0.23698 0.28287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974 -0.05555 L -0.18893 -0.333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-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893 -0.33333 L -0.23555 -0.2824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Scaling &amp; Auto Scaling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Scale up &amp; 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Up to 4 cores &amp; 7 GB RAM per Instance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Up to 250 GB per Instance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Up to 20 Instances </a:t>
            </a:r>
            <a:r>
              <a:rPr lang="en-US" sz="3200" dirty="0" smtClean="0">
                <a:solidFill>
                  <a:prstClr val="black"/>
                </a:solidFill>
              </a:rPr>
              <a:t>(*50)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Scaling &amp; Auto Scaling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360994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1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Kudu 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github.com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projectkudu</a:t>
            </a:r>
            <a:r>
              <a:rPr lang="en-US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General Environment Info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Debug Console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Process Explorer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File Browser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Real Time </a:t>
            </a:r>
            <a:r>
              <a:rPr lang="en-US" sz="3200" dirty="0">
                <a:solidFill>
                  <a:prstClr val="black"/>
                </a:solidFill>
              </a:rPr>
              <a:t>F</a:t>
            </a:r>
            <a:r>
              <a:rPr lang="en-US" sz="3200" dirty="0" smtClean="0">
                <a:solidFill>
                  <a:prstClr val="black"/>
                </a:solidFill>
              </a:rPr>
              <a:t>ile </a:t>
            </a:r>
            <a:r>
              <a:rPr lang="en-US" sz="3200" dirty="0">
                <a:solidFill>
                  <a:prstClr val="black"/>
                </a:solidFill>
              </a:rPr>
              <a:t>E</a:t>
            </a:r>
            <a:r>
              <a:rPr lang="en-US" sz="3200" dirty="0" smtClean="0">
                <a:solidFill>
                  <a:prstClr val="black"/>
                </a:solidFill>
              </a:rPr>
              <a:t>diting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18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Auto-Healing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github.com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projectkudu</a:t>
            </a:r>
            <a:r>
              <a:rPr lang="en-US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prstClr val="black"/>
              </a:solidFill>
            </a:endParaRPr>
          </a:p>
          <a:p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686" y="5050801"/>
            <a:ext cx="11137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Node.js was invented in 2009 by Ryan Dahl and other developers working at </a:t>
            </a:r>
            <a:r>
              <a:rPr lang="en-US" sz="2800" dirty="0" err="1" smtClean="0"/>
              <a:t>Joyent</a:t>
            </a:r>
            <a:r>
              <a:rPr lang="en-US" sz="2800" dirty="0" smtClean="0"/>
              <a:t>. Node.js </a:t>
            </a:r>
            <a:r>
              <a:rPr lang="en-US" sz="2800" dirty="0"/>
              <a:t>was created and first published for Linux use in </a:t>
            </a:r>
            <a:r>
              <a:rPr lang="en-US" sz="2800" dirty="0" smtClean="0"/>
              <a:t>2009.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3950" y="45179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4C5859"/>
                </a:solidFill>
                <a:cs typeface="Segoe UI" panose="020B0502040204020203" pitchFamily="34" charset="0"/>
              </a:rPr>
              <a:t>Event-driven </a:t>
            </a:r>
            <a:r>
              <a:rPr lang="en-US" sz="2400" b="1" dirty="0">
                <a:solidFill>
                  <a:srgbClr val="4C5859"/>
                </a:solidFill>
                <a:cs typeface="Segoe UI" panose="020B0502040204020203" pitchFamily="34" charset="0"/>
              </a:rPr>
              <a:t>programming </a:t>
            </a:r>
            <a:r>
              <a:rPr lang="en-US" sz="2400" dirty="0">
                <a:solidFill>
                  <a:srgbClr val="4C5859"/>
                </a:solidFill>
                <a:cs typeface="Segoe UI" panose="020B0502040204020203" pitchFamily="34" charset="0"/>
              </a:rPr>
              <a:t>is application flow control that is determined by events or changes in state.</a:t>
            </a:r>
            <a:endParaRPr lang="en-US" sz="2400" dirty="0"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950" y="5718284"/>
            <a:ext cx="5701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E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verything </a:t>
            </a:r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runs in parallel except your 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code.</a:t>
            </a:r>
            <a:endParaRPr lang="en-US" sz="2400" dirty="0">
              <a:solidFill>
                <a:srgbClr val="00ABEC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7411" y="2841338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7411" y="2130186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b.query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411" y="3537522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7411" y="4230484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9657" y="4929891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049" y="1437307"/>
            <a:ext cx="28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Event Queue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49487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47269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2" y="3498078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02" y="2824343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2" y="4161604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7046" y="2072017"/>
            <a:ext cx="212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Thread pool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6805" y="2652700"/>
            <a:ext cx="1901602" cy="1968875"/>
            <a:chOff x="5280931" y="2792617"/>
            <a:chExt cx="2718707" cy="2814887"/>
          </a:xfrm>
        </p:grpSpPr>
        <p:sp>
          <p:nvSpPr>
            <p:cNvPr id="18" name="Oval 17"/>
            <p:cNvSpPr/>
            <p:nvPr/>
          </p:nvSpPr>
          <p:spPr>
            <a:xfrm>
              <a:off x="5280931" y="2888797"/>
              <a:ext cx="2718707" cy="271870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Event loop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2402352">
              <a:off x="7029813" y="2792617"/>
              <a:ext cx="587828" cy="55310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2136324" y="5624048"/>
            <a:ext cx="12246" cy="44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22713" y="6055183"/>
            <a:ext cx="8082643" cy="27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21138" y="6115049"/>
            <a:ext cx="31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197192" y="4849586"/>
            <a:ext cx="0" cy="1205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4232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0.00232 L 0.67071 -0.09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34232 -0.101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-0.10139 L 0.66992 -0.1979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6238" y="1684491"/>
            <a:ext cx="11137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Plaforma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Azure App Services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PaaS?</a:t>
            </a:r>
          </a:p>
          <a:p>
            <a:pPr marL="914400" lvl="1" indent="-457200">
              <a:buFontTx/>
              <a:buChar char="-"/>
            </a:pPr>
            <a:r>
              <a:rPr lang="en-US" sz="1600" dirty="0" err="1" smtClean="0">
                <a:solidFill>
                  <a:srgbClr val="ED7D31">
                    <a:lumMod val="75000"/>
                  </a:srgbClr>
                </a:solidFill>
                <a:latin typeface="Source Sans Pro"/>
              </a:rPr>
              <a:t>WebDeploy</a:t>
            </a:r>
            <a:endParaRPr lang="en-US" sz="1600" dirty="0" smtClean="0">
              <a:solidFill>
                <a:srgbClr val="ED7D31">
                  <a:lumMod val="75000"/>
                </a:srgbClr>
              </a:solidFill>
              <a:latin typeface="Source Sans Pro"/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Deployment slots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Continuous Integration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Auto healing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Scaling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Traffic Manager</a:t>
            </a:r>
          </a:p>
          <a:p>
            <a:pPr marL="914400" lvl="1" indent="-45720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NODE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pentru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Cross-platform –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diferenta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arhitectura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diverse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platforme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(Linux, Win32)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2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552" y="1154850"/>
            <a:ext cx="3457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http://latentflip.com/loupe/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58" y="1572128"/>
            <a:ext cx="7965260" cy="49424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738888" y="6164758"/>
            <a:ext cx="27592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http://tinyurl.com/loupedemo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7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Node.js® is a </a:t>
            </a:r>
            <a:r>
              <a:rPr lang="en-US" sz="2800" dirty="0">
                <a:cs typeface="Segoe UI" panose="020B0502040204020203" pitchFamily="34" charset="0"/>
              </a:rPr>
              <a:t>JavaScript runtime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built on </a:t>
            </a:r>
            <a:r>
              <a:rPr lang="en-US" sz="2800" dirty="0">
                <a:solidFill>
                  <a:srgbClr val="80BD01"/>
                </a:solidFill>
                <a:cs typeface="Segoe UI" panose="020B0502040204020203" pitchFamily="34" charset="0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. Node.js uses an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event-driven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,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non-blocking I/O model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that makes it lightweight and efficient. 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614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741905"/>
            <a:ext cx="6604000" cy="46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1798" y="2099888"/>
            <a:ext cx="4750594" cy="921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standard library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798" y="3278983"/>
            <a:ext cx="4750594" cy="8647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bindings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8655" y="3171828"/>
            <a:ext cx="698658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792" y="2443163"/>
            <a:ext cx="17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798" y="4250908"/>
            <a:ext cx="1528763" cy="857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V8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4392" y="4250908"/>
            <a:ext cx="3048000" cy="8572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pool and event loop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65380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8169" y="1764506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 thread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896474" y="2138735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3551" y="1766884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#2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91839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02478" y="1750218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#3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>
            <a:stCxn id="2" idx="3"/>
          </p:cNvCxnSpPr>
          <p:nvPr/>
        </p:nvCxnSpPr>
        <p:spPr>
          <a:xfrm>
            <a:off x="7722392" y="2560847"/>
            <a:ext cx="1042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20089" y="3706712"/>
            <a:ext cx="378023" cy="46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9534" y="3267905"/>
            <a:ext cx="547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79619" y="4108037"/>
            <a:ext cx="14859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52226" y="4530780"/>
            <a:ext cx="25967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157" y="5638967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unit of parallelization is the PROCESS.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9902" y="1865778"/>
            <a:ext cx="1087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 originally used 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relies on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kqueue</a:t>
            </a:r>
            <a:r>
              <a:rPr lang="en-US" sz="2800" dirty="0">
                <a:solidFill>
                  <a:srgbClr val="00B0F0"/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or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28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e)poll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only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supported by </a:t>
            </a:r>
            <a:r>
              <a:rPr lang="en-US" sz="2800" dirty="0" err="1" smtClean="0">
                <a:solidFill>
                  <a:srgbClr val="333333"/>
                </a:solidFill>
                <a:cs typeface="Segoe UI" panose="020B0502040204020203" pitchFamily="34" charset="0"/>
              </a:rPr>
              <a:t>UNIXes</a:t>
            </a: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libuv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 started as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abstraction:</a:t>
            </a: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IOCP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304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68" y="1514901"/>
            <a:ext cx="11203529" cy="481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034" y="2456602"/>
            <a:ext cx="753723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5851" y="2456602"/>
            <a:ext cx="112087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9549" y="2456602"/>
            <a:ext cx="1018592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6286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125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7619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50" y="2592658"/>
            <a:ext cx="2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I/O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033" y="4319521"/>
            <a:ext cx="5860945" cy="552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io_watcher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033" y="5076972"/>
            <a:ext cx="1528551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epoll</a:t>
            </a:r>
            <a:r>
              <a:rPr lang="en-US" dirty="0" smtClean="0"/>
              <a:t> (Linux)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8567" y="5076972"/>
            <a:ext cx="1719840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queue</a:t>
            </a:r>
            <a:endParaRPr lang="en-US" dirty="0" smtClean="0"/>
          </a:p>
          <a:p>
            <a:pPr algn="ctr"/>
            <a:r>
              <a:rPr lang="en-US" dirty="0" smtClean="0"/>
              <a:t>(OSX &amp; BSD)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2391" y="5076972"/>
            <a:ext cx="2224587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ports (Solaris)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5943" y="4319520"/>
            <a:ext cx="1377327" cy="14944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</a:p>
          <a:p>
            <a:pPr algn="ctr"/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05851" y="4319520"/>
            <a:ext cx="2572290" cy="149443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627" y="1705981"/>
            <a:ext cx="33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libuv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4466" y="3057108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1789249" y="4646370"/>
            <a:ext cx="2220686" cy="485192"/>
          </a:xfrm>
          <a:prstGeom prst="borderCallout1">
            <a:avLst>
              <a:gd name="adj1" fmla="val 53365"/>
              <a:gd name="adj2" fmla="val 70"/>
              <a:gd name="adj3" fmla="val 122115"/>
              <a:gd name="adj4" fmla="val -295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elect()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546" y="5704869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Notify me when something happens on a set of given file descriptors!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3" y="3069967"/>
            <a:ext cx="6810375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546" y="2700635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The prototype of this system call </a:t>
            </a:r>
            <a:r>
              <a:rPr lang="en-US" alt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546" y="4158417"/>
            <a:ext cx="7235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 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altLang="en-US" dirty="0"/>
              <a:t> mechanism was introduced in 4.2BSD.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It </a:t>
            </a:r>
            <a:r>
              <a:rPr lang="en-US" altLang="en-US" dirty="0"/>
              <a:t>allows one to specify three sets of file descriptors (as bit masks) and a timeout. </a:t>
            </a:r>
            <a:r>
              <a:rPr lang="en-US" altLang="en-US" dirty="0">
                <a:solidFill>
                  <a:srgbClr val="00ABEC"/>
                </a:solidFill>
              </a:rPr>
              <a:t>The call returns when the timeout expires or when one of the file descriptors in 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readfds</a:t>
            </a:r>
            <a:r>
              <a:rPr lang="en-US" altLang="en-US" dirty="0">
                <a:solidFill>
                  <a:srgbClr val="00ABEC"/>
                </a:solidFill>
              </a:rPr>
              <a:t> has data available for </a:t>
            </a:r>
            <a:r>
              <a:rPr lang="en-US" altLang="en-US" dirty="0" smtClean="0">
                <a:solidFill>
                  <a:srgbClr val="00ABEC"/>
                </a:solidFill>
              </a:rPr>
              <a:t>reading. </a:t>
            </a:r>
            <a:endParaRPr lang="en-US" altLang="en-US" dirty="0">
              <a:solidFill>
                <a:srgbClr val="00ABE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546" y="1565216"/>
            <a:ext cx="40880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system call</a:t>
            </a:r>
          </a:p>
          <a:p>
            <a:r>
              <a:rPr lang="en-US" sz="1400" dirty="0" smtClean="0"/>
              <a:t>Available on </a:t>
            </a:r>
            <a:r>
              <a:rPr lang="en-US" sz="1400" dirty="0"/>
              <a:t>most *NIXES</a:t>
            </a:r>
          </a:p>
        </p:txBody>
      </p:sp>
    </p:spTree>
    <p:extLst>
      <p:ext uri="{BB962C8B-B14F-4D97-AF65-F5344CB8AC3E}">
        <p14:creationId xmlns:p14="http://schemas.microsoft.com/office/powerpoint/2010/main" val="24186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91990" y="3120007"/>
            <a:ext cx="4989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event-driven</a:t>
            </a:r>
            <a:r>
              <a:rPr lang="en-US" sz="20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non-blocking </a:t>
            </a:r>
            <a:r>
              <a:rPr lang="en-US" sz="2000" dirty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I/O model 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7" y="1568275"/>
            <a:ext cx="4989218" cy="13472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35768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70947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537" y="5339043"/>
            <a:ext cx="199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1653" y="5348553"/>
            <a:ext cx="531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Non-blocking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epoll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on Linux, </a:t>
            </a:r>
            <a:r>
              <a:rPr lang="en-US" dirty="0" smtClean="0">
                <a:latin typeface="Consolas" panose="020B0609020204030204" pitchFamily="49" charset="0"/>
              </a:rPr>
              <a:t>IOCP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9475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74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3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9472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9471" y="41814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9470" y="46672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470" y="51530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9470" y="56388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1150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1149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1148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1146" y="1458694"/>
            <a:ext cx="302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node.exe</a:t>
            </a:r>
          </a:p>
          <a:p>
            <a:pPr algn="ctr"/>
            <a:r>
              <a:rPr lang="en-US" dirty="0" smtClean="0"/>
              <a:t>(*NIXES and Windows)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9470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1147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4375" y="1543050"/>
            <a:ext cx="10572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management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Side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by side with other content types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Scalability on multi-core servers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 (with node-inspector)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Auto-update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your application changes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logs over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Minimal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changes to node.js application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Other IIS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(Port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sharing, security, URL rewriting, compression, caching,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Azure Web Apps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596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What is </a:t>
            </a:r>
            <a:r>
              <a:rPr lang="en-US" sz="3600" dirty="0" err="1" smtClean="0">
                <a:solidFill>
                  <a:prstClr val="black"/>
                </a:solidFill>
              </a:rPr>
              <a:t>PaaS</a:t>
            </a:r>
            <a:r>
              <a:rPr lang="en-US" sz="3600" dirty="0" smtClean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Why choose </a:t>
            </a:r>
            <a:r>
              <a:rPr lang="en-US" sz="3600" dirty="0" err="1" smtClean="0">
                <a:solidFill>
                  <a:prstClr val="black"/>
                </a:solidFill>
              </a:rPr>
              <a:t>PaaS</a:t>
            </a:r>
            <a:r>
              <a:rPr lang="en-US" sz="3600" dirty="0" smtClean="0">
                <a:solidFill>
                  <a:prstClr val="black"/>
                </a:solidFill>
              </a:rPr>
              <a:t>?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38" y="1841690"/>
            <a:ext cx="998972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RIO (Registered I/O) Sockets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Extension of WinSock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Request Queues and Completion Queues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 previously Registered Buffers for I/O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Allow for fast polling of I/O completions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used with IOCP and Win32 Events for efficient waits</a:t>
            </a: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31" r="8355"/>
          <a:stretch/>
        </p:blipFill>
        <p:spPr>
          <a:xfrm>
            <a:off x="524933" y="1213799"/>
            <a:ext cx="6925734" cy="5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" y="1283192"/>
            <a:ext cx="8189494" cy="5087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</p:pic>
      <p:sp>
        <p:nvSpPr>
          <p:cNvPr id="5" name="Rectangle 4"/>
          <p:cNvSpPr/>
          <p:nvPr/>
        </p:nvSpPr>
        <p:spPr>
          <a:xfrm>
            <a:off x="489284" y="1876926"/>
            <a:ext cx="1636295" cy="4010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1774"/>
              </p:ext>
            </p:extLst>
          </p:nvPr>
        </p:nvGraphicFramePr>
        <p:xfrm>
          <a:off x="505324" y="2013283"/>
          <a:ext cx="11309687" cy="30066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98887"/>
                <a:gridCol w="1018673"/>
                <a:gridCol w="1411705"/>
                <a:gridCol w="2622885"/>
                <a:gridCol w="3485035"/>
                <a:gridCol w="1672502"/>
              </a:tblGrid>
              <a:tr h="3290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Stack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Server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Req/sec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Load Params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Implementation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162828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libuv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2,379,267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 threads, 288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server, load spread across 12 ports (port/thread/CPU)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mostly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5147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RIO C#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5,905,000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 threads, 512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 using Windows Registered IO (RIO) via P/Invoke from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95%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324" y="5656680"/>
            <a:ext cx="521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Source:</a:t>
            </a:r>
          </a:p>
          <a:p>
            <a:r>
              <a:rPr lang="en-US" sz="1400" b="1" dirty="0" smtClean="0"/>
              <a:t>ASP.NET 5 Experimental Benchmark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://github.com/aspnet/benchmarks/blob/master/README.md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904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amed pipes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iisnode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HTTP.SYS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1619249"/>
            <a:ext cx="34726" cy="411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067800" y="1697593"/>
            <a:ext cx="9525" cy="283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libuv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amed pipes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iisnode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IIS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HTTP.SYS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TCP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4533900"/>
            <a:ext cx="6151" cy="12001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014" y="1697593"/>
            <a:ext cx="412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Kernel-mode output caching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8" y="2563569"/>
            <a:ext cx="4702269" cy="17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Azure Web Apps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628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Demo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- one </a:t>
            </a:r>
            <a:r>
              <a:rPr lang="en-US" dirty="0"/>
              <a:t>integrated </a:t>
            </a:r>
            <a:r>
              <a:rPr lang="en-US" dirty="0" smtClean="0"/>
              <a:t>offering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524590" y="3578405"/>
            <a:ext cx="453547" cy="267101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6856" y="2070944"/>
            <a:ext cx="3277337" cy="3262410"/>
            <a:chOff x="827088" y="-3463925"/>
            <a:chExt cx="3833812" cy="3816350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72137" y="4143850"/>
            <a:ext cx="2583344" cy="1665763"/>
            <a:chOff x="8728103" y="4231511"/>
            <a:chExt cx="2635145" cy="169916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8728103" y="5010007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API Apps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28103" y="544405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Easily build and consume APIs in the cloud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59451" y="1739295"/>
            <a:ext cx="3314494" cy="1688853"/>
            <a:chOff x="5434663" y="1339128"/>
            <a:chExt cx="3380957" cy="1722718"/>
          </a:xfrm>
        </p:grpSpPr>
        <p:sp>
          <p:nvSpPr>
            <p:cNvPr id="56" name="TextBox 55"/>
            <p:cNvSpPr txBox="1"/>
            <p:nvPr/>
          </p:nvSpPr>
          <p:spPr>
            <a:xfrm>
              <a:off x="5648241" y="2147024"/>
              <a:ext cx="2929173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Web Apps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4663" y="2575226"/>
              <a:ext cx="3380957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/>
            <a:p>
              <a:pPr algn="ctr" defTabSz="914367">
                <a:lnSpc>
                  <a:spcPts val="1500"/>
                </a:lnSpc>
                <a:defRPr/>
              </a:pP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Web apps that scale </a:t>
              </a:r>
              <a:b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with your business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472137" y="1692405"/>
            <a:ext cx="2583345" cy="1735744"/>
            <a:chOff x="8642021" y="1291297"/>
            <a:chExt cx="2635146" cy="1770549"/>
          </a:xfrm>
        </p:grpSpPr>
        <p:sp>
          <p:nvSpPr>
            <p:cNvPr id="60" name="TextBox 59"/>
            <p:cNvSpPr txBox="1"/>
            <p:nvPr/>
          </p:nvSpPr>
          <p:spPr>
            <a:xfrm>
              <a:off x="8642022" y="21470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Mobile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42021" y="257522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Build Mobile apps </a:t>
              </a:r>
              <a:b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</a:br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for any device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63" name="Straight Connector 62"/>
          <p:cNvCxnSpPr/>
          <p:nvPr/>
        </p:nvCxnSpPr>
        <p:spPr>
          <a:xfrm>
            <a:off x="8411764" y="1734485"/>
            <a:ext cx="0" cy="405082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47789" y="3702149"/>
            <a:ext cx="5407692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725027" y="4107654"/>
            <a:ext cx="2583344" cy="1677659"/>
            <a:chOff x="5839825" y="1775527"/>
            <a:chExt cx="2635145" cy="171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39825" y="25757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LOGIC Apps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9825" y="3000276"/>
              <a:ext cx="2635145" cy="486551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Automate business process across SaaS and on-premises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2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Plan</a:t>
            </a:r>
            <a:endParaRPr lang="en-US" dirty="0"/>
          </a:p>
        </p:txBody>
      </p:sp>
      <p:pic>
        <p:nvPicPr>
          <p:cNvPr id="1026" name="Picture 2" descr="http://blogs.msdn.com/cfs-filesystemfile.ashx/__key/communityserver-blogs-components-weblogfiles/00-00-00-43-90-metablogapi/4214.image_5F00_1EFA58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16936" r="5766" b="8993"/>
          <a:stretch/>
        </p:blipFill>
        <p:spPr bwMode="auto">
          <a:xfrm>
            <a:off x="641730" y="2272683"/>
            <a:ext cx="10668422" cy="31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azure.microsoft.com</a:t>
            </a:r>
            <a:r>
              <a:rPr lang="en-US" dirty="0">
                <a:solidFill>
                  <a:prstClr val="black"/>
                </a:solidFill>
              </a:rPr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Visual Studio Team Services (ex. VS Online)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Local </a:t>
            </a:r>
            <a:r>
              <a:rPr lang="en-US" sz="2400" dirty="0" err="1" smtClean="0">
                <a:solidFill>
                  <a:prstClr val="black"/>
                </a:solidFill>
              </a:rPr>
              <a:t>Git</a:t>
            </a:r>
            <a:r>
              <a:rPr lang="en-US" sz="2400" dirty="0" smtClean="0">
                <a:solidFill>
                  <a:prstClr val="black"/>
                </a:solidFill>
              </a:rPr>
              <a:t>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Github</a:t>
            </a:r>
            <a:r>
              <a:rPr lang="en-US" sz="2400" dirty="0" smtClean="0">
                <a:solidFill>
                  <a:prstClr val="black"/>
                </a:solidFill>
              </a:rPr>
              <a:t> (hooks)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Bitbucket</a:t>
            </a:r>
            <a:r>
              <a:rPr lang="en-US" sz="2400" dirty="0">
                <a:solidFill>
                  <a:prstClr val="black"/>
                </a:solidFill>
              </a:rPr>
              <a:t> (hooks)</a:t>
            </a:r>
          </a:p>
        </p:txBody>
      </p:sp>
    </p:spTree>
    <p:extLst>
      <p:ext uri="{BB962C8B-B14F-4D97-AF65-F5344CB8AC3E}">
        <p14:creationId xmlns:p14="http://schemas.microsoft.com/office/powerpoint/2010/main" val="21653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azure.microsoft.com</a:t>
            </a:r>
            <a:r>
              <a:rPr lang="en-US" dirty="0">
                <a:solidFill>
                  <a:prstClr val="black"/>
                </a:solidFill>
              </a:rPr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4.xml><?xml version="1.0" encoding="utf-8"?>
<a:theme xmlns:a="http://schemas.openxmlformats.org/drawingml/2006/main" name="2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610</Words>
  <Application>Microsoft Office PowerPoint</Application>
  <PresentationFormat>Widescreen</PresentationFormat>
  <Paragraphs>204</Paragraphs>
  <Slides>37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Avenir LT Pro 45 Book</vt:lpstr>
      <vt:lpstr>Calibri</vt:lpstr>
      <vt:lpstr>Calibri Light</vt:lpstr>
      <vt:lpstr>Consolas</vt:lpstr>
      <vt:lpstr>ＭＳ Ｐゴシック</vt:lpstr>
      <vt:lpstr>Segoe UI</vt:lpstr>
      <vt:lpstr>Segoe UI Light</vt:lpstr>
      <vt:lpstr>Segoe UI Semibold</vt:lpstr>
      <vt:lpstr>Source Sans Pro</vt:lpstr>
      <vt:lpstr>Verdana</vt:lpstr>
      <vt:lpstr>Office Theme</vt:lpstr>
      <vt:lpstr>5-30629_Build_Template_DARK BLUE</vt:lpstr>
      <vt:lpstr>1_5-30629_Build_Template_DARK BLUE</vt:lpstr>
      <vt:lpstr>2_5-30629_Build_Template_DARK BLUE</vt:lpstr>
      <vt:lpstr>PowerPoint Presentation</vt:lpstr>
      <vt:lpstr>PowerPoint Presentation</vt:lpstr>
      <vt:lpstr>PowerPoint Presentation</vt:lpstr>
      <vt:lpstr>PowerPoint Presentation</vt:lpstr>
      <vt:lpstr>App Service - one integrated offering</vt:lpstr>
      <vt:lpstr>App Service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Adrian Calinescu</cp:lastModifiedBy>
  <cp:revision>43</cp:revision>
  <dcterms:created xsi:type="dcterms:W3CDTF">2015-12-06T21:53:53Z</dcterms:created>
  <dcterms:modified xsi:type="dcterms:W3CDTF">2015-12-09T22:12:42Z</dcterms:modified>
</cp:coreProperties>
</file>