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</p:sldMasterIdLst>
  <p:notesMasterIdLst>
    <p:notesMasterId r:id="rId43"/>
  </p:notesMasterIdLst>
  <p:sldIdLst>
    <p:sldId id="256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70" r:id="rId21"/>
    <p:sldId id="271" r:id="rId22"/>
    <p:sldId id="278" r:id="rId23"/>
    <p:sldId id="298" r:id="rId24"/>
    <p:sldId id="282" r:id="rId25"/>
    <p:sldId id="272" r:id="rId26"/>
    <p:sldId id="267" r:id="rId27"/>
    <p:sldId id="279" r:id="rId28"/>
    <p:sldId id="262" r:id="rId29"/>
    <p:sldId id="280" r:id="rId30"/>
    <p:sldId id="281" r:id="rId31"/>
    <p:sldId id="299" r:id="rId32"/>
    <p:sldId id="258" r:id="rId33"/>
    <p:sldId id="274" r:id="rId34"/>
    <p:sldId id="273" r:id="rId35"/>
    <p:sldId id="263" r:id="rId36"/>
    <p:sldId id="277" r:id="rId37"/>
    <p:sldId id="265" r:id="rId38"/>
    <p:sldId id="264" r:id="rId39"/>
    <p:sldId id="259" r:id="rId40"/>
    <p:sldId id="261" r:id="rId41"/>
    <p:sldId id="27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C"/>
    <a:srgbClr val="0070C0"/>
    <a:srgbClr val="5B9BD5"/>
    <a:srgbClr val="2FC81A"/>
    <a:srgbClr val="000000"/>
    <a:srgbClr val="860000"/>
    <a:srgbClr val="C55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C597-A124-425E-BDF7-74C551A403AE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134C-E95F-44D5-A687-EB3D017F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653DB-B31F-428D-9506-C3E31288514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21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44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09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22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1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34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4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9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42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0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2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3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94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6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40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7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82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948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28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69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89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07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42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70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07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475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1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11651658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5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9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290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12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868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8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4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529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5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marR="0" lvl="1" indent="0" algn="l" defTabSz="89615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Second level</a:t>
            </a:r>
          </a:p>
          <a:p>
            <a:pPr marL="448077" lvl="2" indent="-224039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4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7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9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57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8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56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FAC5-C8AC-4EA7-ACDA-CF3F6756261A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86C5-53B4-45D3-A4D4-3C0B6076F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5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png"/><Relationship Id="rId23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4.emf"/><Relationship Id="rId21" Type="http://schemas.openxmlformats.org/officeDocument/2006/relationships/image" Target="../media/image31.emf"/><Relationship Id="rId7" Type="http://schemas.openxmlformats.org/officeDocument/2006/relationships/image" Target="../media/image13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0.emf"/><Relationship Id="rId16" Type="http://schemas.openxmlformats.org/officeDocument/2006/relationships/image" Target="../media/image25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emf"/><Relationship Id="rId11" Type="http://schemas.openxmlformats.org/officeDocument/2006/relationships/image" Target="../media/image20.emf"/><Relationship Id="rId5" Type="http://schemas.openxmlformats.org/officeDocument/2006/relationships/image" Target="../media/image15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1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atentflip.com/loup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984353"/>
            <a:ext cx="12192000" cy="873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4" r="19030"/>
          <a:stretch/>
        </p:blipFill>
        <p:spPr>
          <a:xfrm>
            <a:off x="5321300" y="0"/>
            <a:ext cx="6870700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773" y="2095038"/>
            <a:ext cx="9877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Descoperiti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avantajele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folosirii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Linux </a:t>
            </a:r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Open Source in Azure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Episodul</a:t>
            </a:r>
            <a:r>
              <a:rPr lang="en-US" sz="3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III</a:t>
            </a: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://vignette3.wikia.nocookie.net/logopedia/images/3/39/MicrosoftAzure.png/revision/latest?cb=201506132029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01" y="454601"/>
            <a:ext cx="2020950" cy="24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0" y="5965303"/>
            <a:ext cx="2375051" cy="87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716" y="4660777"/>
            <a:ext cx="10590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Alex </a:t>
            </a:r>
            <a:r>
              <a:rPr lang="en-US" sz="2000" dirty="0" err="1" smtClean="0"/>
              <a:t>Badescu</a:t>
            </a:r>
            <a:endParaRPr lang="en-US" sz="2000" dirty="0" smtClean="0"/>
          </a:p>
          <a:p>
            <a:r>
              <a:rPr lang="en-US" sz="2000" dirty="0" smtClean="0"/>
              <a:t>Adrian </a:t>
            </a:r>
            <a:r>
              <a:rPr lang="en-US" sz="2000" dirty="0" err="1" smtClean="0"/>
              <a:t>Ionescu</a:t>
            </a:r>
            <a:endParaRPr lang="en-US" sz="2000" dirty="0" smtClean="0"/>
          </a:p>
          <a:p>
            <a:r>
              <a:rPr lang="en-US" sz="2000" dirty="0" smtClean="0"/>
              <a:t>Adrian Calinescu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97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4189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Deployment slots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Actual live apps (up to 20 slots available)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swap slots with Production app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Great for beta-testing features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Assures no downtime on deployment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have specific settings for every slot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2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6936" y="1636456"/>
            <a:ext cx="1507286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16768" y="1625087"/>
            <a:ext cx="2761129" cy="410460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34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29" y="-372994"/>
            <a:ext cx="7263040" cy="47056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lum bright="-40000" contrast="-40000"/>
          </a:blip>
          <a:stretch>
            <a:fillRect/>
          </a:stretch>
        </p:blipFill>
        <p:spPr>
          <a:xfrm>
            <a:off x="6609431" y="487"/>
            <a:ext cx="5581706" cy="36135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90" y="672463"/>
            <a:ext cx="9418854" cy="6089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206" y="1636456"/>
            <a:ext cx="1506294" cy="978611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6607004" y="1610572"/>
            <a:ext cx="2770894" cy="4119120"/>
            <a:chOff x="6722970" y="1674257"/>
            <a:chExt cx="2780259" cy="4133042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2970" y="1674257"/>
              <a:ext cx="2780259" cy="413304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70523" y="3260826"/>
              <a:ext cx="979669" cy="129543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716781" y="-337643"/>
            <a:ext cx="2775445" cy="4134168"/>
            <a:chOff x="3719625" y="-351356"/>
            <a:chExt cx="2775838" cy="41347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9625" y="-351356"/>
              <a:ext cx="2775838" cy="413475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4016" y="1290841"/>
              <a:ext cx="979669" cy="129543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824" y="4756694"/>
            <a:ext cx="2172488" cy="13998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5562" y="2524083"/>
            <a:ext cx="1468279" cy="94845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lum bright="-40000" contrast="-40000"/>
          </a:blip>
          <a:stretch>
            <a:fillRect/>
          </a:stretch>
        </p:blipFill>
        <p:spPr>
          <a:xfrm>
            <a:off x="866" y="3742966"/>
            <a:ext cx="4821685" cy="31242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05" y="5707447"/>
            <a:ext cx="1481018" cy="956491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10508942" y="388643"/>
            <a:ext cx="934656" cy="1104595"/>
            <a:chOff x="7012021" y="-1253215"/>
            <a:chExt cx="1237500" cy="146250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012021" y="-1253215"/>
              <a:ext cx="1237500" cy="14625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687" y="-912406"/>
              <a:ext cx="314973" cy="435664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581807" y="457622"/>
            <a:ext cx="3599940" cy="72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/>
            <a:r>
              <a:rPr lang="en-US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6174" y="3302234"/>
            <a:ext cx="2092203" cy="23396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271" y="5043532"/>
            <a:ext cx="1237324" cy="146229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9279" y="4960695"/>
            <a:ext cx="447810" cy="122401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3574" y="267195"/>
            <a:ext cx="3327504" cy="21479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58857" y="483765"/>
            <a:ext cx="899884" cy="70705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5033" y="2378863"/>
            <a:ext cx="587679" cy="47748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07736" y="3601883"/>
            <a:ext cx="2339668" cy="147354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9787045" y="-79296"/>
            <a:ext cx="934656" cy="1104595"/>
            <a:chOff x="9827324" y="-40038"/>
            <a:chExt cx="934789" cy="110475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27324" y="-40038"/>
              <a:ext cx="934789" cy="1104751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368710" y="254515"/>
              <a:ext cx="147937" cy="295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4974 -0.0555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3.33333E-6 L 0.23698 0.28287 " pathEditMode="relative" rAng="0" ptsTypes="AA">
                                      <p:cBhvr>
                                        <p:cTn id="16" dur="2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974 -0.05555 L -0.18893 -0.3333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13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893 -0.33333 L -0.23555 -0.2824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2917448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 Scale up &amp; out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4 cores &amp; 7 GB RAM per Instance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Up to 250 GB per Instance</a:t>
            </a:r>
            <a:endParaRPr lang="en-US" sz="3200" dirty="0">
              <a:solidFill>
                <a:prstClr val="black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Up to 20 Instances </a:t>
            </a:r>
            <a:r>
              <a:rPr lang="en-US" sz="3200" dirty="0" smtClean="0">
                <a:solidFill>
                  <a:prstClr val="black"/>
                </a:solidFill>
              </a:rPr>
              <a:t>(*50)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234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Scaling &amp; Auto Scaling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60994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1487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Kudu 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General Environment Info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Debug Console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Process Explorer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File Browser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Real Time </a:t>
            </a:r>
            <a:r>
              <a:rPr lang="en-US" sz="3200" dirty="0">
                <a:solidFill>
                  <a:prstClr val="black"/>
                </a:solidFill>
              </a:rPr>
              <a:t>F</a:t>
            </a:r>
            <a:r>
              <a:rPr lang="en-US" sz="3200" dirty="0" smtClean="0">
                <a:solidFill>
                  <a:prstClr val="black"/>
                </a:solidFill>
              </a:rPr>
              <a:t>ile </a:t>
            </a:r>
            <a:r>
              <a:rPr lang="en-US" sz="3200" dirty="0">
                <a:solidFill>
                  <a:prstClr val="black"/>
                </a:solidFill>
              </a:rPr>
              <a:t>E</a:t>
            </a:r>
            <a:r>
              <a:rPr lang="en-US" sz="3200" dirty="0" smtClean="0">
                <a:solidFill>
                  <a:prstClr val="black"/>
                </a:solidFill>
              </a:rPr>
              <a:t>diting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18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Auto-Healing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github.com</a:t>
            </a:r>
            <a:r>
              <a:rPr lang="en-US" dirty="0">
                <a:solidFill>
                  <a:prstClr val="black"/>
                </a:solidFill>
              </a:rPr>
              <a:t>/</a:t>
            </a:r>
            <a:r>
              <a:rPr lang="en-US" dirty="0" err="1">
                <a:solidFill>
                  <a:prstClr val="black"/>
                </a:solidFill>
              </a:rPr>
              <a:t>projectkudu</a:t>
            </a:r>
            <a:r>
              <a:rPr lang="en-US" dirty="0">
                <a:solidFill>
                  <a:prstClr val="black"/>
                </a:solidFill>
              </a:rPr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prstClr val="black"/>
              </a:solidFill>
            </a:endParaRPr>
          </a:p>
          <a:p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6686" y="5050801"/>
            <a:ext cx="111379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Node.js was invented in 2009 by Ryan Dahl and other developers working at </a:t>
            </a:r>
            <a:r>
              <a:rPr lang="en-US" sz="2800" dirty="0" err="1" smtClean="0"/>
              <a:t>Joyent</a:t>
            </a:r>
            <a:r>
              <a:rPr lang="en-US" sz="2800" dirty="0" smtClean="0"/>
              <a:t>. Node.js </a:t>
            </a:r>
            <a:r>
              <a:rPr lang="en-US" sz="2800" dirty="0"/>
              <a:t>was created and first published for Linux use in </a:t>
            </a:r>
            <a:r>
              <a:rPr lang="en-US" sz="2800" dirty="0" smtClean="0"/>
              <a:t>2009.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3950" y="45179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4C5859"/>
                </a:solidFill>
                <a:cs typeface="Segoe UI" panose="020B0502040204020203" pitchFamily="34" charset="0"/>
              </a:rPr>
              <a:t>Event-driven </a:t>
            </a:r>
            <a:r>
              <a:rPr lang="en-US" sz="2400" b="1" dirty="0">
                <a:solidFill>
                  <a:srgbClr val="4C5859"/>
                </a:solidFill>
                <a:cs typeface="Segoe UI" panose="020B0502040204020203" pitchFamily="34" charset="0"/>
              </a:rPr>
              <a:t>programming </a:t>
            </a:r>
            <a:r>
              <a:rPr lang="en-US" sz="2400" dirty="0">
                <a:solidFill>
                  <a:srgbClr val="4C5859"/>
                </a:solidFill>
                <a:cs typeface="Segoe UI" panose="020B0502040204020203" pitchFamily="34" charset="0"/>
              </a:rPr>
              <a:t>is application flow control that is determined by events or changes in state.</a:t>
            </a:r>
            <a:endParaRPr lang="en-US" sz="2400" dirty="0"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3950" y="5718284"/>
            <a:ext cx="5701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E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verything </a:t>
            </a:r>
            <a:r>
              <a:rPr lang="en-US" sz="2400" dirty="0">
                <a:solidFill>
                  <a:srgbClr val="00ABEC"/>
                </a:solidFill>
                <a:cs typeface="Segoe UI" panose="020B0502040204020203" pitchFamily="34" charset="0"/>
              </a:rPr>
              <a:t>runs in parallel except your </a:t>
            </a:r>
            <a:r>
              <a:rPr lang="en-US" sz="2400" dirty="0" smtClean="0">
                <a:solidFill>
                  <a:srgbClr val="00ABEC"/>
                </a:solidFill>
                <a:cs typeface="Segoe UI" panose="020B0502040204020203" pitchFamily="34" charset="0"/>
              </a:rPr>
              <a:t>code.</a:t>
            </a:r>
            <a:endParaRPr lang="en-US" sz="2400" dirty="0">
              <a:solidFill>
                <a:srgbClr val="00ABEC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7411" y="2841338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7411" y="2130186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b.query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7411" y="3537522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Shift array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7411" y="4230484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file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9657" y="4929891"/>
            <a:ext cx="2238989" cy="5225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console.log()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2049" y="1437307"/>
            <a:ext cx="28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Event Queue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487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47269" y="3731080"/>
            <a:ext cx="71845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2" y="3498078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FIlesystem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2" y="2824343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144002" y="4161604"/>
            <a:ext cx="2132238" cy="4640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7046" y="2072017"/>
            <a:ext cx="212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Thread pool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456805" y="2652700"/>
            <a:ext cx="1901602" cy="1968875"/>
            <a:chOff x="5280931" y="2792617"/>
            <a:chExt cx="2718707" cy="2814887"/>
          </a:xfrm>
        </p:grpSpPr>
        <p:sp>
          <p:nvSpPr>
            <p:cNvPr id="18" name="Oval 17"/>
            <p:cNvSpPr/>
            <p:nvPr/>
          </p:nvSpPr>
          <p:spPr>
            <a:xfrm>
              <a:off x="5280931" y="2888797"/>
              <a:ext cx="2718707" cy="2718707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Event loop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2402352">
              <a:off x="7029813" y="2792617"/>
              <a:ext cx="587828" cy="55310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2136324" y="5624048"/>
            <a:ext cx="12246" cy="447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2713" y="6055183"/>
            <a:ext cx="8082643" cy="272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21138" y="6115049"/>
            <a:ext cx="315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0197192" y="4849586"/>
            <a:ext cx="0" cy="12055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34232 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0.00232 L 0.67071 -0.094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34232 -0.101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9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32 -0.10139 L 0.66992 -0.1979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6238" y="1684491"/>
            <a:ext cx="11137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Plaforma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Azure App Services</a:t>
            </a:r>
            <a:endParaRPr lang="en-US" sz="1600" dirty="0">
              <a:solidFill>
                <a:prstClr val="black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PaaS?</a:t>
            </a:r>
          </a:p>
          <a:p>
            <a:pPr marL="914400" lvl="1" indent="-457200">
              <a:buFontTx/>
              <a:buChar char="-"/>
            </a:pPr>
            <a:r>
              <a:rPr lang="en-US" sz="1600" dirty="0" err="1" smtClean="0">
                <a:solidFill>
                  <a:srgbClr val="ED7D31">
                    <a:lumMod val="75000"/>
                  </a:srgbClr>
                </a:solidFill>
                <a:latin typeface="Source Sans Pro"/>
              </a:rPr>
              <a:t>WebDeploy</a:t>
            </a:r>
            <a:endParaRPr lang="en-US" sz="1600" dirty="0" smtClean="0">
              <a:solidFill>
                <a:srgbClr val="ED7D31">
                  <a:lumMod val="75000"/>
                </a:srgbClr>
              </a:solidFill>
              <a:latin typeface="Source Sans Pro"/>
            </a:endParaRP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Deployment slots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Continuous Integration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Auto healing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Scaling</a:t>
            </a:r>
          </a:p>
          <a:p>
            <a:pPr marL="914400" lvl="1" indent="-45720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Traffic Manager</a:t>
            </a:r>
          </a:p>
          <a:p>
            <a:pPr marL="914400" lvl="1" indent="-45720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  <a:p>
            <a:pPr lvl="1"/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NODE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este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De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,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pentru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ce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?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Cross-platform –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diferenta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arhitectura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diverse </a:t>
            </a:r>
            <a:r>
              <a:rPr lang="en-US" sz="1600" dirty="0" err="1" smtClean="0">
                <a:solidFill>
                  <a:srgbClr val="333333"/>
                </a:solidFill>
                <a:latin typeface="Source Sans Pro"/>
              </a:rPr>
              <a:t>platforme</a:t>
            </a:r>
            <a:r>
              <a:rPr lang="en-US" sz="1600" dirty="0" smtClean="0">
                <a:solidFill>
                  <a:srgbClr val="333333"/>
                </a:solidFill>
                <a:latin typeface="Source Sans Pro"/>
              </a:rPr>
              <a:t> (Linux, Win32)</a:t>
            </a: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rgbClr val="333333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2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552" y="1154850"/>
            <a:ext cx="3457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http://latentflip.com/loupe/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58" y="1572128"/>
            <a:ext cx="7965260" cy="494247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738888" y="6164758"/>
            <a:ext cx="27592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http://tinyurl.com/loupedemo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7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71" y="2488183"/>
            <a:ext cx="4989218" cy="13472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000" y="4556279"/>
            <a:ext cx="11137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Node.js® is a </a:t>
            </a:r>
            <a:r>
              <a:rPr lang="en-US" sz="2800" dirty="0">
                <a:cs typeface="Segoe UI" panose="020B0502040204020203" pitchFamily="34" charset="0"/>
              </a:rPr>
              <a:t>JavaScript runtime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built on </a:t>
            </a:r>
            <a:r>
              <a:rPr lang="en-US" sz="2800" dirty="0">
                <a:solidFill>
                  <a:srgbClr val="80BD01"/>
                </a:solidFill>
                <a:cs typeface="Segoe UI" panose="020B0502040204020203" pitchFamily="34" charset="0"/>
              </a:rPr>
              <a:t>Chrome's V8 JavaScript engine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. Node.js uses an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event-driven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, </a:t>
            </a:r>
            <a:r>
              <a:rPr lang="en-US" sz="2800" dirty="0">
                <a:solidFill>
                  <a:srgbClr val="00ABEC"/>
                </a:solidFill>
                <a:cs typeface="Segoe UI" panose="020B0502040204020203" pitchFamily="34" charset="0"/>
              </a:rPr>
              <a:t>non-blocking I/O model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that makes it lightweight and efficient. </a:t>
            </a:r>
            <a:endParaRPr lang="en-US" sz="2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6146" name="Picture 2" descr="http://blog.mixu.net/files/2011/01/io-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741905"/>
            <a:ext cx="6604000" cy="469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71798" y="2099888"/>
            <a:ext cx="4750594" cy="921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standard library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798" y="3278983"/>
            <a:ext cx="4750594" cy="8647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Node bindings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78655" y="3171828"/>
            <a:ext cx="698658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792" y="2443163"/>
            <a:ext cx="171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</a:p>
          <a:p>
            <a:pPr algn="ctr"/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sz="2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1798" y="4250908"/>
            <a:ext cx="1528763" cy="857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V8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4392" y="4250908"/>
            <a:ext cx="3048000" cy="8572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pool and event loop</a:t>
            </a:r>
          </a:p>
          <a:p>
            <a:pPr algn="ct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765380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08169" y="1764506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Main thread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9896474" y="2138735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53551" y="1766884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#2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891839" y="2136357"/>
            <a:ext cx="0" cy="29718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02478" y="1750218"/>
            <a:ext cx="109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Thread #3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4" name="Straight Arrow Connector 23"/>
          <p:cNvCxnSpPr>
            <a:stCxn id="2" idx="3"/>
          </p:cNvCxnSpPr>
          <p:nvPr/>
        </p:nvCxnSpPr>
        <p:spPr>
          <a:xfrm>
            <a:off x="7722392" y="2560847"/>
            <a:ext cx="1042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20089" y="3706712"/>
            <a:ext cx="378023" cy="46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9534" y="3267905"/>
            <a:ext cx="547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8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79619" y="4108037"/>
            <a:ext cx="1485900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252226" y="4530780"/>
            <a:ext cx="2596749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3157" y="5638967"/>
            <a:ext cx="882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unit of parallelization is the PROCESS.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9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9902" y="1865778"/>
            <a:ext cx="1087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Node.js originally used 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relies on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kqueue</a:t>
            </a:r>
            <a:r>
              <a:rPr lang="en-US" sz="2800" dirty="0">
                <a:solidFill>
                  <a:srgbClr val="00B0F0"/>
                </a:solidFill>
                <a:cs typeface="Segoe UI" panose="020B0502040204020203" pitchFamily="34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or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28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e)poll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only 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supported by </a:t>
            </a:r>
            <a:r>
              <a:rPr lang="en-US" sz="2800" dirty="0" err="1" smtClean="0">
                <a:solidFill>
                  <a:srgbClr val="333333"/>
                </a:solidFill>
                <a:cs typeface="Segoe UI" panose="020B0502040204020203" pitchFamily="34" charset="0"/>
              </a:rPr>
              <a:t>UNIXes</a:t>
            </a:r>
            <a:endParaRPr lang="en-US" sz="2800" dirty="0" smtClean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libuv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 started as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abstraction:</a:t>
            </a:r>
            <a:endParaRPr lang="en-US" sz="2800" dirty="0">
              <a:solidFill>
                <a:srgbClr val="333333"/>
              </a:solidFill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libev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UNIX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IOCP</a:t>
            </a:r>
            <a:r>
              <a:rPr lang="en-US" sz="2800" dirty="0">
                <a:solidFill>
                  <a:srgbClr val="333333"/>
                </a:solidFill>
                <a:cs typeface="Segoe UI" panose="020B0502040204020203" pitchFamily="34" charset="0"/>
              </a:rPr>
              <a:t> for </a:t>
            </a:r>
            <a:r>
              <a:rPr lang="en-US" sz="2800" dirty="0" smtClean="0">
                <a:solidFill>
                  <a:srgbClr val="333333"/>
                </a:solidFill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3047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068" y="1514901"/>
            <a:ext cx="11203529" cy="4817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6034" y="2456602"/>
            <a:ext cx="753723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05851" y="2456602"/>
            <a:ext cx="1120876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59549" y="2456602"/>
            <a:ext cx="1018592" cy="14739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6286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6125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7619" y="3057103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0850" y="2592658"/>
            <a:ext cx="284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Network I/O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033" y="4319521"/>
            <a:ext cx="5860945" cy="552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io_watcher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6033" y="5076972"/>
            <a:ext cx="1528551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epoll</a:t>
            </a:r>
            <a:r>
              <a:rPr lang="en-US" dirty="0" smtClean="0"/>
              <a:t> (Linux)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8567" y="5076972"/>
            <a:ext cx="1719840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</a:t>
            </a:r>
            <a:r>
              <a:rPr lang="en-US" dirty="0" err="1" smtClean="0"/>
              <a:t>queue</a:t>
            </a:r>
            <a:endParaRPr lang="en-US" dirty="0" smtClean="0"/>
          </a:p>
          <a:p>
            <a:pPr algn="ctr"/>
            <a:r>
              <a:rPr lang="en-US" dirty="0" smtClean="0"/>
              <a:t>(OSX &amp; BSD)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2391" y="5076972"/>
            <a:ext cx="2224587" cy="7369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ports (Solaris)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5943" y="4319520"/>
            <a:ext cx="1377327" cy="14944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IOCP</a:t>
            </a:r>
          </a:p>
          <a:p>
            <a:pPr algn="ctr"/>
            <a:r>
              <a:rPr lang="en-US" dirty="0" smtClean="0"/>
              <a:t>(Windows)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705851" y="4319520"/>
            <a:ext cx="2572290" cy="1494430"/>
          </a:xfrm>
          <a:prstGeom prst="rect">
            <a:avLst/>
          </a:prstGeom>
          <a:solidFill>
            <a:srgbClr val="8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Pool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8627" y="1705981"/>
            <a:ext cx="338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libuv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4466" y="3057108"/>
            <a:ext cx="1364776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Line Callout 1 1"/>
          <p:cNvSpPr/>
          <p:nvPr/>
        </p:nvSpPr>
        <p:spPr>
          <a:xfrm>
            <a:off x="1789249" y="4646370"/>
            <a:ext cx="2220686" cy="485192"/>
          </a:xfrm>
          <a:prstGeom prst="borderCallout1">
            <a:avLst>
              <a:gd name="adj1" fmla="val 53365"/>
              <a:gd name="adj2" fmla="val 70"/>
              <a:gd name="adj3" fmla="val 122115"/>
              <a:gd name="adj4" fmla="val -295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elect()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7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546" y="5704869"/>
            <a:ext cx="1099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Notify me when something happens on a set of given file descriptors!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3" y="3069967"/>
            <a:ext cx="6810375" cy="933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6546" y="2700635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The prototype of this system call </a:t>
            </a:r>
            <a:r>
              <a:rPr lang="en-US" alt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546" y="4158417"/>
            <a:ext cx="7235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 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altLang="en-US" dirty="0"/>
              <a:t> mechanism was introduced in 4.2BSD. </a:t>
            </a:r>
            <a:endParaRPr lang="en-US" alt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It </a:t>
            </a:r>
            <a:r>
              <a:rPr lang="en-US" altLang="en-US" dirty="0"/>
              <a:t>allows one to specify three sets of file descriptors (as bit masks) and a timeout. </a:t>
            </a:r>
            <a:r>
              <a:rPr lang="en-US" altLang="en-US" dirty="0">
                <a:solidFill>
                  <a:srgbClr val="00ABEC"/>
                </a:solidFill>
              </a:rPr>
              <a:t>The call returns when the timeout expires or when one of the file descriptors in 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readfds</a:t>
            </a:r>
            <a:r>
              <a:rPr lang="en-US" altLang="en-US" dirty="0">
                <a:solidFill>
                  <a:srgbClr val="00ABEC"/>
                </a:solidFill>
              </a:rPr>
              <a:t> has data available for </a:t>
            </a:r>
            <a:r>
              <a:rPr lang="en-US" altLang="en-US" dirty="0" smtClean="0">
                <a:solidFill>
                  <a:srgbClr val="00ABEC"/>
                </a:solidFill>
              </a:rPr>
              <a:t>reading. </a:t>
            </a:r>
            <a:endParaRPr lang="en-US" altLang="en-US" dirty="0">
              <a:solidFill>
                <a:srgbClr val="00ABE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546" y="1565216"/>
            <a:ext cx="40880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select()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call</a:t>
            </a:r>
          </a:p>
          <a:p>
            <a:r>
              <a:rPr lang="en-US" sz="1400" dirty="0" smtClean="0"/>
              <a:t>Available on </a:t>
            </a:r>
            <a:r>
              <a:rPr lang="en-US" sz="1400" dirty="0"/>
              <a:t>most *NIXES</a:t>
            </a:r>
          </a:p>
        </p:txBody>
      </p:sp>
    </p:spTree>
    <p:extLst>
      <p:ext uri="{BB962C8B-B14F-4D97-AF65-F5344CB8AC3E}">
        <p14:creationId xmlns:p14="http://schemas.microsoft.com/office/powerpoint/2010/main" val="241864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91990" y="3120007"/>
            <a:ext cx="498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event-driven</a:t>
            </a:r>
            <a:r>
              <a:rPr lang="en-US" sz="2000" dirty="0" smtClean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smtClean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non-blocking </a:t>
            </a:r>
            <a:r>
              <a:rPr lang="en-US" sz="2000" dirty="0">
                <a:solidFill>
                  <a:srgbClr val="00ABE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I/O model </a:t>
            </a:r>
            <a:endParaRPr lang="en-US" sz="2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7" y="1568275"/>
            <a:ext cx="4989218" cy="134721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435768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70947" y="3520117"/>
            <a:ext cx="0" cy="1637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0537" y="5339043"/>
            <a:ext cx="199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11653" y="5348553"/>
            <a:ext cx="531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Non-blocking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epoll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on Linux, </a:t>
            </a:r>
            <a:r>
              <a:rPr lang="en-US" dirty="0" smtClean="0">
                <a:latin typeface="Consolas" panose="020B0609020204030204" pitchFamily="49" charset="0"/>
              </a:rPr>
              <a:t>IOCP</a:t>
            </a:r>
            <a:r>
              <a:rPr lang="en-US" dirty="0" smtClean="0"/>
              <a:t> on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  <a:solidFill>
            <a:srgbClr val="2FC81A"/>
          </a:solidFill>
          <a:ln>
            <a:noFill/>
          </a:ln>
        </p:spPr>
      </p:pic>
      <p:pic>
        <p:nvPicPr>
          <p:cNvPr id="1026" name="Picture 2" descr="http://img09.deviantart.net/269d/i/2013/338/e/2/blue_dragon_by_deskridge-d6wq8t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96"/>
          <a:stretch/>
        </p:blipFill>
        <p:spPr bwMode="auto">
          <a:xfrm flipH="1">
            <a:off x="0" y="1"/>
            <a:ext cx="12192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03900" y="6438900"/>
            <a:ext cx="312420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blue_dragon_by_deskridge</a:t>
            </a:r>
            <a:r>
              <a:rPr lang="en-US" sz="1400" dirty="0" smtClean="0"/>
              <a:t> [</a:t>
            </a:r>
            <a:r>
              <a:rPr lang="en-US" sz="1400" dirty="0" err="1" smtClean="0"/>
              <a:t>deviantart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36800" y="4356100"/>
            <a:ext cx="1536700" cy="25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4800" y="3764320"/>
            <a:ext cx="113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request</a:t>
            </a:r>
            <a:endParaRPr lang="en-US" sz="24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928100" y="4381500"/>
            <a:ext cx="1536700" cy="25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45700" y="4508500"/>
            <a:ext cx="1321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response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8" name="Picture 4" descr="http://images.clipartpanda.com/clouds-background-png-cloud-edition.pn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58" y="3138905"/>
            <a:ext cx="3871942" cy="27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8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29475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29474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29473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29472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pipes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29471" y="41814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29470" y="46672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470" y="51530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HTTP.SYS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29470" y="56388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81150" y="223837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81149" y="272415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81148" y="3209925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libuv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81146" y="1458694"/>
            <a:ext cx="302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node.exe</a:t>
            </a:r>
          </a:p>
          <a:p>
            <a:pPr algn="ctr"/>
            <a:r>
              <a:rPr lang="en-US" dirty="0" smtClean="0"/>
              <a:t>(*NIXES and Windows)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9470" y="1735693"/>
            <a:ext cx="30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iisnode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81147" y="3695700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596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What is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>
                <a:solidFill>
                  <a:prstClr val="black"/>
                </a:solidFill>
              </a:rPr>
              <a:t>Why choose </a:t>
            </a:r>
            <a:r>
              <a:rPr lang="en-US" sz="3600" dirty="0" err="1" smtClean="0">
                <a:solidFill>
                  <a:prstClr val="black"/>
                </a:solidFill>
              </a:rPr>
              <a:t>PaaS</a:t>
            </a:r>
            <a:r>
              <a:rPr lang="en-US" sz="3600" dirty="0" smtClean="0">
                <a:solidFill>
                  <a:prstClr val="black"/>
                </a:solidFill>
              </a:rPr>
              <a:t>?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4375" y="1543050"/>
            <a:ext cx="10572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Process management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Side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by side with other content types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Scalability on multi-core servers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Integrated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 (with node-inspector)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Auto-update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your application changes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Access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logs over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Minimal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changes to node.js application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process.env.PORT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Blip>
                <a:blip r:embed="rId3"/>
              </a:buBlip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Other IIS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(Port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sharing, security, URL rewriting, compression, caching, 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logging)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0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38" y="1841690"/>
            <a:ext cx="998972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RIO (Registered I/O) Sockets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Extension of WinSock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Request Queues and Completion Queues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 previously Registered Buffers for I/O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Allow for fast polling of I/O completions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used with IOCP and Win32 Events for efficient waits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131" r="8355"/>
          <a:stretch/>
        </p:blipFill>
        <p:spPr>
          <a:xfrm>
            <a:off x="524933" y="1213799"/>
            <a:ext cx="6925734" cy="53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" y="1283192"/>
            <a:ext cx="8189494" cy="50871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</p:pic>
      <p:sp>
        <p:nvSpPr>
          <p:cNvPr id="5" name="Rectangle 4"/>
          <p:cNvSpPr/>
          <p:nvPr/>
        </p:nvSpPr>
        <p:spPr>
          <a:xfrm>
            <a:off x="489284" y="1876926"/>
            <a:ext cx="1636295" cy="4010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1774"/>
              </p:ext>
            </p:extLst>
          </p:nvPr>
        </p:nvGraphicFramePr>
        <p:xfrm>
          <a:off x="505324" y="2013283"/>
          <a:ext cx="11309687" cy="300665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1098887"/>
                <a:gridCol w="1018673"/>
                <a:gridCol w="1411705"/>
                <a:gridCol w="2622885"/>
                <a:gridCol w="3485035"/>
                <a:gridCol w="1672502"/>
              </a:tblGrid>
              <a:tr h="329089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Stack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Server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Req/sec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Load Params</a:t>
                      </a:r>
                      <a:endParaRPr lang="en-US" sz="1400" b="1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effectLst/>
                        </a:rPr>
                        <a:t>Implementation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Observations</a:t>
                      </a:r>
                      <a:endParaRPr lang="en-US" sz="14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162828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libuv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2,379,267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36 threads, 288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server, load spread across 12 ports (port/thread/CPU)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mostly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  <a:tr h="15147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RIO C#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perfsvr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  <a:effectLst/>
                        </a:rPr>
                        <a:t>5,905,000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32 threads, 512 connections, pipelining 16 deep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Simple TCP server using Windows Registered IO (RIO) via P/Invoke from C#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CPU is 100%, 95% in user mode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8631" marR="58631" marT="27061" marB="27061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324" y="5656680"/>
            <a:ext cx="52175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Source:</a:t>
            </a:r>
          </a:p>
          <a:p>
            <a:r>
              <a:rPr lang="en-US" sz="1400" b="1" dirty="0" smtClean="0"/>
              <a:t>ASP.NET 5 Experimental Benchmark</a:t>
            </a:r>
          </a:p>
          <a:p>
            <a:r>
              <a:rPr lang="en-US" sz="1400" dirty="0" smtClean="0"/>
              <a:t>https</a:t>
            </a:r>
            <a:r>
              <a:rPr lang="en-US" sz="1400" dirty="0"/>
              <a:t>://github.com/aspnet/benchmarks/blob/master/README.md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90435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libuv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amed pipes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iisnode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IIS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HTTP.SYS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TCP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1619249"/>
            <a:ext cx="34726" cy="411480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067800" y="1697593"/>
            <a:ext cx="9525" cy="2836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78" y="5867400"/>
            <a:ext cx="602843" cy="60284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43675" y="14430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543674" y="19288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543673" y="24145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libuv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6543672" y="29003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amed pipes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543671" y="338613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iisnode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543670" y="387191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IIS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543670" y="4357687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HTTP.SYS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6543670" y="4843462"/>
            <a:ext cx="3028951" cy="352425"/>
          </a:xfrm>
          <a:prstGeom prst="rect">
            <a:avLst/>
          </a:prstGeom>
          <a:solidFill>
            <a:srgbClr val="00A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TCP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271199" y="4533900"/>
            <a:ext cx="6151" cy="120015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93578" y="4533900"/>
            <a:ext cx="307572" cy="10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077325" y="4638675"/>
            <a:ext cx="0" cy="10953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5014" y="1697593"/>
            <a:ext cx="41243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HTTP Kernel-mode output caching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48" y="2563569"/>
            <a:ext cx="4702269" cy="17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395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Azure Web Apps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634" y="3585882"/>
            <a:ext cx="628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</a:rPr>
              <a:t>Demo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- one </a:t>
            </a:r>
            <a:r>
              <a:rPr lang="en-US" dirty="0"/>
              <a:t>integrated </a:t>
            </a:r>
            <a:r>
              <a:rPr lang="en-US" dirty="0" smtClean="0"/>
              <a:t>offering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524590" y="3578405"/>
            <a:ext cx="453547" cy="267101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66856" y="2070944"/>
            <a:ext cx="3277337" cy="3262410"/>
            <a:chOff x="827088" y="-3463925"/>
            <a:chExt cx="3833812" cy="3816350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863850" y="-1444625"/>
              <a:ext cx="1797050" cy="1797050"/>
            </a:xfrm>
            <a:custGeom>
              <a:avLst/>
              <a:gdLst>
                <a:gd name="T0" fmla="*/ 233 w 515"/>
                <a:gd name="T1" fmla="*/ 221 h 515"/>
                <a:gd name="T2" fmla="*/ 0 w 515"/>
                <a:gd name="T3" fmla="*/ 221 h 515"/>
                <a:gd name="T4" fmla="*/ 0 w 515"/>
                <a:gd name="T5" fmla="*/ 463 h 515"/>
                <a:gd name="T6" fmla="*/ 0 w 515"/>
                <a:gd name="T7" fmla="*/ 467 h 515"/>
                <a:gd name="T8" fmla="*/ 0 w 515"/>
                <a:gd name="T9" fmla="*/ 468 h 515"/>
                <a:gd name="T10" fmla="*/ 0 w 515"/>
                <a:gd name="T11" fmla="*/ 472 h 515"/>
                <a:gd name="T12" fmla="*/ 1 w 515"/>
                <a:gd name="T13" fmla="*/ 472 h 515"/>
                <a:gd name="T14" fmla="*/ 51 w 515"/>
                <a:gd name="T15" fmla="*/ 515 h 515"/>
                <a:gd name="T16" fmla="*/ 463 w 515"/>
                <a:gd name="T17" fmla="*/ 515 h 515"/>
                <a:gd name="T18" fmla="*/ 515 w 515"/>
                <a:gd name="T19" fmla="*/ 463 h 515"/>
                <a:gd name="T20" fmla="*/ 515 w 515"/>
                <a:gd name="T21" fmla="*/ 51 h 515"/>
                <a:gd name="T22" fmla="*/ 463 w 515"/>
                <a:gd name="T23" fmla="*/ 0 h 515"/>
                <a:gd name="T24" fmla="*/ 404 w 515"/>
                <a:gd name="T25" fmla="*/ 0 h 515"/>
                <a:gd name="T26" fmla="*/ 411 w 515"/>
                <a:gd name="T27" fmla="*/ 50 h 515"/>
                <a:gd name="T28" fmla="*/ 233 w 515"/>
                <a:gd name="T29" fmla="*/ 22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5" h="515">
                  <a:moveTo>
                    <a:pt x="233" y="221"/>
                  </a:moveTo>
                  <a:cubicBezTo>
                    <a:pt x="196" y="221"/>
                    <a:pt x="101" y="221"/>
                    <a:pt x="0" y="22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469"/>
                    <a:pt x="0" y="471"/>
                    <a:pt x="0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1" y="515"/>
                  </a:cubicBezTo>
                  <a:cubicBezTo>
                    <a:pt x="463" y="515"/>
                    <a:pt x="463" y="515"/>
                    <a:pt x="463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404" y="0"/>
                    <a:pt x="404" y="0"/>
                    <a:pt x="404" y="0"/>
                  </a:cubicBezTo>
                  <a:cubicBezTo>
                    <a:pt x="409" y="15"/>
                    <a:pt x="411" y="32"/>
                    <a:pt x="411" y="50"/>
                  </a:cubicBezTo>
                  <a:cubicBezTo>
                    <a:pt x="411" y="148"/>
                    <a:pt x="332" y="221"/>
                    <a:pt x="233" y="2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827088" y="-1444625"/>
              <a:ext cx="1797050" cy="1797050"/>
            </a:xfrm>
            <a:custGeom>
              <a:avLst/>
              <a:gdLst>
                <a:gd name="T0" fmla="*/ 106 w 515"/>
                <a:gd name="T1" fmla="*/ 50 h 515"/>
                <a:gd name="T2" fmla="*/ 114 w 515"/>
                <a:gd name="T3" fmla="*/ 0 h 515"/>
                <a:gd name="T4" fmla="*/ 52 w 515"/>
                <a:gd name="T5" fmla="*/ 0 h 515"/>
                <a:gd name="T6" fmla="*/ 1 w 515"/>
                <a:gd name="T7" fmla="*/ 42 h 515"/>
                <a:gd name="T8" fmla="*/ 1 w 515"/>
                <a:gd name="T9" fmla="*/ 43 h 515"/>
                <a:gd name="T10" fmla="*/ 0 w 515"/>
                <a:gd name="T11" fmla="*/ 46 h 515"/>
                <a:gd name="T12" fmla="*/ 0 w 515"/>
                <a:gd name="T13" fmla="*/ 47 h 515"/>
                <a:gd name="T14" fmla="*/ 0 w 515"/>
                <a:gd name="T15" fmla="*/ 51 h 515"/>
                <a:gd name="T16" fmla="*/ 0 w 515"/>
                <a:gd name="T17" fmla="*/ 463 h 515"/>
                <a:gd name="T18" fmla="*/ 0 w 515"/>
                <a:gd name="T19" fmla="*/ 467 h 515"/>
                <a:gd name="T20" fmla="*/ 0 w 515"/>
                <a:gd name="T21" fmla="*/ 468 h 515"/>
                <a:gd name="T22" fmla="*/ 1 w 515"/>
                <a:gd name="T23" fmla="*/ 472 h 515"/>
                <a:gd name="T24" fmla="*/ 1 w 515"/>
                <a:gd name="T25" fmla="*/ 472 h 515"/>
                <a:gd name="T26" fmla="*/ 52 w 515"/>
                <a:gd name="T27" fmla="*/ 515 h 515"/>
                <a:gd name="T28" fmla="*/ 464 w 515"/>
                <a:gd name="T29" fmla="*/ 515 h 515"/>
                <a:gd name="T30" fmla="*/ 515 w 515"/>
                <a:gd name="T31" fmla="*/ 463 h 515"/>
                <a:gd name="T32" fmla="*/ 515 w 515"/>
                <a:gd name="T33" fmla="*/ 221 h 515"/>
                <a:gd name="T34" fmla="*/ 284 w 515"/>
                <a:gd name="T35" fmla="*/ 221 h 515"/>
                <a:gd name="T36" fmla="*/ 106 w 515"/>
                <a:gd name="T37" fmla="*/ 5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5" h="515">
                  <a:moveTo>
                    <a:pt x="106" y="50"/>
                  </a:moveTo>
                  <a:cubicBezTo>
                    <a:pt x="106" y="32"/>
                    <a:pt x="109" y="15"/>
                    <a:pt x="11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3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5"/>
                    <a:pt x="0" y="466"/>
                    <a:pt x="0" y="467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1" y="469"/>
                    <a:pt x="1" y="471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5"/>
                    <a:pt x="52" y="515"/>
                  </a:cubicBezTo>
                  <a:cubicBezTo>
                    <a:pt x="464" y="515"/>
                    <a:pt x="464" y="515"/>
                    <a:pt x="464" y="515"/>
                  </a:cubicBezTo>
                  <a:cubicBezTo>
                    <a:pt x="492" y="515"/>
                    <a:pt x="515" y="492"/>
                    <a:pt x="515" y="463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419" y="221"/>
                    <a:pt x="327" y="221"/>
                    <a:pt x="284" y="221"/>
                  </a:cubicBezTo>
                  <a:cubicBezTo>
                    <a:pt x="186" y="221"/>
                    <a:pt x="106" y="148"/>
                    <a:pt x="106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863850" y="-3463925"/>
              <a:ext cx="1797050" cy="1793875"/>
            </a:xfrm>
            <a:custGeom>
              <a:avLst/>
              <a:gdLst>
                <a:gd name="T0" fmla="*/ 515 w 515"/>
                <a:gd name="T1" fmla="*/ 463 h 514"/>
                <a:gd name="T2" fmla="*/ 515 w 515"/>
                <a:gd name="T3" fmla="*/ 51 h 514"/>
                <a:gd name="T4" fmla="*/ 463 w 515"/>
                <a:gd name="T5" fmla="*/ 0 h 514"/>
                <a:gd name="T6" fmla="*/ 51 w 515"/>
                <a:gd name="T7" fmla="*/ 0 h 514"/>
                <a:gd name="T8" fmla="*/ 1 w 515"/>
                <a:gd name="T9" fmla="*/ 42 h 514"/>
                <a:gd name="T10" fmla="*/ 0 w 515"/>
                <a:gd name="T11" fmla="*/ 42 h 514"/>
                <a:gd name="T12" fmla="*/ 0 w 515"/>
                <a:gd name="T13" fmla="*/ 46 h 514"/>
                <a:gd name="T14" fmla="*/ 0 w 515"/>
                <a:gd name="T15" fmla="*/ 47 h 514"/>
                <a:gd name="T16" fmla="*/ 0 w 515"/>
                <a:gd name="T17" fmla="*/ 51 h 514"/>
                <a:gd name="T18" fmla="*/ 0 w 515"/>
                <a:gd name="T19" fmla="*/ 238 h 514"/>
                <a:gd name="T20" fmla="*/ 56 w 515"/>
                <a:gd name="T21" fmla="*/ 231 h 514"/>
                <a:gd name="T22" fmla="*/ 283 w 515"/>
                <a:gd name="T23" fmla="*/ 458 h 514"/>
                <a:gd name="T24" fmla="*/ 282 w 515"/>
                <a:gd name="T25" fmla="*/ 465 h 514"/>
                <a:gd name="T26" fmla="*/ 365 w 515"/>
                <a:gd name="T27" fmla="*/ 514 h 514"/>
                <a:gd name="T28" fmla="*/ 463 w 515"/>
                <a:gd name="T29" fmla="*/ 514 h 514"/>
                <a:gd name="T30" fmla="*/ 515 w 515"/>
                <a:gd name="T31" fmla="*/ 46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514">
                  <a:moveTo>
                    <a:pt x="515" y="463"/>
                  </a:move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0" y="42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8" y="233"/>
                    <a:pt x="36" y="231"/>
                    <a:pt x="56" y="231"/>
                  </a:cubicBezTo>
                  <a:cubicBezTo>
                    <a:pt x="181" y="231"/>
                    <a:pt x="283" y="332"/>
                    <a:pt x="283" y="458"/>
                  </a:cubicBezTo>
                  <a:cubicBezTo>
                    <a:pt x="283" y="460"/>
                    <a:pt x="282" y="463"/>
                    <a:pt x="282" y="465"/>
                  </a:cubicBezTo>
                  <a:cubicBezTo>
                    <a:pt x="314" y="475"/>
                    <a:pt x="343" y="492"/>
                    <a:pt x="365" y="514"/>
                  </a:cubicBezTo>
                  <a:cubicBezTo>
                    <a:pt x="463" y="514"/>
                    <a:pt x="463" y="514"/>
                    <a:pt x="463" y="514"/>
                  </a:cubicBezTo>
                  <a:cubicBezTo>
                    <a:pt x="492" y="514"/>
                    <a:pt x="515" y="491"/>
                    <a:pt x="515" y="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827088" y="-3463925"/>
              <a:ext cx="1797050" cy="1793875"/>
            </a:xfrm>
            <a:custGeom>
              <a:avLst/>
              <a:gdLst>
                <a:gd name="T0" fmla="*/ 247 w 515"/>
                <a:gd name="T1" fmla="*/ 462 h 514"/>
                <a:gd name="T2" fmla="*/ 245 w 515"/>
                <a:gd name="T3" fmla="*/ 438 h 514"/>
                <a:gd name="T4" fmla="*/ 383 w 515"/>
                <a:gd name="T5" fmla="*/ 300 h 514"/>
                <a:gd name="T6" fmla="*/ 458 w 515"/>
                <a:gd name="T7" fmla="*/ 322 h 514"/>
                <a:gd name="T8" fmla="*/ 515 w 515"/>
                <a:gd name="T9" fmla="*/ 268 h 514"/>
                <a:gd name="T10" fmla="*/ 515 w 515"/>
                <a:gd name="T11" fmla="*/ 51 h 514"/>
                <a:gd name="T12" fmla="*/ 464 w 515"/>
                <a:gd name="T13" fmla="*/ 0 h 514"/>
                <a:gd name="T14" fmla="*/ 52 w 515"/>
                <a:gd name="T15" fmla="*/ 0 h 514"/>
                <a:gd name="T16" fmla="*/ 1 w 515"/>
                <a:gd name="T17" fmla="*/ 42 h 514"/>
                <a:gd name="T18" fmla="*/ 1 w 515"/>
                <a:gd name="T19" fmla="*/ 42 h 514"/>
                <a:gd name="T20" fmla="*/ 0 w 515"/>
                <a:gd name="T21" fmla="*/ 46 h 514"/>
                <a:gd name="T22" fmla="*/ 0 w 515"/>
                <a:gd name="T23" fmla="*/ 47 h 514"/>
                <a:gd name="T24" fmla="*/ 0 w 515"/>
                <a:gd name="T25" fmla="*/ 51 h 514"/>
                <a:gd name="T26" fmla="*/ 0 w 515"/>
                <a:gd name="T27" fmla="*/ 463 h 514"/>
                <a:gd name="T28" fmla="*/ 0 w 515"/>
                <a:gd name="T29" fmla="*/ 467 h 514"/>
                <a:gd name="T30" fmla="*/ 0 w 515"/>
                <a:gd name="T31" fmla="*/ 468 h 514"/>
                <a:gd name="T32" fmla="*/ 1 w 515"/>
                <a:gd name="T33" fmla="*/ 472 h 514"/>
                <a:gd name="T34" fmla="*/ 1 w 515"/>
                <a:gd name="T35" fmla="*/ 472 h 514"/>
                <a:gd name="T36" fmla="*/ 52 w 515"/>
                <a:gd name="T37" fmla="*/ 514 h 514"/>
                <a:gd name="T38" fmla="*/ 151 w 515"/>
                <a:gd name="T39" fmla="*/ 514 h 514"/>
                <a:gd name="T40" fmla="*/ 247 w 515"/>
                <a:gd name="T41" fmla="*/ 46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5" h="514">
                  <a:moveTo>
                    <a:pt x="247" y="462"/>
                  </a:moveTo>
                  <a:cubicBezTo>
                    <a:pt x="246" y="454"/>
                    <a:pt x="245" y="446"/>
                    <a:pt x="245" y="438"/>
                  </a:cubicBezTo>
                  <a:cubicBezTo>
                    <a:pt x="245" y="362"/>
                    <a:pt x="306" y="300"/>
                    <a:pt x="383" y="300"/>
                  </a:cubicBezTo>
                  <a:cubicBezTo>
                    <a:pt x="411" y="300"/>
                    <a:pt x="436" y="308"/>
                    <a:pt x="458" y="322"/>
                  </a:cubicBezTo>
                  <a:cubicBezTo>
                    <a:pt x="474" y="301"/>
                    <a:pt x="493" y="283"/>
                    <a:pt x="515" y="268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23"/>
                    <a:pt x="492" y="0"/>
                    <a:pt x="46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6" y="0"/>
                    <a:pt x="5" y="18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1" y="45"/>
                    <a:pt x="0" y="46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464"/>
                    <a:pt x="0" y="466"/>
                    <a:pt x="0" y="467"/>
                  </a:cubicBezTo>
                  <a:cubicBezTo>
                    <a:pt x="0" y="467"/>
                    <a:pt x="0" y="468"/>
                    <a:pt x="0" y="468"/>
                  </a:cubicBezTo>
                  <a:cubicBezTo>
                    <a:pt x="1" y="469"/>
                    <a:pt x="1" y="470"/>
                    <a:pt x="1" y="472"/>
                  </a:cubicBezTo>
                  <a:cubicBezTo>
                    <a:pt x="1" y="472"/>
                    <a:pt x="1" y="472"/>
                    <a:pt x="1" y="472"/>
                  </a:cubicBezTo>
                  <a:cubicBezTo>
                    <a:pt x="5" y="496"/>
                    <a:pt x="26" y="514"/>
                    <a:pt x="52" y="514"/>
                  </a:cubicBezTo>
                  <a:cubicBezTo>
                    <a:pt x="151" y="514"/>
                    <a:pt x="151" y="514"/>
                    <a:pt x="151" y="514"/>
                  </a:cubicBezTo>
                  <a:cubicBezTo>
                    <a:pt x="176" y="488"/>
                    <a:pt x="209" y="470"/>
                    <a:pt x="247" y="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2863850" y="-1444625"/>
              <a:ext cx="1433512" cy="771525"/>
            </a:xfrm>
            <a:custGeom>
              <a:avLst/>
              <a:gdLst>
                <a:gd name="T0" fmla="*/ 1 w 411"/>
                <a:gd name="T1" fmla="*/ 42 h 221"/>
                <a:gd name="T2" fmla="*/ 0 w 411"/>
                <a:gd name="T3" fmla="*/ 43 h 221"/>
                <a:gd name="T4" fmla="*/ 0 w 411"/>
                <a:gd name="T5" fmla="*/ 46 h 221"/>
                <a:gd name="T6" fmla="*/ 0 w 411"/>
                <a:gd name="T7" fmla="*/ 47 h 221"/>
                <a:gd name="T8" fmla="*/ 0 w 411"/>
                <a:gd name="T9" fmla="*/ 51 h 221"/>
                <a:gd name="T10" fmla="*/ 0 w 411"/>
                <a:gd name="T11" fmla="*/ 221 h 221"/>
                <a:gd name="T12" fmla="*/ 233 w 411"/>
                <a:gd name="T13" fmla="*/ 221 h 221"/>
                <a:gd name="T14" fmla="*/ 411 w 411"/>
                <a:gd name="T15" fmla="*/ 50 h 221"/>
                <a:gd name="T16" fmla="*/ 404 w 411"/>
                <a:gd name="T17" fmla="*/ 0 h 221"/>
                <a:gd name="T18" fmla="*/ 51 w 411"/>
                <a:gd name="T19" fmla="*/ 0 h 221"/>
                <a:gd name="T20" fmla="*/ 1 w 411"/>
                <a:gd name="T21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21">
                  <a:moveTo>
                    <a:pt x="1" y="42"/>
                  </a:moveTo>
                  <a:cubicBezTo>
                    <a:pt x="1" y="42"/>
                    <a:pt x="1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0" y="50"/>
                    <a:pt x="0" y="5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01" y="221"/>
                    <a:pt x="196" y="221"/>
                    <a:pt x="233" y="221"/>
                  </a:cubicBezTo>
                  <a:cubicBezTo>
                    <a:pt x="332" y="221"/>
                    <a:pt x="411" y="148"/>
                    <a:pt x="411" y="50"/>
                  </a:cubicBezTo>
                  <a:cubicBezTo>
                    <a:pt x="411" y="32"/>
                    <a:pt x="409" y="15"/>
                    <a:pt x="40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6" y="0"/>
                    <a:pt x="5" y="18"/>
                    <a:pt x="1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1196975" y="-1444625"/>
              <a:ext cx="1427162" cy="771525"/>
            </a:xfrm>
            <a:custGeom>
              <a:avLst/>
              <a:gdLst>
                <a:gd name="T0" fmla="*/ 358 w 409"/>
                <a:gd name="T1" fmla="*/ 0 h 221"/>
                <a:gd name="T2" fmla="*/ 8 w 409"/>
                <a:gd name="T3" fmla="*/ 0 h 221"/>
                <a:gd name="T4" fmla="*/ 0 w 409"/>
                <a:gd name="T5" fmla="*/ 50 h 221"/>
                <a:gd name="T6" fmla="*/ 178 w 409"/>
                <a:gd name="T7" fmla="*/ 221 h 221"/>
                <a:gd name="T8" fmla="*/ 409 w 409"/>
                <a:gd name="T9" fmla="*/ 221 h 221"/>
                <a:gd name="T10" fmla="*/ 409 w 409"/>
                <a:gd name="T11" fmla="*/ 51 h 221"/>
                <a:gd name="T12" fmla="*/ 358 w 409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9" h="221">
                  <a:moveTo>
                    <a:pt x="3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15"/>
                    <a:pt x="0" y="32"/>
                    <a:pt x="0" y="50"/>
                  </a:cubicBezTo>
                  <a:cubicBezTo>
                    <a:pt x="0" y="148"/>
                    <a:pt x="80" y="221"/>
                    <a:pt x="178" y="221"/>
                  </a:cubicBezTo>
                  <a:cubicBezTo>
                    <a:pt x="221" y="221"/>
                    <a:pt x="313" y="221"/>
                    <a:pt x="409" y="221"/>
                  </a:cubicBezTo>
                  <a:cubicBezTo>
                    <a:pt x="409" y="51"/>
                    <a:pt x="409" y="51"/>
                    <a:pt x="409" y="51"/>
                  </a:cubicBezTo>
                  <a:cubicBezTo>
                    <a:pt x="409" y="23"/>
                    <a:pt x="386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2863850" y="-2657475"/>
              <a:ext cx="1273175" cy="987425"/>
            </a:xfrm>
            <a:custGeom>
              <a:avLst/>
              <a:gdLst>
                <a:gd name="T0" fmla="*/ 283 w 365"/>
                <a:gd name="T1" fmla="*/ 227 h 283"/>
                <a:gd name="T2" fmla="*/ 56 w 365"/>
                <a:gd name="T3" fmla="*/ 0 h 283"/>
                <a:gd name="T4" fmla="*/ 0 w 365"/>
                <a:gd name="T5" fmla="*/ 7 h 283"/>
                <a:gd name="T6" fmla="*/ 0 w 365"/>
                <a:gd name="T7" fmla="*/ 232 h 283"/>
                <a:gd name="T8" fmla="*/ 0 w 365"/>
                <a:gd name="T9" fmla="*/ 236 h 283"/>
                <a:gd name="T10" fmla="*/ 0 w 365"/>
                <a:gd name="T11" fmla="*/ 237 h 283"/>
                <a:gd name="T12" fmla="*/ 0 w 365"/>
                <a:gd name="T13" fmla="*/ 241 h 283"/>
                <a:gd name="T14" fmla="*/ 1 w 365"/>
                <a:gd name="T15" fmla="*/ 241 h 283"/>
                <a:gd name="T16" fmla="*/ 51 w 365"/>
                <a:gd name="T17" fmla="*/ 283 h 283"/>
                <a:gd name="T18" fmla="*/ 365 w 365"/>
                <a:gd name="T19" fmla="*/ 283 h 283"/>
                <a:gd name="T20" fmla="*/ 282 w 365"/>
                <a:gd name="T21" fmla="*/ 234 h 283"/>
                <a:gd name="T22" fmla="*/ 283 w 365"/>
                <a:gd name="T23" fmla="*/ 22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5" h="283">
                  <a:moveTo>
                    <a:pt x="283" y="227"/>
                  </a:moveTo>
                  <a:cubicBezTo>
                    <a:pt x="283" y="101"/>
                    <a:pt x="181" y="0"/>
                    <a:pt x="56" y="0"/>
                  </a:cubicBezTo>
                  <a:cubicBezTo>
                    <a:pt x="36" y="0"/>
                    <a:pt x="18" y="2"/>
                    <a:pt x="0" y="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3"/>
                    <a:pt x="0" y="235"/>
                    <a:pt x="0" y="236"/>
                  </a:cubicBezTo>
                  <a:cubicBezTo>
                    <a:pt x="0" y="236"/>
                    <a:pt x="0" y="237"/>
                    <a:pt x="0" y="237"/>
                  </a:cubicBezTo>
                  <a:cubicBezTo>
                    <a:pt x="0" y="238"/>
                    <a:pt x="0" y="239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5" y="265"/>
                    <a:pt x="26" y="283"/>
                    <a:pt x="51" y="283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43" y="261"/>
                    <a:pt x="314" y="244"/>
                    <a:pt x="282" y="234"/>
                  </a:cubicBezTo>
                  <a:cubicBezTo>
                    <a:pt x="282" y="232"/>
                    <a:pt x="283" y="229"/>
                    <a:pt x="283" y="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1354138" y="-2528888"/>
              <a:ext cx="1270000" cy="858838"/>
            </a:xfrm>
            <a:custGeom>
              <a:avLst/>
              <a:gdLst>
                <a:gd name="T0" fmla="*/ 364 w 364"/>
                <a:gd name="T1" fmla="*/ 195 h 246"/>
                <a:gd name="T2" fmla="*/ 364 w 364"/>
                <a:gd name="T3" fmla="*/ 0 h 246"/>
                <a:gd name="T4" fmla="*/ 307 w 364"/>
                <a:gd name="T5" fmla="*/ 54 h 246"/>
                <a:gd name="T6" fmla="*/ 232 w 364"/>
                <a:gd name="T7" fmla="*/ 32 h 246"/>
                <a:gd name="T8" fmla="*/ 94 w 364"/>
                <a:gd name="T9" fmla="*/ 170 h 246"/>
                <a:gd name="T10" fmla="*/ 96 w 364"/>
                <a:gd name="T11" fmla="*/ 194 h 246"/>
                <a:gd name="T12" fmla="*/ 0 w 364"/>
                <a:gd name="T13" fmla="*/ 246 h 246"/>
                <a:gd name="T14" fmla="*/ 313 w 364"/>
                <a:gd name="T15" fmla="*/ 246 h 246"/>
                <a:gd name="T16" fmla="*/ 364 w 364"/>
                <a:gd name="T17" fmla="*/ 19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4" h="246">
                  <a:moveTo>
                    <a:pt x="364" y="195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2" y="15"/>
                    <a:pt x="323" y="33"/>
                    <a:pt x="307" y="54"/>
                  </a:cubicBezTo>
                  <a:cubicBezTo>
                    <a:pt x="285" y="40"/>
                    <a:pt x="260" y="32"/>
                    <a:pt x="232" y="32"/>
                  </a:cubicBezTo>
                  <a:cubicBezTo>
                    <a:pt x="155" y="32"/>
                    <a:pt x="94" y="94"/>
                    <a:pt x="94" y="170"/>
                  </a:cubicBezTo>
                  <a:cubicBezTo>
                    <a:pt x="94" y="178"/>
                    <a:pt x="95" y="186"/>
                    <a:pt x="96" y="194"/>
                  </a:cubicBezTo>
                  <a:cubicBezTo>
                    <a:pt x="58" y="202"/>
                    <a:pt x="25" y="220"/>
                    <a:pt x="0" y="246"/>
                  </a:cubicBezTo>
                  <a:cubicBezTo>
                    <a:pt x="313" y="246"/>
                    <a:pt x="313" y="246"/>
                    <a:pt x="313" y="246"/>
                  </a:cubicBezTo>
                  <a:cubicBezTo>
                    <a:pt x="341" y="246"/>
                    <a:pt x="364" y="223"/>
                    <a:pt x="364" y="1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472137" y="4143850"/>
            <a:ext cx="2583344" cy="1665763"/>
            <a:chOff x="8728103" y="4231511"/>
            <a:chExt cx="2635145" cy="169916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8728103" y="5010007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API Apps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28103" y="544405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Easily build and consume APIs in the cloud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59451" y="1739295"/>
            <a:ext cx="3314494" cy="1688853"/>
            <a:chOff x="5434663" y="1339128"/>
            <a:chExt cx="3380957" cy="1722718"/>
          </a:xfrm>
        </p:grpSpPr>
        <p:sp>
          <p:nvSpPr>
            <p:cNvPr id="56" name="TextBox 55"/>
            <p:cNvSpPr txBox="1"/>
            <p:nvPr/>
          </p:nvSpPr>
          <p:spPr>
            <a:xfrm>
              <a:off x="5648241" y="2147024"/>
              <a:ext cx="2929173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Web Apps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34663" y="2575226"/>
              <a:ext cx="3380957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/>
            <a:p>
              <a:pPr algn="ctr" defTabSz="914367">
                <a:lnSpc>
                  <a:spcPts val="1500"/>
                </a:lnSpc>
                <a:defRPr/>
              </a:pP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Web apps that scale </a:t>
              </a:r>
              <a:b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1400" kern="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  <a:latin typeface="Segoe UI Light"/>
                </a:rPr>
                <a:t>with your business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8472137" y="1692405"/>
            <a:ext cx="2583345" cy="1735744"/>
            <a:chOff x="8642021" y="1291297"/>
            <a:chExt cx="2635146" cy="1770549"/>
          </a:xfrm>
        </p:grpSpPr>
        <p:sp>
          <p:nvSpPr>
            <p:cNvPr id="60" name="TextBox 59"/>
            <p:cNvSpPr txBox="1"/>
            <p:nvPr/>
          </p:nvSpPr>
          <p:spPr>
            <a:xfrm>
              <a:off x="8642022" y="21470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Mobile Apps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42021" y="2575226"/>
              <a:ext cx="2635145" cy="486620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Build Mobile apps </a:t>
              </a:r>
              <a:b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</a:br>
              <a:r>
                <a:rPr lang="en-US" sz="1400" dirty="0">
                  <a:gradFill>
                    <a:gsLst>
                      <a:gs pos="0">
                        <a:srgbClr val="FFFFFF">
                          <a:lumMod val="75000"/>
                        </a:srgbClr>
                      </a:gs>
                      <a:gs pos="100000">
                        <a:srgbClr val="FFFFFF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for any device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63" name="Straight Connector 62"/>
          <p:cNvCxnSpPr/>
          <p:nvPr/>
        </p:nvCxnSpPr>
        <p:spPr>
          <a:xfrm>
            <a:off x="8411764" y="1734485"/>
            <a:ext cx="0" cy="405082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47789" y="3702149"/>
            <a:ext cx="5407692" cy="0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725027" y="4107654"/>
            <a:ext cx="2583344" cy="1677659"/>
            <a:chOff x="5839825" y="1775527"/>
            <a:chExt cx="2635145" cy="1711300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5839825" y="2575724"/>
              <a:ext cx="2635145" cy="5447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90000"/>
                </a:lnSpc>
                <a:spcAft>
                  <a:spcPts val="600"/>
                </a:spcAft>
                <a:defRPr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cs typeface="Segoe UI Semibold" panose="020B0702040204020203" pitchFamily="34" charset="0"/>
                </a:defRPr>
              </a:lvl1pPr>
            </a:lstStyle>
            <a:p>
              <a:pPr defTabSz="914367"/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:rPr>
                <a:t>LOGIC Apps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9825" y="3000276"/>
              <a:ext cx="2635145" cy="486551"/>
            </a:xfrm>
            <a:prstGeom prst="rect">
              <a:avLst/>
            </a:prstGeom>
            <a:noFill/>
          </p:spPr>
          <p:txBody>
            <a:bodyPr wrap="square" lIns="182828" rIns="182828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530"/>
                </a:lnSpc>
                <a:defRPr sz="1428" ker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defRPr>
              </a:lvl1pPr>
            </a:lstStyle>
            <a:p>
              <a:pPr defTabSz="914367"/>
              <a:r>
                <a:rPr lang="en-US" sz="1400" dirty="0">
                  <a:gradFill>
                    <a:gsLst>
                      <a:gs pos="0">
                        <a:srgbClr val="ECECEC">
                          <a:lumMod val="75000"/>
                        </a:srgbClr>
                      </a:gs>
                      <a:gs pos="100000">
                        <a:srgbClr val="ECECEC">
                          <a:lumMod val="75000"/>
                        </a:srgbClr>
                      </a:gs>
                    </a:gsLst>
                    <a:lin ang="5400000" scaled="0"/>
                  </a:gradFill>
                </a:rPr>
                <a:t>Automate business process across SaaS and on-premises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2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 Plan</a:t>
            </a:r>
            <a:endParaRPr lang="en-US" dirty="0"/>
          </a:p>
        </p:txBody>
      </p:sp>
      <p:pic>
        <p:nvPicPr>
          <p:cNvPr id="1026" name="Picture 2" descr="http://blogs.msdn.com/cfs-filesystemfile.ashx/__key/communityserver-blogs-components-weblogfiles/00-00-00-43-90-metablogapi/4214.image_5F00_1EFA5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" t="16936" r="5766" b="8993"/>
          <a:stretch/>
        </p:blipFill>
        <p:spPr bwMode="auto">
          <a:xfrm>
            <a:off x="641730" y="2272683"/>
            <a:ext cx="10668422" cy="316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2853972"/>
            <a:ext cx="768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Visual Studio Team Services (ex. VS Online)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Local </a:t>
            </a:r>
            <a:r>
              <a:rPr lang="en-US" sz="2400" dirty="0" err="1" smtClean="0">
                <a:solidFill>
                  <a:prstClr val="black"/>
                </a:solidFill>
              </a:rPr>
              <a:t>Git</a:t>
            </a:r>
            <a:r>
              <a:rPr lang="en-US" sz="2400" dirty="0" smtClean="0">
                <a:solidFill>
                  <a:prstClr val="black"/>
                </a:solidFill>
              </a:rPr>
              <a:t> Repository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Github</a:t>
            </a:r>
            <a:r>
              <a:rPr lang="en-US" sz="2400" dirty="0" smtClean="0">
                <a:solidFill>
                  <a:prstClr val="black"/>
                </a:solidFill>
              </a:rPr>
              <a:t> (hooks)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</a:rPr>
              <a:t>Bitbucket</a:t>
            </a:r>
            <a:r>
              <a:rPr lang="en-US" sz="2400" dirty="0">
                <a:solidFill>
                  <a:prstClr val="black"/>
                </a:solidFill>
              </a:rPr>
              <a:t> (hooks)</a:t>
            </a:r>
          </a:p>
        </p:txBody>
      </p:sp>
    </p:spTree>
    <p:extLst>
      <p:ext uri="{BB962C8B-B14F-4D97-AF65-F5344CB8AC3E}">
        <p14:creationId xmlns:p14="http://schemas.microsoft.com/office/powerpoint/2010/main" val="21653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634" y="6024282"/>
            <a:ext cx="938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err="1">
                <a:solidFill>
                  <a:prstClr val="black"/>
                </a:solidFill>
              </a:rPr>
              <a:t>azure.microsoft.com</a:t>
            </a:r>
            <a:r>
              <a:rPr lang="en-US" dirty="0">
                <a:solidFill>
                  <a:prstClr val="black"/>
                </a:solidFill>
              </a:rPr>
              <a:t>/en-us/documentation/articles/web-sites-publish-source-control/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961" cy="11069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9634" y="1595718"/>
            <a:ext cx="546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Continuous Integration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634" y="3733055"/>
            <a:ext cx="768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Demo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4.xml><?xml version="1.0" encoding="utf-8"?>
<a:theme xmlns:a="http://schemas.openxmlformats.org/drawingml/2006/main" name="2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616</Words>
  <Application>Microsoft Office PowerPoint</Application>
  <PresentationFormat>Widescreen</PresentationFormat>
  <Paragraphs>207</Paragraphs>
  <Slides>38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Avenir LT Pro 45 Book</vt:lpstr>
      <vt:lpstr>Calibri</vt:lpstr>
      <vt:lpstr>Calibri Light</vt:lpstr>
      <vt:lpstr>Consolas</vt:lpstr>
      <vt:lpstr>ＭＳ Ｐゴシック</vt:lpstr>
      <vt:lpstr>Segoe UI</vt:lpstr>
      <vt:lpstr>Segoe UI Light</vt:lpstr>
      <vt:lpstr>Segoe UI Semibold</vt:lpstr>
      <vt:lpstr>Source Sans Pro</vt:lpstr>
      <vt:lpstr>Verdana</vt:lpstr>
      <vt:lpstr>Office Theme</vt:lpstr>
      <vt:lpstr>5-30629_Build_Template_DARK BLUE</vt:lpstr>
      <vt:lpstr>1_5-30629_Build_Template_DARK BLUE</vt:lpstr>
      <vt:lpstr>2_5-30629_Build_Template_DARK BLUE</vt:lpstr>
      <vt:lpstr>PowerPoint Presentation</vt:lpstr>
      <vt:lpstr>PowerPoint Presentation</vt:lpstr>
      <vt:lpstr>PowerPoint Presentation</vt:lpstr>
      <vt:lpstr>PowerPoint Presentation</vt:lpstr>
      <vt:lpstr>App Service - one integrated offering</vt:lpstr>
      <vt:lpstr>App Service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Calinescu</dc:creator>
  <cp:lastModifiedBy>Adrian Calinescu</cp:lastModifiedBy>
  <cp:revision>44</cp:revision>
  <dcterms:created xsi:type="dcterms:W3CDTF">2015-12-06T21:53:53Z</dcterms:created>
  <dcterms:modified xsi:type="dcterms:W3CDTF">2015-12-10T05:45:17Z</dcterms:modified>
</cp:coreProperties>
</file>