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41"/>
  </p:notes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0" r:id="rId21"/>
    <p:sldId id="271" r:id="rId22"/>
    <p:sldId id="278" r:id="rId23"/>
    <p:sldId id="282" r:id="rId24"/>
    <p:sldId id="272" r:id="rId25"/>
    <p:sldId id="267" r:id="rId26"/>
    <p:sldId id="279" r:id="rId27"/>
    <p:sldId id="262" r:id="rId28"/>
    <p:sldId id="280" r:id="rId29"/>
    <p:sldId id="281" r:id="rId30"/>
    <p:sldId id="258" r:id="rId31"/>
    <p:sldId id="274" r:id="rId32"/>
    <p:sldId id="273" r:id="rId33"/>
    <p:sldId id="263" r:id="rId34"/>
    <p:sldId id="277" r:id="rId35"/>
    <p:sldId id="265" r:id="rId36"/>
    <p:sldId id="264" r:id="rId37"/>
    <p:sldId id="259" r:id="rId38"/>
    <p:sldId id="261" r:id="rId39"/>
    <p:sldId id="2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0070C0"/>
    <a:srgbClr val="5B9BD5"/>
    <a:srgbClr val="2FC81A"/>
    <a:srgbClr val="000000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41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Deployment slots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Actual live apps (up to 20 slots available)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swap slots with Production app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Great for beta-testing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Assures no downtime on 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have specific settings for every slot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34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8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Scale up &amp; 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4 cores &amp; 7 GB RAM per Instance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250 GB per Instance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Up to 20 Instances </a:t>
            </a:r>
            <a:r>
              <a:rPr lang="en-US" sz="3200" dirty="0" smtClean="0">
                <a:solidFill>
                  <a:prstClr val="black"/>
                </a:solidFill>
              </a:rPr>
              <a:t>(*50)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60994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1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Kudu 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General Environment Info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Debug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Process Explorer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File Browser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Real Time </a:t>
            </a:r>
            <a:r>
              <a:rPr lang="en-US" sz="3200" dirty="0">
                <a:solidFill>
                  <a:prstClr val="black"/>
                </a:solidFill>
              </a:rPr>
              <a:t>F</a:t>
            </a:r>
            <a:r>
              <a:rPr lang="en-US" sz="3200" dirty="0" smtClean="0">
                <a:solidFill>
                  <a:prstClr val="black"/>
                </a:solidFill>
              </a:rPr>
              <a:t>ile </a:t>
            </a:r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diting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18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Auto-Healing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86" y="5050801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was invented in 2009 by Ryan Dahl and other developers working at </a:t>
            </a:r>
            <a:r>
              <a:rPr lang="en-US" sz="2800" dirty="0" err="1" smtClean="0"/>
              <a:t>Joyent</a:t>
            </a:r>
            <a:r>
              <a:rPr lang="en-US" sz="2800" dirty="0" smtClean="0"/>
              <a:t>. Node.js </a:t>
            </a:r>
            <a:r>
              <a:rPr lang="en-US" sz="2800" dirty="0"/>
              <a:t>was created and first published for Linux use in </a:t>
            </a:r>
            <a:r>
              <a:rPr lang="en-US" sz="2800" dirty="0" smtClean="0"/>
              <a:t>2009.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4C5859"/>
                </a:solidFill>
                <a:cs typeface="Segoe UI" panose="020B0502040204020203" pitchFamily="34" charset="0"/>
              </a:rPr>
              <a:t>Event-driven </a:t>
            </a:r>
            <a:r>
              <a:rPr lang="en-US" sz="2400" b="1" dirty="0">
                <a:solidFill>
                  <a:srgbClr val="4C5859"/>
                </a:solidFill>
                <a:cs typeface="Segoe UI" panose="020B0502040204020203" pitchFamily="34" charset="0"/>
              </a:rPr>
              <a:t>programming </a:t>
            </a:r>
            <a:r>
              <a:rPr lang="en-US" sz="2400" dirty="0">
                <a:solidFill>
                  <a:srgbClr val="4C5859"/>
                </a:solidFill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718284"/>
            <a:ext cx="570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E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verything </a:t>
            </a:r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runs in parallel except your 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code.</a:t>
            </a:r>
            <a:endParaRPr lang="en-US" sz="2400" dirty="0">
              <a:solidFill>
                <a:srgbClr val="00ABEC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411" y="2841338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411" y="2130186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411" y="3537522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7411" y="4230484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657" y="4929891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049" y="1437307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6805" y="2652700"/>
            <a:ext cx="1901602" cy="1968875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4232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0.00232 L 0.6707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34232 -0.1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-0.10139 L 0.66992 -0.1979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rgbClr val="ED7D31">
                    <a:lumMod val="75000"/>
                  </a:srgb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rgbClr val="ED7D31">
                  <a:lumMod val="75000"/>
                </a:srgb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29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Node.js® is a </a:t>
            </a:r>
            <a:r>
              <a:rPr lang="en-US" sz="2800" dirty="0">
                <a:cs typeface="Segoe UI" panose="020B0502040204020203" pitchFamily="34" charset="0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built on </a:t>
            </a:r>
            <a:r>
              <a:rPr lang="en-US" sz="2800" dirty="0">
                <a:solidFill>
                  <a:srgbClr val="80BD01"/>
                </a:solidFill>
                <a:cs typeface="Segoe UI" panose="020B0502040204020203" pitchFamily="34" charset="0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. Node.js uses an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,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that makes it lightweight and efficient. 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902" y="1865778"/>
            <a:ext cx="1087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 originally used 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relies on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kqueue</a:t>
            </a:r>
            <a:r>
              <a:rPr lang="en-US" sz="2800" dirty="0">
                <a:solidFill>
                  <a:srgbClr val="00B0F0"/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or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e)poll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only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supported by </a:t>
            </a:r>
            <a:r>
              <a:rPr lang="en-US" sz="2800" dirty="0" err="1" smtClean="0">
                <a:solidFill>
                  <a:srgbClr val="333333"/>
                </a:solidFill>
                <a:cs typeface="Segoe UI" panose="020B0502040204020203" pitchFamily="34" charset="0"/>
              </a:rPr>
              <a:t>UNIXes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libuv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 started as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abstraction:</a:t>
            </a: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IOCP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1789249" y="4646370"/>
            <a:ext cx="2220686" cy="485192"/>
          </a:xfrm>
          <a:prstGeom prst="borderCallout1">
            <a:avLst>
              <a:gd name="adj1" fmla="val 53365"/>
              <a:gd name="adj2" fmla="val 70"/>
              <a:gd name="adj3" fmla="val 122115"/>
              <a:gd name="adj4" fmla="val -295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elect()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546" y="5704869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3" y="3069967"/>
            <a:ext cx="6810375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546" y="2700635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prototype of this system call 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546" y="4158417"/>
            <a:ext cx="723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 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altLang="en-US" dirty="0"/>
              <a:t> mechanism was introduced in 4.2BSD.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It </a:t>
            </a:r>
            <a:r>
              <a:rPr lang="en-US" altLang="en-US" dirty="0"/>
              <a:t>allows one to specify three sets of file descriptors (as bit masks) and a timeout. </a:t>
            </a:r>
            <a:r>
              <a:rPr lang="en-US" altLang="en-US" dirty="0">
                <a:solidFill>
                  <a:srgbClr val="00ABEC"/>
                </a:solidFill>
              </a:rPr>
              <a:t>The call returns when the timeout expires or when one of the file descriptors in 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readfds</a:t>
            </a:r>
            <a:r>
              <a:rPr lang="en-US" altLang="en-US" dirty="0">
                <a:solidFill>
                  <a:srgbClr val="00ABEC"/>
                </a:solidFill>
              </a:rPr>
              <a:t> has data available for </a:t>
            </a:r>
            <a:r>
              <a:rPr lang="en-US" altLang="en-US" dirty="0" smtClean="0">
                <a:solidFill>
                  <a:srgbClr val="00ABEC"/>
                </a:solidFill>
              </a:rPr>
              <a:t>reading. </a:t>
            </a:r>
            <a:endParaRPr lang="en-US" altLang="en-US" dirty="0">
              <a:solidFill>
                <a:srgbClr val="00AB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46" y="1565216"/>
            <a:ext cx="4088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call</a:t>
            </a:r>
          </a:p>
          <a:p>
            <a:r>
              <a:rPr lang="en-US" sz="1400" dirty="0" smtClean="0"/>
              <a:t>Available on </a:t>
            </a:r>
            <a:r>
              <a:rPr lang="en-US" sz="1400" dirty="0"/>
              <a:t>most *NIXES</a:t>
            </a: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1990" y="3120007"/>
            <a:ext cx="49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r>
              <a:rPr lang="en-US" sz="20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</a:t>
            </a:r>
            <a:r>
              <a:rPr lang="en-US" sz="2000" dirty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I/O model 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1568275"/>
            <a:ext cx="4989218" cy="13472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35768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947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537" y="5339043"/>
            <a:ext cx="19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1653" y="5348553"/>
            <a:ext cx="531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Non-blocking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epoll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on Linux, </a:t>
            </a:r>
            <a:r>
              <a:rPr lang="en-US" dirty="0" smtClean="0">
                <a:latin typeface="Consolas" panose="020B0609020204030204" pitchFamily="49" charset="0"/>
              </a:rPr>
              <a:t>IOCP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59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What is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Why choose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628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Demo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7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Visual Studio Team Services (ex. VS Online)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Local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r>
              <a:rPr lang="en-US" sz="2400" dirty="0" smtClean="0">
                <a:solidFill>
                  <a:prstClr val="black"/>
                </a:solidFill>
              </a:rPr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Github</a:t>
            </a:r>
            <a:r>
              <a:rPr lang="en-US" sz="2400" dirty="0" smtClean="0">
                <a:solidFill>
                  <a:prstClr val="black"/>
                </a:solidFill>
              </a:rPr>
              <a:t> (hooks)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Bitbucket</a:t>
            </a:r>
            <a:r>
              <a:rPr lang="en-US" sz="2400" dirty="0">
                <a:solidFill>
                  <a:prstClr val="black"/>
                </a:solidFill>
              </a:rPr>
              <a:t> (hooks)</a:t>
            </a:r>
          </a:p>
        </p:txBody>
      </p:sp>
    </p:spTree>
    <p:extLst>
      <p:ext uri="{BB962C8B-B14F-4D97-AF65-F5344CB8AC3E}">
        <p14:creationId xmlns:p14="http://schemas.microsoft.com/office/powerpoint/2010/main" val="21653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603</Words>
  <Application>Microsoft Office PowerPoint</Application>
  <PresentationFormat>Widescreen</PresentationFormat>
  <Paragraphs>202</Paragraphs>
  <Slides>36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42</cp:revision>
  <dcterms:created xsi:type="dcterms:W3CDTF">2015-12-06T21:53:53Z</dcterms:created>
  <dcterms:modified xsi:type="dcterms:W3CDTF">2015-12-09T21:49:38Z</dcterms:modified>
</cp:coreProperties>
</file>