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67" r:id="rId4"/>
    <p:sldId id="268" r:id="rId5"/>
    <p:sldId id="270" r:id="rId6"/>
    <p:sldId id="271" r:id="rId7"/>
    <p:sldId id="272" r:id="rId8"/>
    <p:sldId id="273" r:id="rId9"/>
    <p:sldId id="274" r:id="rId10"/>
    <p:sldId id="275" r:id="rId11"/>
    <p:sldId id="276" r:id="rId12"/>
    <p:sldId id="277" r:id="rId13"/>
    <p:sldId id="278" r:id="rId14"/>
    <p:sldId id="279" r:id="rId15"/>
    <p:sldId id="280" r:id="rId16"/>
    <p:sldId id="262"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2" d="100"/>
          <a:sy n="82" d="100"/>
        </p:scale>
        <p:origin x="720"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12/7/2021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12/7/2021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12/7/2021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12/7/2021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12/7/2021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12/7/2021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12/7/2021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12/7/2021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12/7/2021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msdn.microsoft.com/en-us/library/windows/desktop/ms686307(v=vs.85).aspx"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Algorithms and Analysis Project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6ABE-B657-466B-9502-4D3283A3BEEE}"/>
              </a:ext>
            </a:extLst>
          </p:cNvPr>
          <p:cNvSpPr>
            <a:spLocks noGrp="1"/>
          </p:cNvSpPr>
          <p:nvPr>
            <p:ph type="title"/>
          </p:nvPr>
        </p:nvSpPr>
        <p:spPr>
          <a:xfrm>
            <a:off x="1522414" y="274638"/>
            <a:ext cx="9143998" cy="1020762"/>
          </a:xfrm>
        </p:spPr>
        <p:txBody>
          <a:bodyPr anchor="b">
            <a:normAutofit/>
          </a:bodyPr>
          <a:lstStyle/>
          <a:p>
            <a:pPr marL="0" marR="0">
              <a:spcBef>
                <a:spcPts val="0"/>
              </a:spcBef>
              <a:spcAft>
                <a:spcPts val="0"/>
              </a:spcAft>
              <a:tabLst>
                <a:tab pos="270510" algn="l"/>
              </a:tabLst>
            </a:pPr>
            <a:r>
              <a:rPr lang="en-US" b="1">
                <a:effectLst/>
              </a:rPr>
              <a:t>Modules and their interaction </a:t>
            </a:r>
            <a:endParaRPr lang="en-US"/>
          </a:p>
        </p:txBody>
      </p:sp>
      <p:sp>
        <p:nvSpPr>
          <p:cNvPr id="49" name="Content Placeholder 2">
            <a:extLst>
              <a:ext uri="{FF2B5EF4-FFF2-40B4-BE49-F238E27FC236}">
                <a16:creationId xmlns:a16="http://schemas.microsoft.com/office/drawing/2014/main" id="{B19F9F19-F825-431F-9507-24447D70EEF1}"/>
              </a:ext>
            </a:extLst>
          </p:cNvPr>
          <p:cNvSpPr>
            <a:spLocks noGrp="1"/>
          </p:cNvSpPr>
          <p:nvPr>
            <p:ph sz="half" idx="1"/>
          </p:nvPr>
        </p:nvSpPr>
        <p:spPr>
          <a:xfrm>
            <a:off x="1522413" y="1905000"/>
            <a:ext cx="4419599" cy="4267200"/>
          </a:xfrm>
        </p:spPr>
        <p:txBody>
          <a:bodyPr/>
          <a:lstStyle/>
          <a:p>
            <a:r>
              <a:rPr lang="en-US" sz="1600" dirty="0">
                <a:effectLst/>
                <a:latin typeface="Cambria" panose="02040503050406030204" pitchFamily="18" charset="0"/>
                <a:ea typeface="Cambria" panose="02040503050406030204" pitchFamily="18" charset="0"/>
              </a:rPr>
              <a:t>Call() function is called and it first checks whether the lifts are in a condition to receive the calls by calling the check() function. </a:t>
            </a:r>
          </a:p>
          <a:p>
            <a:r>
              <a:rPr lang="en-US" sz="1600" dirty="0">
                <a:effectLst/>
                <a:latin typeface="Cambria" panose="02040503050406030204" pitchFamily="18" charset="0"/>
                <a:ea typeface="Cambria" panose="02040503050406030204" pitchFamily="18" charset="0"/>
              </a:rPr>
              <a:t>If check()  function return true the algorithm proceeds further and assigns the lift by calling the assign() function, but if check () function returns false then it asks again for call after displaying some message for failure.</a:t>
            </a:r>
          </a:p>
          <a:p>
            <a:r>
              <a:rPr lang="en-US" sz="1600" dirty="0">
                <a:effectLst/>
                <a:latin typeface="Cambria" panose="02040503050406030204" pitchFamily="18" charset="0"/>
                <a:ea typeface="Cambria" panose="02040503050406030204" pitchFamily="18" charset="0"/>
              </a:rPr>
              <a:t>Assign() function just assigns a lift to a particular floor . And after assigning it ask to release the lift or to call from another user.</a:t>
            </a:r>
          </a:p>
          <a:p>
            <a:r>
              <a:rPr lang="en-US" sz="1600" dirty="0">
                <a:effectLst/>
                <a:latin typeface="Cambria" panose="02040503050406030204" pitchFamily="18" charset="0"/>
                <a:ea typeface="Cambria" panose="02040503050406030204" pitchFamily="18" charset="0"/>
              </a:rPr>
              <a:t>Release function </a:t>
            </a:r>
            <a:r>
              <a:rPr lang="en-US" sz="1600" dirty="0" err="1">
                <a:effectLst/>
                <a:latin typeface="Cambria" panose="02040503050406030204" pitchFamily="18" charset="0"/>
                <a:ea typeface="Cambria" panose="02040503050406030204" pitchFamily="18" charset="0"/>
              </a:rPr>
              <a:t>relase</a:t>
            </a:r>
            <a:r>
              <a:rPr lang="en-US" sz="1600" dirty="0">
                <a:effectLst/>
                <a:latin typeface="Cambria" panose="02040503050406030204" pitchFamily="18" charset="0"/>
                <a:ea typeface="Cambria" panose="02040503050406030204" pitchFamily="18" charset="0"/>
              </a:rPr>
              <a:t> the lift from current floor and makes it available for other users to be called.</a:t>
            </a:r>
          </a:p>
          <a:p>
            <a:endParaRPr lang="en-US" sz="1400" dirty="0">
              <a:effectLst/>
              <a:latin typeface="Cambria" panose="02040503050406030204" pitchFamily="18" charset="0"/>
              <a:ea typeface="Cambria" panose="02040503050406030204" pitchFamily="18" charset="0"/>
            </a:endParaRPr>
          </a:p>
          <a:p>
            <a:endParaRPr lang="en-US" sz="1400" dirty="0">
              <a:effectLst/>
              <a:latin typeface="Times New Roman" panose="02020603050405020304" pitchFamily="18" charset="0"/>
              <a:ea typeface="Times New Roman" panose="02020603050405020304" pitchFamily="18" charset="0"/>
            </a:endParaRPr>
          </a:p>
          <a:p>
            <a:endParaRPr lang="en-US" dirty="0"/>
          </a:p>
        </p:txBody>
      </p:sp>
      <p:pic>
        <p:nvPicPr>
          <p:cNvPr id="44" name="Content Placeholder 43">
            <a:extLst>
              <a:ext uri="{FF2B5EF4-FFF2-40B4-BE49-F238E27FC236}">
                <a16:creationId xmlns:a16="http://schemas.microsoft.com/office/drawing/2014/main" id="{CA361765-3F68-4794-8EBC-A93F4A167B31}"/>
              </a:ext>
            </a:extLst>
          </p:cNvPr>
          <p:cNvPicPr>
            <a:picLocks noGrp="1" noChangeAspect="1"/>
          </p:cNvPicPr>
          <p:nvPr>
            <p:ph sz="half" idx="2"/>
          </p:nvPr>
        </p:nvPicPr>
        <p:blipFill>
          <a:blip r:embed="rId2"/>
          <a:stretch>
            <a:fillRect/>
          </a:stretch>
        </p:blipFill>
        <p:spPr>
          <a:xfrm>
            <a:off x="6246815" y="1828800"/>
            <a:ext cx="5753098" cy="3050666"/>
          </a:xfrm>
          <a:noFill/>
        </p:spPr>
      </p:pic>
    </p:spTree>
    <p:extLst>
      <p:ext uri="{BB962C8B-B14F-4D97-AF65-F5344CB8AC3E}">
        <p14:creationId xmlns:p14="http://schemas.microsoft.com/office/powerpoint/2010/main" val="169886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758F-1720-4304-B19A-AA7EF3142016}"/>
              </a:ext>
            </a:extLst>
          </p:cNvPr>
          <p:cNvSpPr>
            <a:spLocks noGrp="1"/>
          </p:cNvSpPr>
          <p:nvPr>
            <p:ph type="title"/>
          </p:nvPr>
        </p:nvSpPr>
        <p:spPr/>
        <p:txBody>
          <a:bodyPr>
            <a:normAutofit/>
          </a:bodyPr>
          <a:lstStyle/>
          <a:p>
            <a:r>
              <a:rPr lang="en-US" b="1" dirty="0">
                <a:effectLst/>
                <a:latin typeface="Cambria" panose="02040503050406030204" pitchFamily="18" charset="0"/>
                <a:ea typeface="Cambria" panose="02040503050406030204" pitchFamily="18" charset="0"/>
              </a:rPr>
              <a:t>Algorithm</a:t>
            </a:r>
            <a:endParaRPr lang="en-US"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031881B-AE02-4833-9E2E-2D03D6BE789D}"/>
              </a:ext>
            </a:extLst>
          </p:cNvPr>
          <p:cNvSpPr>
            <a:spLocks noGrp="1"/>
          </p:cNvSpPr>
          <p:nvPr>
            <p:ph sz="half" idx="1"/>
          </p:nvPr>
        </p:nvSpPr>
        <p:spPr>
          <a:xfrm>
            <a:off x="1522413" y="1600200"/>
            <a:ext cx="10515599" cy="5181600"/>
          </a:xfrm>
        </p:spPr>
        <p:txBody>
          <a:bodyPr>
            <a:normAutofit lnSpcReduction="10000"/>
          </a:bodyPr>
          <a:lstStyle/>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#include &lt;iostream&gt;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#include &lt;</a:t>
            </a:r>
            <a:r>
              <a:rPr lang="en-US" sz="1400" dirty="0" err="1">
                <a:effectLst/>
                <a:latin typeface="Cambria" panose="02040503050406030204" pitchFamily="18" charset="0"/>
                <a:ea typeface="Cambria" panose="02040503050406030204" pitchFamily="18" charset="0"/>
                <a:cs typeface="Consolas" panose="020B0609020204030204" pitchFamily="49" charset="0"/>
              </a:rPr>
              <a:t>windows.h</a:t>
            </a:r>
            <a:r>
              <a:rPr lang="en-US" sz="1400" dirty="0">
                <a:effectLst/>
                <a:latin typeface="Cambria" panose="02040503050406030204" pitchFamily="18" charset="0"/>
                <a:ea typeface="Cambria" panose="02040503050406030204" pitchFamily="18" charset="0"/>
                <a:cs typeface="Consolas" panose="020B0609020204030204" pitchFamily="49" charset="0"/>
              </a:rPr>
              <a:t>&gt;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using namespace std;</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bool </a:t>
            </a:r>
            <a:r>
              <a:rPr lang="en-US" sz="1400" dirty="0" err="1">
                <a:effectLst/>
                <a:latin typeface="Cambria" panose="02040503050406030204" pitchFamily="18" charset="0"/>
                <a:ea typeface="Cambria" panose="02040503050406030204" pitchFamily="18" charset="0"/>
                <a:cs typeface="Consolas" panose="020B0609020204030204" pitchFamily="49" charset="0"/>
              </a:rPr>
              <a:t>findlift</a:t>
            </a:r>
            <a:r>
              <a:rPr lang="en-US" sz="1400" dirty="0">
                <a:effectLst/>
                <a:latin typeface="Cambria" panose="02040503050406030204" pitchFamily="18" charset="0"/>
                <a:ea typeface="Cambria" panose="02040503050406030204" pitchFamily="18" charset="0"/>
                <a:cs typeface="Consolas" panose="020B0609020204030204" pitchFamily="49" charset="0"/>
              </a:rPr>
              <a:t>(int A[], int lift)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for (int </a:t>
            </a:r>
            <a:r>
              <a:rPr lang="en-US" sz="1400" dirty="0" err="1">
                <a:effectLst/>
                <a:latin typeface="Cambria" panose="02040503050406030204" pitchFamily="18" charset="0"/>
                <a:ea typeface="Cambria" panose="02040503050406030204" pitchFamily="18" charset="0"/>
                <a:cs typeface="Consolas" panose="020B0609020204030204" pitchFamily="49" charset="0"/>
              </a:rPr>
              <a:t>i</a:t>
            </a:r>
            <a:r>
              <a:rPr lang="en-US" sz="1400" dirty="0">
                <a:effectLst/>
                <a:latin typeface="Cambria" panose="02040503050406030204" pitchFamily="18" charset="0"/>
                <a:ea typeface="Cambria" panose="02040503050406030204" pitchFamily="18" charset="0"/>
                <a:cs typeface="Consolas" panose="020B0609020204030204" pitchFamily="49" charset="0"/>
              </a:rPr>
              <a:t> = 0; </a:t>
            </a:r>
            <a:r>
              <a:rPr lang="en-US" sz="1400" dirty="0" err="1">
                <a:effectLst/>
                <a:latin typeface="Cambria" panose="02040503050406030204" pitchFamily="18" charset="0"/>
                <a:ea typeface="Cambria" panose="02040503050406030204" pitchFamily="18" charset="0"/>
                <a:cs typeface="Consolas" panose="020B0609020204030204" pitchFamily="49" charset="0"/>
              </a:rPr>
              <a:t>i</a:t>
            </a:r>
            <a:r>
              <a:rPr lang="en-US" sz="1400" dirty="0">
                <a:effectLst/>
                <a:latin typeface="Cambria" panose="02040503050406030204" pitchFamily="18" charset="0"/>
                <a:ea typeface="Cambria" panose="02040503050406030204" pitchFamily="18" charset="0"/>
                <a:cs typeface="Consolas" panose="020B0609020204030204" pitchFamily="49" charset="0"/>
              </a:rPr>
              <a:t> &lt; 10; </a:t>
            </a:r>
            <a:r>
              <a:rPr lang="en-US" sz="1400" dirty="0" err="1">
                <a:effectLst/>
                <a:latin typeface="Cambria" panose="02040503050406030204" pitchFamily="18" charset="0"/>
                <a:ea typeface="Cambria" panose="02040503050406030204" pitchFamily="18" charset="0"/>
                <a:cs typeface="Consolas" panose="020B0609020204030204" pitchFamily="49" charset="0"/>
              </a:rPr>
              <a:t>i</a:t>
            </a:r>
            <a:r>
              <a:rPr lang="en-US" sz="1400" dirty="0">
                <a:effectLst/>
                <a:latin typeface="Cambria" panose="02040503050406030204" pitchFamily="18" charset="0"/>
                <a:ea typeface="Cambria" panose="02040503050406030204" pitchFamily="18" charset="0"/>
                <a:cs typeface="Consolas" panose="020B0609020204030204" pitchFamily="49" charset="0"/>
              </a:rPr>
              <a: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if (A[</a:t>
            </a:r>
            <a:r>
              <a:rPr lang="en-US" sz="1400" dirty="0" err="1">
                <a:effectLst/>
                <a:latin typeface="Cambria" panose="02040503050406030204" pitchFamily="18" charset="0"/>
                <a:ea typeface="Cambria" panose="02040503050406030204" pitchFamily="18" charset="0"/>
                <a:cs typeface="Consolas" panose="020B0609020204030204" pitchFamily="49" charset="0"/>
              </a:rPr>
              <a:t>i</a:t>
            </a:r>
            <a:r>
              <a:rPr lang="en-US" sz="1400" dirty="0">
                <a:effectLst/>
                <a:latin typeface="Cambria" panose="02040503050406030204" pitchFamily="18" charset="0"/>
                <a:ea typeface="Cambria" panose="02040503050406030204" pitchFamily="18" charset="0"/>
                <a:cs typeface="Consolas" panose="020B0609020204030204" pitchFamily="49" charset="0"/>
              </a:rPr>
              <a:t>] == lift)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return false;</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return true;</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bool check(int f, int A[], int lift)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if (A[f] == 0 &amp;&amp; </a:t>
            </a:r>
            <a:r>
              <a:rPr lang="en-US" sz="1400" dirty="0" err="1">
                <a:effectLst/>
                <a:latin typeface="Cambria" panose="02040503050406030204" pitchFamily="18" charset="0"/>
                <a:ea typeface="Cambria" panose="02040503050406030204" pitchFamily="18" charset="0"/>
                <a:cs typeface="Consolas" panose="020B0609020204030204" pitchFamily="49" charset="0"/>
              </a:rPr>
              <a:t>findlift</a:t>
            </a:r>
            <a:r>
              <a:rPr lang="en-US" sz="1400" dirty="0">
                <a:effectLst/>
                <a:latin typeface="Cambria" panose="02040503050406030204" pitchFamily="18" charset="0"/>
                <a:ea typeface="Cambria" panose="02040503050406030204" pitchFamily="18" charset="0"/>
                <a:cs typeface="Consolas" panose="020B0609020204030204" pitchFamily="49" charset="0"/>
              </a:rPr>
              <a:t>(A, lift))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return true;</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return false;</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int call(int floor, int </a:t>
            </a:r>
            <a:r>
              <a:rPr lang="en-US" sz="1400" dirty="0" err="1">
                <a:effectLst/>
                <a:latin typeface="Cambria" panose="02040503050406030204" pitchFamily="18" charset="0"/>
                <a:ea typeface="Cambria" panose="02040503050406030204" pitchFamily="18" charset="0"/>
                <a:cs typeface="Consolas" panose="020B0609020204030204" pitchFamily="49" charset="0"/>
              </a:rPr>
              <a:t>arr</a:t>
            </a:r>
            <a:r>
              <a:rPr lang="en-US" sz="1400" dirty="0">
                <a:effectLst/>
                <a:latin typeface="Cambria" panose="02040503050406030204" pitchFamily="18" charset="0"/>
                <a:ea typeface="Cambria" panose="02040503050406030204" pitchFamily="18" charset="0"/>
                <a:cs typeface="Consolas" panose="020B0609020204030204" pitchFamily="49" charset="0"/>
              </a:rPr>
              <a:t>[], int lift)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if (check(floor, </a:t>
            </a:r>
            <a:r>
              <a:rPr lang="en-US" sz="1400" dirty="0" err="1">
                <a:effectLst/>
                <a:latin typeface="Cambria" panose="02040503050406030204" pitchFamily="18" charset="0"/>
                <a:ea typeface="Cambria" panose="02040503050406030204" pitchFamily="18" charset="0"/>
                <a:cs typeface="Consolas" panose="020B0609020204030204" pitchFamily="49" charset="0"/>
              </a:rPr>
              <a:t>arr</a:t>
            </a:r>
            <a:r>
              <a:rPr lang="en-US" sz="1400" dirty="0">
                <a:effectLst/>
                <a:latin typeface="Cambria" panose="02040503050406030204" pitchFamily="18" charset="0"/>
                <a:ea typeface="Cambria" panose="02040503050406030204" pitchFamily="18" charset="0"/>
                <a:cs typeface="Consolas" panose="020B0609020204030204" pitchFamily="49" charset="0"/>
              </a:rPr>
              <a:t>, lift) == true)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cout</a:t>
            </a:r>
            <a:r>
              <a:rPr lang="en-US" sz="1400" dirty="0">
                <a:effectLst/>
                <a:latin typeface="Cambria" panose="02040503050406030204" pitchFamily="18" charset="0"/>
                <a:ea typeface="Cambria" panose="02040503050406030204" pitchFamily="18" charset="0"/>
                <a:cs typeface="Consolas" panose="020B0609020204030204" pitchFamily="49" charset="0"/>
              </a:rPr>
              <a:t> &lt;&lt; "\</a:t>
            </a:r>
            <a:r>
              <a:rPr lang="en-US" sz="1400" dirty="0" err="1">
                <a:effectLst/>
                <a:latin typeface="Cambria" panose="02040503050406030204" pitchFamily="18" charset="0"/>
                <a:ea typeface="Cambria" panose="02040503050406030204" pitchFamily="18" charset="0"/>
                <a:cs typeface="Consolas" panose="020B0609020204030204" pitchFamily="49" charset="0"/>
              </a:rPr>
              <a:t>nPlease</a:t>
            </a:r>
            <a:r>
              <a:rPr lang="en-US" sz="1400" dirty="0">
                <a:effectLst/>
                <a:latin typeface="Cambria" panose="02040503050406030204" pitchFamily="18" charset="0"/>
                <a:ea typeface="Cambria" panose="02040503050406030204" pitchFamily="18" charset="0"/>
                <a:cs typeface="Consolas" panose="020B0609020204030204" pitchFamily="49" charset="0"/>
              </a:rPr>
              <a:t> wait LIFT - " &lt;&lt; lift &lt;&lt; " is coming.....\n";</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Sleep(3000);</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cout</a:t>
            </a:r>
            <a:r>
              <a:rPr lang="en-US" sz="1400" dirty="0">
                <a:effectLst/>
                <a:latin typeface="Cambria" panose="02040503050406030204" pitchFamily="18" charset="0"/>
                <a:ea typeface="Cambria" panose="02040503050406030204" pitchFamily="18" charset="0"/>
                <a:cs typeface="Consolas" panose="020B0609020204030204" pitchFamily="49" charset="0"/>
              </a:rPr>
              <a:t> &lt;&lt; "\</a:t>
            </a:r>
            <a:r>
              <a:rPr lang="en-US" sz="1400" dirty="0" err="1">
                <a:effectLst/>
                <a:latin typeface="Cambria" panose="02040503050406030204" pitchFamily="18" charset="0"/>
                <a:ea typeface="Cambria" panose="02040503050406030204" pitchFamily="18" charset="0"/>
                <a:cs typeface="Consolas" panose="020B0609020204030204" pitchFamily="49" charset="0"/>
              </a:rPr>
              <a:t>nLift</a:t>
            </a:r>
            <a:r>
              <a:rPr lang="en-US" sz="1400" dirty="0">
                <a:effectLst/>
                <a:latin typeface="Cambria" panose="02040503050406030204" pitchFamily="18" charset="0"/>
                <a:ea typeface="Cambria" panose="02040503050406030204" pitchFamily="18" charset="0"/>
                <a:cs typeface="Consolas" panose="020B0609020204030204" pitchFamily="49" charset="0"/>
              </a:rPr>
              <a:t> reached\n";</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arr</a:t>
            </a:r>
            <a:r>
              <a:rPr lang="en-US" sz="1400" dirty="0">
                <a:effectLst/>
                <a:latin typeface="Cambria" panose="02040503050406030204" pitchFamily="18" charset="0"/>
                <a:ea typeface="Cambria" panose="02040503050406030204" pitchFamily="18" charset="0"/>
                <a:cs typeface="Consolas" panose="020B0609020204030204" pitchFamily="49" charset="0"/>
              </a:rPr>
              <a:t>[floor] = lift;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cout</a:t>
            </a:r>
            <a:r>
              <a:rPr lang="en-US" sz="1400" dirty="0">
                <a:effectLst/>
                <a:latin typeface="Cambria" panose="02040503050406030204" pitchFamily="18" charset="0"/>
                <a:ea typeface="Cambria" panose="02040503050406030204" pitchFamily="18" charset="0"/>
                <a:cs typeface="Consolas" panose="020B0609020204030204" pitchFamily="49" charset="0"/>
              </a:rPr>
              <a:t> &lt;&lt; "\</a:t>
            </a:r>
            <a:r>
              <a:rPr lang="en-US" sz="1400" dirty="0" err="1">
                <a:effectLst/>
                <a:latin typeface="Cambria" panose="02040503050406030204" pitchFamily="18" charset="0"/>
                <a:ea typeface="Cambria" panose="02040503050406030204" pitchFamily="18" charset="0"/>
                <a:cs typeface="Consolas" panose="020B0609020204030204" pitchFamily="49" charset="0"/>
              </a:rPr>
              <a:t>nCall</a:t>
            </a:r>
            <a:r>
              <a:rPr lang="en-US" sz="1400" dirty="0">
                <a:effectLst/>
                <a:latin typeface="Cambria" panose="02040503050406030204" pitchFamily="18" charset="0"/>
                <a:ea typeface="Cambria" panose="02040503050406030204" pitchFamily="18" charset="0"/>
                <a:cs typeface="Consolas" panose="020B0609020204030204" pitchFamily="49" charset="0"/>
              </a:rPr>
              <a:t> Lift 0-yes  \</a:t>
            </a:r>
            <a:r>
              <a:rPr lang="en-US" sz="1400" dirty="0" err="1">
                <a:effectLst/>
                <a:latin typeface="Cambria" panose="02040503050406030204" pitchFamily="18" charset="0"/>
                <a:ea typeface="Cambria" panose="02040503050406030204" pitchFamily="18" charset="0"/>
                <a:cs typeface="Consolas" panose="020B0609020204030204" pitchFamily="49" charset="0"/>
              </a:rPr>
              <a:t>tRelease</a:t>
            </a:r>
            <a:r>
              <a:rPr lang="en-US" sz="1400" dirty="0">
                <a:effectLst/>
                <a:latin typeface="Cambria" panose="02040503050406030204" pitchFamily="18" charset="0"/>
                <a:ea typeface="Cambria" panose="02040503050406030204" pitchFamily="18" charset="0"/>
                <a:cs typeface="Consolas" panose="020B0609020204030204" pitchFamily="49" charset="0"/>
              </a:rPr>
              <a:t> Lift 1-yes  \n";</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int resp = 99;</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cin</a:t>
            </a:r>
            <a:r>
              <a:rPr lang="en-US" sz="1400" dirty="0">
                <a:effectLst/>
                <a:latin typeface="Cambria" panose="02040503050406030204" pitchFamily="18" charset="0"/>
                <a:ea typeface="Cambria" panose="02040503050406030204" pitchFamily="18" charset="0"/>
                <a:cs typeface="Consolas" panose="020B0609020204030204" pitchFamily="49" charset="0"/>
              </a:rPr>
              <a:t> &gt;&gt; resp;</a:t>
            </a:r>
            <a:endParaRPr lang="en-US" sz="1400" dirty="0">
              <a:effectLst/>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402123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963C-A2F5-49BB-9F2F-A90B900EEBA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CADA067-FE62-4410-8F0E-D1DA2284E813}"/>
              </a:ext>
            </a:extLst>
          </p:cNvPr>
          <p:cNvSpPr>
            <a:spLocks noGrp="1"/>
          </p:cNvSpPr>
          <p:nvPr>
            <p:ph sz="half" idx="1"/>
          </p:nvPr>
        </p:nvSpPr>
        <p:spPr>
          <a:xfrm>
            <a:off x="1522413" y="1600200"/>
            <a:ext cx="10666412" cy="4572000"/>
          </a:xfrm>
        </p:spPr>
        <p:txBody>
          <a:bodyPr>
            <a:normAutofit fontScale="92500" lnSpcReduction="10000"/>
          </a:bodyPr>
          <a:lstStyle/>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if (resp == 1)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int resp;</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arr</a:t>
            </a:r>
            <a:r>
              <a:rPr lang="en-US" sz="1400" dirty="0">
                <a:effectLst/>
                <a:latin typeface="Cambria" panose="02040503050406030204" pitchFamily="18" charset="0"/>
                <a:ea typeface="Cambria" panose="02040503050406030204" pitchFamily="18" charset="0"/>
                <a:cs typeface="Consolas" panose="020B0609020204030204" pitchFamily="49" charset="0"/>
              </a:rPr>
              <a:t>[floor] = 0;</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cout</a:t>
            </a:r>
            <a:r>
              <a:rPr lang="en-US" sz="1400" dirty="0">
                <a:effectLst/>
                <a:latin typeface="Cambria" panose="02040503050406030204" pitchFamily="18" charset="0"/>
                <a:ea typeface="Cambria" panose="02040503050406030204" pitchFamily="18" charset="0"/>
                <a:cs typeface="Consolas" panose="020B0609020204030204" pitchFamily="49" charset="0"/>
              </a:rPr>
              <a:t> &lt;&lt; "\</a:t>
            </a:r>
            <a:r>
              <a:rPr lang="en-US" sz="1400" dirty="0" err="1">
                <a:effectLst/>
                <a:latin typeface="Cambria" panose="02040503050406030204" pitchFamily="18" charset="0"/>
                <a:ea typeface="Cambria" panose="02040503050406030204" pitchFamily="18" charset="0"/>
                <a:cs typeface="Consolas" panose="020B0609020204030204" pitchFamily="49" charset="0"/>
              </a:rPr>
              <a:t>nLift</a:t>
            </a:r>
            <a:r>
              <a:rPr lang="en-US" sz="1400" dirty="0">
                <a:effectLst/>
                <a:latin typeface="Cambria" panose="02040503050406030204" pitchFamily="18" charset="0"/>
                <a:ea typeface="Cambria" panose="02040503050406030204" pitchFamily="18" charset="0"/>
                <a:cs typeface="Consolas" panose="020B0609020204030204" pitchFamily="49" charset="0"/>
              </a:rPr>
              <a:t>-" &lt;&lt; lift &lt;&lt; " Releases\n";</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cout</a:t>
            </a:r>
            <a:r>
              <a:rPr lang="en-US" sz="1400" dirty="0">
                <a:effectLst/>
                <a:latin typeface="Cambria" panose="02040503050406030204" pitchFamily="18" charset="0"/>
                <a:ea typeface="Cambria" panose="02040503050406030204" pitchFamily="18" charset="0"/>
                <a:cs typeface="Consolas" panose="020B0609020204030204" pitchFamily="49" charset="0"/>
              </a:rPr>
              <a:t> &lt;&lt; "\</a:t>
            </a:r>
            <a:r>
              <a:rPr lang="en-US" sz="1400" dirty="0" err="1">
                <a:effectLst/>
                <a:latin typeface="Cambria" panose="02040503050406030204" pitchFamily="18" charset="0"/>
                <a:ea typeface="Cambria" panose="02040503050406030204" pitchFamily="18" charset="0"/>
                <a:cs typeface="Consolas" panose="020B0609020204030204" pitchFamily="49" charset="0"/>
              </a:rPr>
              <a:t>nCall</a:t>
            </a:r>
            <a:r>
              <a:rPr lang="en-US" sz="1400" dirty="0">
                <a:effectLst/>
                <a:latin typeface="Cambria" panose="02040503050406030204" pitchFamily="18" charset="0"/>
                <a:ea typeface="Cambria" panose="02040503050406030204" pitchFamily="18" charset="0"/>
                <a:cs typeface="Consolas" panose="020B0609020204030204" pitchFamily="49" charset="0"/>
              </a:rPr>
              <a:t> Lift 1-yes";</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cin</a:t>
            </a:r>
            <a:r>
              <a:rPr lang="en-US" sz="1400" dirty="0">
                <a:effectLst/>
                <a:latin typeface="Cambria" panose="02040503050406030204" pitchFamily="18" charset="0"/>
                <a:ea typeface="Cambria" panose="02040503050406030204" pitchFamily="18" charset="0"/>
                <a:cs typeface="Consolas" panose="020B0609020204030204" pitchFamily="49" charset="0"/>
              </a:rPr>
              <a:t> &gt;&gt; resp;</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if (resp == 1)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cout</a:t>
            </a:r>
            <a:r>
              <a:rPr lang="en-US" sz="1400" dirty="0">
                <a:effectLst/>
                <a:latin typeface="Cambria" panose="02040503050406030204" pitchFamily="18" charset="0"/>
                <a:ea typeface="Cambria" panose="02040503050406030204" pitchFamily="18" charset="0"/>
                <a:cs typeface="Consolas" panose="020B0609020204030204" pitchFamily="49" charset="0"/>
              </a:rPr>
              <a:t> &lt;&lt; "\</a:t>
            </a:r>
            <a:r>
              <a:rPr lang="en-US" sz="1400" dirty="0" err="1">
                <a:effectLst/>
                <a:latin typeface="Cambria" panose="02040503050406030204" pitchFamily="18" charset="0"/>
                <a:ea typeface="Cambria" panose="02040503050406030204" pitchFamily="18" charset="0"/>
                <a:cs typeface="Consolas" panose="020B0609020204030204" pitchFamily="49" charset="0"/>
              </a:rPr>
              <a:t>nCalling</a:t>
            </a:r>
            <a:r>
              <a:rPr lang="en-US" sz="1400" dirty="0">
                <a:effectLst/>
                <a:latin typeface="Cambria" panose="02040503050406030204" pitchFamily="18" charset="0"/>
                <a:ea typeface="Cambria" panose="02040503050406030204" pitchFamily="18" charset="0"/>
                <a:cs typeface="Consolas" panose="020B0609020204030204" pitchFamily="49" charset="0"/>
              </a:rPr>
              <a:t> from floor(0-9) and lift-(1 or 2)  :-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cin</a:t>
            </a:r>
            <a:r>
              <a:rPr lang="en-US" sz="1400" dirty="0">
                <a:effectLst/>
                <a:latin typeface="Cambria" panose="02040503050406030204" pitchFamily="18" charset="0"/>
                <a:ea typeface="Cambria" panose="02040503050406030204" pitchFamily="18" charset="0"/>
                <a:cs typeface="Consolas" panose="020B0609020204030204" pitchFamily="49" charset="0"/>
              </a:rPr>
              <a:t> &gt;&gt; floor;</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call(floor, </a:t>
            </a:r>
            <a:r>
              <a:rPr lang="en-US" sz="1400" dirty="0" err="1">
                <a:effectLst/>
                <a:latin typeface="Cambria" panose="02040503050406030204" pitchFamily="18" charset="0"/>
                <a:ea typeface="Cambria" panose="02040503050406030204" pitchFamily="18" charset="0"/>
                <a:cs typeface="Consolas" panose="020B0609020204030204" pitchFamily="49" charset="0"/>
              </a:rPr>
              <a:t>arr</a:t>
            </a:r>
            <a:r>
              <a:rPr lang="en-US" sz="1400" dirty="0">
                <a:effectLst/>
                <a:latin typeface="Cambria" panose="02040503050406030204" pitchFamily="18" charset="0"/>
                <a:ea typeface="Cambria" panose="02040503050406030204" pitchFamily="18" charset="0"/>
                <a:cs typeface="Consolas" panose="020B0609020204030204" pitchFamily="49" charset="0"/>
              </a:rPr>
              <a:t>, lift);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050" dirty="0">
                <a:solidFill>
                  <a:srgbClr val="000000"/>
                </a:solidFill>
                <a:effectLst/>
                <a:latin typeface="Cambria" panose="02040503050406030204" pitchFamily="18" charset="0"/>
                <a:ea typeface="Cambria" panose="02040503050406030204" pitchFamily="18" charset="0"/>
                <a:cs typeface="Consolas" panose="020B0609020204030204" pitchFamily="49" charset="0"/>
              </a:rPr>
              <a:t>}</a:t>
            </a:r>
            <a:r>
              <a:rPr lang="en-US" sz="1400" dirty="0">
                <a:effectLst/>
                <a:latin typeface="Cambria" panose="02040503050406030204" pitchFamily="18" charset="0"/>
                <a:ea typeface="Cambria" panose="02040503050406030204" pitchFamily="18" charset="0"/>
                <a:cs typeface="Consolas" panose="020B0609020204030204" pitchFamily="49" charset="0"/>
              </a:rPr>
              <a:t> </a:t>
            </a: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else if (resp == 0)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cout</a:t>
            </a:r>
            <a:r>
              <a:rPr lang="en-US" sz="1400" dirty="0">
                <a:effectLst/>
                <a:latin typeface="Cambria" panose="02040503050406030204" pitchFamily="18" charset="0"/>
                <a:ea typeface="Cambria" panose="02040503050406030204" pitchFamily="18" charset="0"/>
                <a:cs typeface="Consolas" panose="020B0609020204030204" pitchFamily="49" charset="0"/>
              </a:rPr>
              <a:t> &lt;&lt; "\</a:t>
            </a:r>
            <a:r>
              <a:rPr lang="en-US" sz="1400" dirty="0" err="1">
                <a:effectLst/>
                <a:latin typeface="Cambria" panose="02040503050406030204" pitchFamily="18" charset="0"/>
                <a:ea typeface="Cambria" panose="02040503050406030204" pitchFamily="18" charset="0"/>
                <a:cs typeface="Consolas" panose="020B0609020204030204" pitchFamily="49" charset="0"/>
              </a:rPr>
              <a:t>nCalling</a:t>
            </a:r>
            <a:r>
              <a:rPr lang="en-US" sz="1400" dirty="0">
                <a:effectLst/>
                <a:latin typeface="Cambria" panose="02040503050406030204" pitchFamily="18" charset="0"/>
                <a:ea typeface="Cambria" panose="02040503050406030204" pitchFamily="18" charset="0"/>
                <a:cs typeface="Consolas" panose="020B0609020204030204" pitchFamily="49" charset="0"/>
              </a:rPr>
              <a:t> from floor(0-9) and lift-(1 or 2)  :-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cin</a:t>
            </a:r>
            <a:r>
              <a:rPr lang="en-US" sz="1400" dirty="0">
                <a:effectLst/>
                <a:latin typeface="Cambria" panose="02040503050406030204" pitchFamily="18" charset="0"/>
                <a:ea typeface="Cambria" panose="02040503050406030204" pitchFamily="18" charset="0"/>
                <a:cs typeface="Consolas" panose="020B0609020204030204" pitchFamily="49" charset="0"/>
              </a:rPr>
              <a:t> &gt;&gt; floor &gt;&gt; lift;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call(floor, </a:t>
            </a:r>
            <a:r>
              <a:rPr lang="en-US" sz="1400" dirty="0" err="1">
                <a:effectLst/>
                <a:latin typeface="Cambria" panose="02040503050406030204" pitchFamily="18" charset="0"/>
                <a:ea typeface="Cambria" panose="02040503050406030204" pitchFamily="18" charset="0"/>
                <a:cs typeface="Consolas" panose="020B0609020204030204" pitchFamily="49" charset="0"/>
              </a:rPr>
              <a:t>arr</a:t>
            </a:r>
            <a:r>
              <a:rPr lang="en-US" sz="1400" dirty="0">
                <a:effectLst/>
                <a:latin typeface="Cambria" panose="02040503050406030204" pitchFamily="18" charset="0"/>
                <a:ea typeface="Cambria" panose="02040503050406030204" pitchFamily="18" charset="0"/>
                <a:cs typeface="Consolas" panose="020B0609020204030204" pitchFamily="49" charset="0"/>
              </a:rPr>
              <a:t>, lift);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else {</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r>
              <a:rPr lang="en-US" sz="1500" dirty="0" err="1">
                <a:effectLst/>
                <a:latin typeface="Cambria" panose="02040503050406030204" pitchFamily="18" charset="0"/>
                <a:ea typeface="Cambria" panose="02040503050406030204" pitchFamily="18" charset="0"/>
                <a:cs typeface="Consolas" panose="020B0609020204030204" pitchFamily="49" charset="0"/>
              </a:rPr>
              <a:t>cout</a:t>
            </a:r>
            <a:r>
              <a:rPr lang="en-US" sz="1500" dirty="0">
                <a:effectLst/>
                <a:latin typeface="Cambria" panose="02040503050406030204" pitchFamily="18" charset="0"/>
                <a:ea typeface="Cambria" panose="02040503050406030204" pitchFamily="18" charset="0"/>
                <a:cs typeface="Consolas" panose="020B0609020204030204" pitchFamily="49" charset="0"/>
              </a:rPr>
              <a:t> &lt;&lt; "\</a:t>
            </a:r>
            <a:r>
              <a:rPr lang="en-US" sz="1500" dirty="0" err="1">
                <a:effectLst/>
                <a:latin typeface="Cambria" panose="02040503050406030204" pitchFamily="18" charset="0"/>
                <a:ea typeface="Cambria" panose="02040503050406030204" pitchFamily="18" charset="0"/>
                <a:cs typeface="Consolas" panose="020B0609020204030204" pitchFamily="49" charset="0"/>
              </a:rPr>
              <a:t>nOther</a:t>
            </a:r>
            <a:r>
              <a:rPr lang="en-US" sz="1500" dirty="0">
                <a:effectLst/>
                <a:latin typeface="Cambria" panose="02040503050406030204" pitchFamily="18" charset="0"/>
                <a:ea typeface="Cambria" panose="02040503050406030204" pitchFamily="18" charset="0"/>
                <a:cs typeface="Consolas" panose="020B0609020204030204" pitchFamily="49" charset="0"/>
              </a:rPr>
              <a:t> lift is on your floor OR Lift is in use please call again \n";</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r>
              <a:rPr lang="en-US" sz="1500" dirty="0" err="1">
                <a:effectLst/>
                <a:latin typeface="Cambria" panose="02040503050406030204" pitchFamily="18" charset="0"/>
                <a:ea typeface="Cambria" panose="02040503050406030204" pitchFamily="18" charset="0"/>
                <a:cs typeface="Consolas" panose="020B0609020204030204" pitchFamily="49" charset="0"/>
              </a:rPr>
              <a:t>cout</a:t>
            </a:r>
            <a:r>
              <a:rPr lang="en-US" sz="1500" dirty="0">
                <a:effectLst/>
                <a:latin typeface="Cambria" panose="02040503050406030204" pitchFamily="18" charset="0"/>
                <a:ea typeface="Cambria" panose="02040503050406030204" pitchFamily="18" charset="0"/>
                <a:cs typeface="Consolas" panose="020B0609020204030204" pitchFamily="49" charset="0"/>
              </a:rPr>
              <a:t> &lt;&lt; "\</a:t>
            </a:r>
            <a:r>
              <a:rPr lang="en-US" sz="1500" dirty="0" err="1">
                <a:effectLst/>
                <a:latin typeface="Cambria" panose="02040503050406030204" pitchFamily="18" charset="0"/>
                <a:ea typeface="Cambria" panose="02040503050406030204" pitchFamily="18" charset="0"/>
                <a:cs typeface="Consolas" panose="020B0609020204030204" pitchFamily="49" charset="0"/>
              </a:rPr>
              <a:t>nRelease</a:t>
            </a:r>
            <a:r>
              <a:rPr lang="en-US" sz="1500" dirty="0">
                <a:effectLst/>
                <a:latin typeface="Cambria" panose="02040503050406030204" pitchFamily="18" charset="0"/>
                <a:ea typeface="Cambria" panose="02040503050406030204" pitchFamily="18" charset="0"/>
                <a:cs typeface="Consolas" panose="020B0609020204030204" pitchFamily="49" charset="0"/>
              </a:rPr>
              <a:t> lift 1-yes : \t Call lift yes-2";</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int </a:t>
            </a:r>
            <a:r>
              <a:rPr lang="en-US" sz="1500" dirty="0" err="1">
                <a:effectLst/>
                <a:latin typeface="Cambria" panose="02040503050406030204" pitchFamily="18" charset="0"/>
                <a:ea typeface="Cambria" panose="02040503050406030204" pitchFamily="18" charset="0"/>
                <a:cs typeface="Consolas" panose="020B0609020204030204" pitchFamily="49" charset="0"/>
              </a:rPr>
              <a:t>tres</a:t>
            </a:r>
            <a:r>
              <a:rPr lang="en-US" sz="1500" dirty="0">
                <a:effectLst/>
                <a:latin typeface="Cambria" panose="02040503050406030204" pitchFamily="18" charset="0"/>
                <a:ea typeface="Cambria" panose="02040503050406030204" pitchFamily="18" charset="0"/>
                <a:cs typeface="Consolas" panose="020B0609020204030204" pitchFamily="49" charset="0"/>
              </a:rPr>
              <a:t> = 0;</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r>
              <a:rPr lang="en-US" sz="1500" dirty="0" err="1">
                <a:effectLst/>
                <a:latin typeface="Cambria" panose="02040503050406030204" pitchFamily="18" charset="0"/>
                <a:ea typeface="Cambria" panose="02040503050406030204" pitchFamily="18" charset="0"/>
                <a:cs typeface="Consolas" panose="020B0609020204030204" pitchFamily="49" charset="0"/>
              </a:rPr>
              <a:t>cin</a:t>
            </a:r>
            <a:r>
              <a:rPr lang="en-US" sz="1500" dirty="0">
                <a:effectLst/>
                <a:latin typeface="Cambria" panose="02040503050406030204" pitchFamily="18" charset="0"/>
                <a:ea typeface="Cambria" panose="02040503050406030204" pitchFamily="18" charset="0"/>
                <a:cs typeface="Consolas" panose="020B0609020204030204" pitchFamily="49" charset="0"/>
              </a:rPr>
              <a:t> &gt;&gt; </a:t>
            </a:r>
            <a:r>
              <a:rPr lang="en-US" sz="1500" dirty="0" err="1">
                <a:effectLst/>
                <a:latin typeface="Cambria" panose="02040503050406030204" pitchFamily="18" charset="0"/>
                <a:ea typeface="Cambria" panose="02040503050406030204" pitchFamily="18" charset="0"/>
                <a:cs typeface="Consolas" panose="020B0609020204030204" pitchFamily="49" charset="0"/>
              </a:rPr>
              <a:t>tres</a:t>
            </a:r>
            <a:r>
              <a:rPr lang="en-US" sz="1500" dirty="0">
                <a:effectLst/>
                <a:latin typeface="Cambria" panose="02040503050406030204" pitchFamily="18" charset="0"/>
                <a:ea typeface="Cambria" panose="02040503050406030204" pitchFamily="18" charset="0"/>
                <a:cs typeface="Consolas" panose="020B0609020204030204" pitchFamily="49" charset="0"/>
              </a:rPr>
              <a:t>;</a:t>
            </a:r>
            <a:endParaRPr lang="en-US"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705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F7A7-D8D9-4BAF-BB72-39CFB58666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8451F9-70DF-465C-B80B-74A4EC0E21CF}"/>
              </a:ext>
            </a:extLst>
          </p:cNvPr>
          <p:cNvSpPr>
            <a:spLocks noGrp="1"/>
          </p:cNvSpPr>
          <p:nvPr>
            <p:ph sz="half" idx="1"/>
          </p:nvPr>
        </p:nvSpPr>
        <p:spPr>
          <a:xfrm>
            <a:off x="1522413" y="1600200"/>
            <a:ext cx="10591799" cy="5181600"/>
          </a:xfrm>
        </p:spPr>
        <p:txBody>
          <a:bodyPr>
            <a:normAutofit fontScale="92500" lnSpcReduction="10000"/>
          </a:bodyPr>
          <a:lstStyle/>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if (</a:t>
            </a:r>
            <a:r>
              <a:rPr lang="en-US" sz="1400" dirty="0" err="1">
                <a:effectLst/>
                <a:latin typeface="Cambria" panose="02040503050406030204" pitchFamily="18" charset="0"/>
                <a:ea typeface="Cambria" panose="02040503050406030204" pitchFamily="18" charset="0"/>
                <a:cs typeface="Consolas" panose="020B0609020204030204" pitchFamily="49" charset="0"/>
              </a:rPr>
              <a:t>tres</a:t>
            </a:r>
            <a:r>
              <a:rPr lang="en-US" sz="1400" dirty="0">
                <a:effectLst/>
                <a:latin typeface="Cambria" panose="02040503050406030204" pitchFamily="18" charset="0"/>
                <a:ea typeface="Cambria" panose="02040503050406030204" pitchFamily="18" charset="0"/>
                <a:cs typeface="Consolas" panose="020B0609020204030204" pitchFamily="49" charset="0"/>
              </a:rPr>
              <a:t> == 1)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int resp;</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arr</a:t>
            </a:r>
            <a:r>
              <a:rPr lang="en-US" sz="1400" dirty="0">
                <a:effectLst/>
                <a:latin typeface="Cambria" panose="02040503050406030204" pitchFamily="18" charset="0"/>
                <a:ea typeface="Cambria" panose="02040503050406030204" pitchFamily="18" charset="0"/>
                <a:cs typeface="Consolas" panose="020B0609020204030204" pitchFamily="49" charset="0"/>
              </a:rPr>
              <a:t>[floor] = 0;</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cout</a:t>
            </a:r>
            <a:r>
              <a:rPr lang="en-US" sz="1400" dirty="0">
                <a:effectLst/>
                <a:latin typeface="Cambria" panose="02040503050406030204" pitchFamily="18" charset="0"/>
                <a:ea typeface="Cambria" panose="02040503050406030204" pitchFamily="18" charset="0"/>
                <a:cs typeface="Consolas" panose="020B0609020204030204" pitchFamily="49" charset="0"/>
              </a:rPr>
              <a:t> &lt;&lt; "\</a:t>
            </a:r>
            <a:r>
              <a:rPr lang="en-US" sz="1400" dirty="0" err="1">
                <a:effectLst/>
                <a:latin typeface="Cambria" panose="02040503050406030204" pitchFamily="18" charset="0"/>
                <a:ea typeface="Cambria" panose="02040503050406030204" pitchFamily="18" charset="0"/>
                <a:cs typeface="Consolas" panose="020B0609020204030204" pitchFamily="49" charset="0"/>
              </a:rPr>
              <a:t>nLift</a:t>
            </a:r>
            <a:r>
              <a:rPr lang="en-US" sz="1400" dirty="0">
                <a:effectLst/>
                <a:latin typeface="Cambria" panose="02040503050406030204" pitchFamily="18" charset="0"/>
                <a:ea typeface="Cambria" panose="02040503050406030204" pitchFamily="18" charset="0"/>
                <a:cs typeface="Consolas" panose="020B0609020204030204" pitchFamily="49" charset="0"/>
              </a:rPr>
              <a:t>-" &lt;&lt; lift &lt;&lt; " Releases\n";</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cout</a:t>
            </a:r>
            <a:r>
              <a:rPr lang="en-US" sz="1400" dirty="0">
                <a:effectLst/>
                <a:latin typeface="Cambria" panose="02040503050406030204" pitchFamily="18" charset="0"/>
                <a:ea typeface="Cambria" panose="02040503050406030204" pitchFamily="18" charset="0"/>
                <a:cs typeface="Consolas" panose="020B0609020204030204" pitchFamily="49" charset="0"/>
              </a:rPr>
              <a:t> &lt;&lt; "\</a:t>
            </a:r>
            <a:r>
              <a:rPr lang="en-US" sz="1400" dirty="0" err="1">
                <a:effectLst/>
                <a:latin typeface="Cambria" panose="02040503050406030204" pitchFamily="18" charset="0"/>
                <a:ea typeface="Cambria" panose="02040503050406030204" pitchFamily="18" charset="0"/>
                <a:cs typeface="Consolas" panose="020B0609020204030204" pitchFamily="49" charset="0"/>
              </a:rPr>
              <a:t>nCall</a:t>
            </a:r>
            <a:r>
              <a:rPr lang="en-US" sz="1400" dirty="0">
                <a:effectLst/>
                <a:latin typeface="Cambria" panose="02040503050406030204" pitchFamily="18" charset="0"/>
                <a:ea typeface="Cambria" panose="02040503050406030204" pitchFamily="18" charset="0"/>
                <a:cs typeface="Consolas" panose="020B0609020204030204" pitchFamily="49" charset="0"/>
              </a:rPr>
              <a:t> Lift 1-yes";</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cin</a:t>
            </a:r>
            <a:r>
              <a:rPr lang="en-US" sz="1400" dirty="0">
                <a:effectLst/>
                <a:latin typeface="Cambria" panose="02040503050406030204" pitchFamily="18" charset="0"/>
                <a:ea typeface="Cambria" panose="02040503050406030204" pitchFamily="18" charset="0"/>
                <a:cs typeface="Consolas" panose="020B0609020204030204" pitchFamily="49" charset="0"/>
              </a:rPr>
              <a:t> &gt;&gt; resp;</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if (resp == 1)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cout</a:t>
            </a:r>
            <a:r>
              <a:rPr lang="en-US" sz="1400" dirty="0">
                <a:effectLst/>
                <a:latin typeface="Cambria" panose="02040503050406030204" pitchFamily="18" charset="0"/>
                <a:ea typeface="Cambria" panose="02040503050406030204" pitchFamily="18" charset="0"/>
                <a:cs typeface="Consolas" panose="020B0609020204030204" pitchFamily="49" charset="0"/>
              </a:rPr>
              <a:t> &lt;&lt; "\</a:t>
            </a:r>
            <a:r>
              <a:rPr lang="en-US" sz="1400" dirty="0" err="1">
                <a:effectLst/>
                <a:latin typeface="Cambria" panose="02040503050406030204" pitchFamily="18" charset="0"/>
                <a:ea typeface="Cambria" panose="02040503050406030204" pitchFamily="18" charset="0"/>
                <a:cs typeface="Consolas" panose="020B0609020204030204" pitchFamily="49" charset="0"/>
              </a:rPr>
              <a:t>nCalling</a:t>
            </a:r>
            <a:r>
              <a:rPr lang="en-US" sz="1400" dirty="0">
                <a:effectLst/>
                <a:latin typeface="Cambria" panose="02040503050406030204" pitchFamily="18" charset="0"/>
                <a:ea typeface="Cambria" panose="02040503050406030204" pitchFamily="18" charset="0"/>
                <a:cs typeface="Consolas" panose="020B0609020204030204" pitchFamily="49" charset="0"/>
              </a:rPr>
              <a:t> from floor(0-9) and lift-(1 or 2)  :-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r>
              <a:rPr lang="en-US" sz="1400" dirty="0" err="1">
                <a:effectLst/>
                <a:latin typeface="Cambria" panose="02040503050406030204" pitchFamily="18" charset="0"/>
                <a:ea typeface="Cambria" panose="02040503050406030204" pitchFamily="18" charset="0"/>
                <a:cs typeface="Consolas" panose="020B0609020204030204" pitchFamily="49" charset="0"/>
              </a:rPr>
              <a:t>cin</a:t>
            </a:r>
            <a:r>
              <a:rPr lang="en-US" sz="1400" dirty="0">
                <a:effectLst/>
                <a:latin typeface="Cambria" panose="02040503050406030204" pitchFamily="18" charset="0"/>
                <a:ea typeface="Cambria" panose="02040503050406030204" pitchFamily="18" charset="0"/>
                <a:cs typeface="Consolas" panose="020B0609020204030204" pitchFamily="49" charset="0"/>
              </a:rPr>
              <a:t> &gt;&gt; floor;</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call(floor, </a:t>
            </a:r>
            <a:r>
              <a:rPr lang="en-US" sz="1400" dirty="0" err="1">
                <a:effectLst/>
                <a:latin typeface="Cambria" panose="02040503050406030204" pitchFamily="18" charset="0"/>
                <a:ea typeface="Cambria" panose="02040503050406030204" pitchFamily="18" charset="0"/>
                <a:cs typeface="Consolas" panose="020B0609020204030204" pitchFamily="49" charset="0"/>
              </a:rPr>
              <a:t>arr</a:t>
            </a:r>
            <a:r>
              <a:rPr lang="en-US" sz="1400" dirty="0">
                <a:effectLst/>
                <a:latin typeface="Cambria" panose="02040503050406030204" pitchFamily="18" charset="0"/>
                <a:ea typeface="Cambria" panose="02040503050406030204" pitchFamily="18" charset="0"/>
                <a:cs typeface="Consolas" panose="020B0609020204030204" pitchFamily="49" charset="0"/>
              </a:rPr>
              <a:t>, lift);</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    }</a:t>
            </a:r>
            <a:endParaRPr lang="en-US" sz="14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400" dirty="0">
                <a:effectLst/>
                <a:latin typeface="Cambria" panose="02040503050406030204" pitchFamily="18" charset="0"/>
                <a:ea typeface="Cambria" panose="02040503050406030204" pitchFamily="18" charset="0"/>
                <a:cs typeface="Consolas" panose="020B0609020204030204" pitchFamily="49" charset="0"/>
              </a:rPr>
              <a:t>}</a:t>
            </a: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int main()</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int </a:t>
            </a:r>
            <a:r>
              <a:rPr lang="en-US" sz="1500" dirty="0" err="1">
                <a:effectLst/>
                <a:latin typeface="Cambria" panose="02040503050406030204" pitchFamily="18" charset="0"/>
                <a:ea typeface="Cambria" panose="02040503050406030204" pitchFamily="18" charset="0"/>
                <a:cs typeface="Consolas" panose="020B0609020204030204" pitchFamily="49" charset="0"/>
              </a:rPr>
              <a:t>arr</a:t>
            </a:r>
            <a:r>
              <a:rPr lang="en-US" sz="1500" dirty="0">
                <a:effectLst/>
                <a:latin typeface="Cambria" panose="02040503050406030204" pitchFamily="18" charset="0"/>
                <a:ea typeface="Cambria" panose="02040503050406030204" pitchFamily="18" charset="0"/>
                <a:cs typeface="Consolas" panose="020B0609020204030204" pitchFamily="49" charset="0"/>
              </a:rPr>
              <a:t>[10] = { 0, 0, 0, 0, 0, 0, 0, 0, 0, 0 };</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int lift_1 = 1, lift_2 = 2, res = 1, floor, lift;</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while (1) {</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r>
              <a:rPr lang="en-US" sz="1500" dirty="0" err="1">
                <a:effectLst/>
                <a:latin typeface="Cambria" panose="02040503050406030204" pitchFamily="18" charset="0"/>
                <a:ea typeface="Cambria" panose="02040503050406030204" pitchFamily="18" charset="0"/>
                <a:cs typeface="Consolas" panose="020B0609020204030204" pitchFamily="49" charset="0"/>
              </a:rPr>
              <a:t>cout</a:t>
            </a:r>
            <a:r>
              <a:rPr lang="en-US" sz="1500" dirty="0">
                <a:effectLst/>
                <a:latin typeface="Cambria" panose="02040503050406030204" pitchFamily="18" charset="0"/>
                <a:ea typeface="Cambria" panose="02040503050406030204" pitchFamily="18" charset="0"/>
                <a:cs typeface="Consolas" panose="020B0609020204030204" pitchFamily="49" charset="0"/>
              </a:rPr>
              <a:t> &lt;&lt; "Do </a:t>
            </a:r>
            <a:r>
              <a:rPr lang="en-US" sz="1500" dirty="0" err="1">
                <a:effectLst/>
                <a:latin typeface="Cambria" panose="02040503050406030204" pitchFamily="18" charset="0"/>
                <a:ea typeface="Cambria" panose="02040503050406030204" pitchFamily="18" charset="0"/>
                <a:cs typeface="Consolas" panose="020B0609020204030204" pitchFamily="49" charset="0"/>
              </a:rPr>
              <a:t>yo</a:t>
            </a:r>
            <a:r>
              <a:rPr lang="en-US" sz="1500" dirty="0">
                <a:effectLst/>
                <a:latin typeface="Cambria" panose="02040503050406030204" pitchFamily="18" charset="0"/>
                <a:ea typeface="Cambria" panose="02040503050406030204" pitchFamily="18" charset="0"/>
                <a:cs typeface="Consolas" panose="020B0609020204030204" pitchFamily="49" charset="0"/>
              </a:rPr>
              <a:t> want Call lift 0-No  1-Yes : ";</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r>
              <a:rPr lang="en-US" sz="1500" dirty="0" err="1">
                <a:effectLst/>
                <a:latin typeface="Cambria" panose="02040503050406030204" pitchFamily="18" charset="0"/>
                <a:ea typeface="Cambria" panose="02040503050406030204" pitchFamily="18" charset="0"/>
                <a:cs typeface="Consolas" panose="020B0609020204030204" pitchFamily="49" charset="0"/>
              </a:rPr>
              <a:t>cin</a:t>
            </a:r>
            <a:r>
              <a:rPr lang="en-US" sz="1500" dirty="0">
                <a:effectLst/>
                <a:latin typeface="Cambria" panose="02040503050406030204" pitchFamily="18" charset="0"/>
                <a:ea typeface="Cambria" panose="02040503050406030204" pitchFamily="18" charset="0"/>
                <a:cs typeface="Consolas" panose="020B0609020204030204" pitchFamily="49" charset="0"/>
              </a:rPr>
              <a:t> &gt;&gt; res;</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if (res == 1) {</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r>
              <a:rPr lang="en-US" sz="1500" dirty="0" err="1">
                <a:effectLst/>
                <a:latin typeface="Cambria" panose="02040503050406030204" pitchFamily="18" charset="0"/>
                <a:ea typeface="Cambria" panose="02040503050406030204" pitchFamily="18" charset="0"/>
                <a:cs typeface="Consolas" panose="020B0609020204030204" pitchFamily="49" charset="0"/>
              </a:rPr>
              <a:t>cout</a:t>
            </a:r>
            <a:r>
              <a:rPr lang="en-US" sz="1500" dirty="0">
                <a:effectLst/>
                <a:latin typeface="Cambria" panose="02040503050406030204" pitchFamily="18" charset="0"/>
                <a:ea typeface="Cambria" panose="02040503050406030204" pitchFamily="18" charset="0"/>
                <a:cs typeface="Consolas" panose="020B0609020204030204" pitchFamily="49" charset="0"/>
              </a:rPr>
              <a:t> &lt;&lt; "Calling from floor(0-9) and lift-(1 or 2)  :-  ";</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r>
              <a:rPr lang="en-US" sz="1500" dirty="0" err="1">
                <a:effectLst/>
                <a:latin typeface="Cambria" panose="02040503050406030204" pitchFamily="18" charset="0"/>
                <a:ea typeface="Cambria" panose="02040503050406030204" pitchFamily="18" charset="0"/>
                <a:cs typeface="Consolas" panose="020B0609020204030204" pitchFamily="49" charset="0"/>
              </a:rPr>
              <a:t>cin</a:t>
            </a:r>
            <a:r>
              <a:rPr lang="en-US" sz="1500" dirty="0">
                <a:effectLst/>
                <a:latin typeface="Cambria" panose="02040503050406030204" pitchFamily="18" charset="0"/>
                <a:ea typeface="Cambria" panose="02040503050406030204" pitchFamily="18" charset="0"/>
                <a:cs typeface="Consolas" panose="020B0609020204030204" pitchFamily="49" charset="0"/>
              </a:rPr>
              <a:t> &gt;&gt; floor &gt;&gt; lift;</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call(floor, </a:t>
            </a:r>
            <a:r>
              <a:rPr lang="en-US" sz="1500" dirty="0" err="1">
                <a:effectLst/>
                <a:latin typeface="Cambria" panose="02040503050406030204" pitchFamily="18" charset="0"/>
                <a:ea typeface="Cambria" panose="02040503050406030204" pitchFamily="18" charset="0"/>
                <a:cs typeface="Consolas" panose="020B0609020204030204" pitchFamily="49" charset="0"/>
              </a:rPr>
              <a:t>arr</a:t>
            </a:r>
            <a:r>
              <a:rPr lang="en-US" sz="1500" dirty="0">
                <a:effectLst/>
                <a:latin typeface="Cambria" panose="02040503050406030204" pitchFamily="18" charset="0"/>
                <a:ea typeface="Cambria" panose="02040503050406030204" pitchFamily="18" charset="0"/>
                <a:cs typeface="Consolas" panose="020B0609020204030204" pitchFamily="49" charset="0"/>
              </a:rPr>
              <a:t>, lift);</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    }</a:t>
            </a:r>
            <a:endParaRPr lang="en-US" sz="1500" dirty="0">
              <a:effectLst/>
              <a:latin typeface="Cambria" panose="02040503050406030204" pitchFamily="18" charset="0"/>
              <a:ea typeface="Cambria" panose="02040503050406030204" pitchFamily="18" charset="0"/>
            </a:endParaRPr>
          </a:p>
          <a:p>
            <a:pPr marL="0" marR="0" indent="0" algn="just">
              <a:spcBef>
                <a:spcPts val="0"/>
              </a:spcBef>
              <a:spcAft>
                <a:spcPts val="0"/>
              </a:spcAft>
              <a:buNone/>
              <a:tabLst>
                <a:tab pos="270510" algn="l"/>
              </a:tabLst>
            </a:pPr>
            <a:r>
              <a:rPr lang="en-US" sz="1500" dirty="0">
                <a:effectLst/>
                <a:latin typeface="Cambria" panose="02040503050406030204" pitchFamily="18" charset="0"/>
                <a:ea typeface="Cambria" panose="02040503050406030204" pitchFamily="18" charset="0"/>
                <a:cs typeface="Consolas" panose="020B0609020204030204" pitchFamily="49" charset="0"/>
              </a:rPr>
              <a:t>}</a:t>
            </a:r>
            <a:endParaRPr lang="en-US" sz="1500" dirty="0">
              <a:effectLst/>
              <a:latin typeface="Cambria" panose="02040503050406030204" pitchFamily="18" charset="0"/>
              <a:ea typeface="Cambria" panose="02040503050406030204" pitchFamily="18" charset="0"/>
            </a:endParaRPr>
          </a:p>
          <a:p>
            <a:pPr marL="0" indent="0" algn="just">
              <a:spcBef>
                <a:spcPts val="0"/>
              </a:spcBef>
              <a:buNone/>
              <a:tabLst>
                <a:tab pos="270510" algn="l"/>
              </a:tabLst>
            </a:pPr>
            <a:endParaRPr lang="en-US" sz="1500" dirty="0">
              <a:effectLst/>
              <a:latin typeface="Cambria" panose="02040503050406030204" pitchFamily="18" charset="0"/>
              <a:ea typeface="Cambria" panose="02040503050406030204" pitchFamily="18" charset="0"/>
            </a:endParaRPr>
          </a:p>
          <a:p>
            <a:pPr marL="0" indent="0">
              <a:buNone/>
            </a:pPr>
            <a:endParaRPr lang="en-US" dirty="0"/>
          </a:p>
        </p:txBody>
      </p:sp>
    </p:spTree>
    <p:extLst>
      <p:ext uri="{BB962C8B-B14F-4D97-AF65-F5344CB8AC3E}">
        <p14:creationId xmlns:p14="http://schemas.microsoft.com/office/powerpoint/2010/main" val="47822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EDEB-5473-4F8B-A3FD-D5F3F3DEC54C}"/>
              </a:ext>
            </a:extLst>
          </p:cNvPr>
          <p:cNvSpPr>
            <a:spLocks noGrp="1"/>
          </p:cNvSpPr>
          <p:nvPr>
            <p:ph type="title"/>
          </p:nvPr>
        </p:nvSpPr>
        <p:spPr/>
        <p:txBody>
          <a:bodyPr>
            <a:normAutofit/>
          </a:bodyPr>
          <a:lstStyle/>
          <a:p>
            <a:r>
              <a:rPr lang="en-US" b="1" dirty="0">
                <a:effectLst/>
                <a:latin typeface="Cambria" panose="02040503050406030204" pitchFamily="18" charset="0"/>
                <a:ea typeface="Cambria" panose="02040503050406030204" pitchFamily="18" charset="0"/>
              </a:rPr>
              <a:t>Partial Implementation</a:t>
            </a:r>
            <a:endParaRPr lang="en-US"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9E67C88-7715-4A31-B5CB-3D82B9E52E6C}"/>
              </a:ext>
            </a:extLst>
          </p:cNvPr>
          <p:cNvSpPr>
            <a:spLocks noGrp="1"/>
          </p:cNvSpPr>
          <p:nvPr>
            <p:ph sz="half" idx="1"/>
          </p:nvPr>
        </p:nvSpPr>
        <p:spPr>
          <a:xfrm>
            <a:off x="1522413" y="1905000"/>
            <a:ext cx="10591799" cy="4800600"/>
          </a:xfrm>
        </p:spPr>
        <p:txBody>
          <a:bodyPr/>
          <a:lstStyle/>
          <a:p>
            <a:r>
              <a:rPr lang="en-US" sz="1600" dirty="0">
                <a:effectLst/>
                <a:latin typeface="Cambria" panose="02040503050406030204" pitchFamily="18" charset="0"/>
                <a:ea typeface="Cambria" panose="02040503050406030204" pitchFamily="18" charset="0"/>
              </a:rPr>
              <a:t>A sample </a:t>
            </a:r>
            <a:r>
              <a:rPr lang="en-US" sz="1600" dirty="0" err="1">
                <a:effectLst/>
                <a:latin typeface="Cambria" panose="02040503050406030204" pitchFamily="18" charset="0"/>
                <a:ea typeface="Cambria" panose="02040503050406030204" pitchFamily="18" charset="0"/>
              </a:rPr>
              <a:t>implementaition</a:t>
            </a:r>
            <a:r>
              <a:rPr lang="en-US" sz="1600" dirty="0">
                <a:effectLst/>
                <a:latin typeface="Cambria" panose="02040503050406030204" pitchFamily="18" charset="0"/>
                <a:ea typeface="Cambria" panose="02040503050406030204" pitchFamily="18" charset="0"/>
              </a:rPr>
              <a:t> of the algorithm is mentioned below ( Command line output) :</a:t>
            </a:r>
          </a:p>
          <a:p>
            <a:pPr marL="0" indent="0">
              <a:buNone/>
            </a:pPr>
            <a:endParaRPr lang="en-US" sz="1600" dirty="0">
              <a:effectLst/>
              <a:latin typeface="Cambria" panose="02040503050406030204" pitchFamily="18" charset="0"/>
              <a:ea typeface="Cambria" panose="02040503050406030204" pitchFamily="18" charset="0"/>
            </a:endParaRPr>
          </a:p>
          <a:p>
            <a:endParaRPr lang="en-US" dirty="0"/>
          </a:p>
        </p:txBody>
      </p:sp>
      <p:pic>
        <p:nvPicPr>
          <p:cNvPr id="5" name="Picture 4">
            <a:extLst>
              <a:ext uri="{FF2B5EF4-FFF2-40B4-BE49-F238E27FC236}">
                <a16:creationId xmlns:a16="http://schemas.microsoft.com/office/drawing/2014/main" id="{4E61D18A-7B95-41B5-AEE2-BF104B43768A}"/>
              </a:ext>
            </a:extLst>
          </p:cNvPr>
          <p:cNvPicPr>
            <a:picLocks noChangeAspect="1"/>
          </p:cNvPicPr>
          <p:nvPr/>
        </p:nvPicPr>
        <p:blipFill>
          <a:blip r:embed="rId2" cstate="print"/>
          <a:srcRect/>
          <a:stretch>
            <a:fillRect/>
          </a:stretch>
        </p:blipFill>
        <p:spPr bwMode="auto">
          <a:xfrm>
            <a:off x="2589212" y="2316074"/>
            <a:ext cx="6477000" cy="3978452"/>
          </a:xfrm>
          <a:prstGeom prst="rect">
            <a:avLst/>
          </a:prstGeom>
          <a:noFill/>
          <a:ln w="9525">
            <a:noFill/>
            <a:miter lim="800000"/>
            <a:headEnd/>
            <a:tailEnd/>
          </a:ln>
        </p:spPr>
      </p:pic>
    </p:spTree>
    <p:extLst>
      <p:ext uri="{BB962C8B-B14F-4D97-AF65-F5344CB8AC3E}">
        <p14:creationId xmlns:p14="http://schemas.microsoft.com/office/powerpoint/2010/main" val="240426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B5BC-8C63-4674-AFCA-D2D9FB1A390A}"/>
              </a:ext>
            </a:extLst>
          </p:cNvPr>
          <p:cNvSpPr>
            <a:spLocks noGrp="1"/>
          </p:cNvSpPr>
          <p:nvPr>
            <p:ph type="title"/>
          </p:nvPr>
        </p:nvSpPr>
        <p:spPr/>
        <p:txBody>
          <a:bodyPr>
            <a:normAutofit/>
          </a:bodyPr>
          <a:lstStyle/>
          <a:p>
            <a:r>
              <a:rPr lang="en-US" b="1" dirty="0">
                <a:effectLst/>
                <a:latin typeface="Cambria" panose="02040503050406030204" pitchFamily="18" charset="0"/>
                <a:ea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0ABCA877-119D-4926-8B67-3CDE1C8E3B18}"/>
              </a:ext>
            </a:extLst>
          </p:cNvPr>
          <p:cNvSpPr>
            <a:spLocks noGrp="1"/>
          </p:cNvSpPr>
          <p:nvPr>
            <p:ph sz="half" idx="1"/>
          </p:nvPr>
        </p:nvSpPr>
        <p:spPr>
          <a:xfrm>
            <a:off x="1522413" y="1905000"/>
            <a:ext cx="10591799" cy="4876800"/>
          </a:xfrm>
        </p:spPr>
        <p:txBody>
          <a:bodyPr/>
          <a:lstStyle/>
          <a:p>
            <a:pPr marL="0" marR="0" indent="0">
              <a:spcBef>
                <a:spcPts val="0"/>
              </a:spcBef>
              <a:spcAft>
                <a:spcPts val="0"/>
              </a:spcAft>
              <a:buNone/>
              <a:tabLst>
                <a:tab pos="1714500" algn="l"/>
              </a:tabLst>
            </a:pPr>
            <a:r>
              <a:rPr lang="en-US" sz="1800" dirty="0">
                <a:effectLst/>
                <a:latin typeface="Times New Roman" panose="02020603050405020304" pitchFamily="18" charset="0"/>
                <a:ea typeface="Times New Roman" panose="02020603050405020304" pitchFamily="18" charset="0"/>
                <a:sym typeface="Wingdings" panose="05000000000000000000" pitchFamily="2" charset="2"/>
              </a:rPr>
              <a:t> </a:t>
            </a:r>
            <a:r>
              <a:rPr lang="en-US" sz="1800" dirty="0">
                <a:effectLst/>
                <a:latin typeface="Times New Roman" panose="02020603050405020304" pitchFamily="18" charset="0"/>
                <a:ea typeface="Times New Roman" panose="02020603050405020304" pitchFamily="18" charset="0"/>
              </a:rPr>
              <a:t>Introduction to </a:t>
            </a:r>
            <a:r>
              <a:rPr lang="en-US" sz="1800" i="1" dirty="0">
                <a:effectLst/>
                <a:latin typeface="Times New Roman" panose="02020603050405020304" pitchFamily="18" charset="0"/>
                <a:ea typeface="Times New Roman" panose="02020603050405020304" pitchFamily="18" charset="0"/>
              </a:rPr>
              <a:t>Algorithms</a:t>
            </a:r>
            <a:r>
              <a:rPr lang="en-US" sz="1800" dirty="0">
                <a:effectLst/>
                <a:latin typeface="Times New Roman" panose="02020603050405020304" pitchFamily="18" charset="0"/>
                <a:ea typeface="Times New Roman" panose="02020603050405020304" pitchFamily="18" charset="0"/>
              </a:rPr>
              <a:t> is a book by Thomas H. </a:t>
            </a:r>
            <a:r>
              <a:rPr lang="en-US" sz="1800" i="1" dirty="0" err="1">
                <a:effectLst/>
                <a:latin typeface="Times New Roman" panose="02020603050405020304" pitchFamily="18" charset="0"/>
                <a:ea typeface="Times New Roman" panose="02020603050405020304" pitchFamily="18" charset="0"/>
              </a:rPr>
              <a:t>Cormen</a:t>
            </a:r>
            <a:r>
              <a:rPr lang="en-US" sz="1800" dirty="0">
                <a:effectLst/>
                <a:latin typeface="Times New Roman" panose="02020603050405020304" pitchFamily="18" charset="0"/>
                <a:ea typeface="Times New Roman" panose="02020603050405020304" pitchFamily="18" charset="0"/>
              </a:rPr>
              <a:t>, Charles E. </a:t>
            </a:r>
            <a:r>
              <a:rPr lang="en-US" sz="1800" dirty="0" err="1">
                <a:effectLst/>
                <a:latin typeface="Times New Roman" panose="02020603050405020304" pitchFamily="18" charset="0"/>
                <a:ea typeface="Times New Roman" panose="02020603050405020304" pitchFamily="18" charset="0"/>
              </a:rPr>
              <a:t>Leiserson</a:t>
            </a:r>
            <a:r>
              <a:rPr lang="en-US" sz="1800" dirty="0">
                <a:effectLst/>
                <a:latin typeface="Times New Roman" panose="02020603050405020304" pitchFamily="18" charset="0"/>
                <a:ea typeface="Times New Roman" panose="02020603050405020304" pitchFamily="18" charset="0"/>
              </a:rPr>
              <a:t>, Ronald L. Rivest, and      Clifford Stein</a:t>
            </a:r>
          </a:p>
          <a:p>
            <a:pPr marL="0" marR="0" indent="0">
              <a:spcBef>
                <a:spcPts val="0"/>
              </a:spcBef>
              <a:spcAft>
                <a:spcPts val="0"/>
              </a:spcAft>
              <a:buNone/>
              <a:tabLst>
                <a:tab pos="1714500" algn="l"/>
              </a:tabLst>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714500" algn="l"/>
              </a:tabLst>
            </a:pPr>
            <a:r>
              <a:rPr lang="en-US"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rPr>
              <a:t> Wikipedia.org</a:t>
            </a:r>
          </a:p>
          <a:p>
            <a:pPr marL="0" marR="0" indent="0">
              <a:spcBef>
                <a:spcPts val="0"/>
              </a:spcBef>
              <a:spcAft>
                <a:spcPts val="0"/>
              </a:spcAft>
              <a:buNone/>
              <a:tabLst>
                <a:tab pos="1714500" algn="l"/>
              </a:tabLst>
            </a:pPr>
            <a:r>
              <a:rPr lang="en-US" sz="1800" dirty="0">
                <a:effectLst/>
                <a:latin typeface="Times New Roman" panose="02020603050405020304" pitchFamily="18" charset="0"/>
                <a:ea typeface="Times New Roman" panose="02020603050405020304" pitchFamily="18" charset="0"/>
              </a:rPr>
              <a:t> </a:t>
            </a:r>
          </a:p>
          <a:p>
            <a:pPr marR="0">
              <a:spcBef>
                <a:spcPts val="0"/>
              </a:spcBef>
              <a:spcAft>
                <a:spcPts val="0"/>
              </a:spcAft>
              <a:buFont typeface="Wingdings" panose="05000000000000000000" pitchFamily="2" charset="2"/>
              <a:buChar char="à"/>
              <a:tabLst>
                <a:tab pos="1714500" algn="l"/>
              </a:tabLst>
            </a:pPr>
            <a:r>
              <a:rPr lang="en-US" sz="1800" dirty="0">
                <a:effectLst/>
                <a:latin typeface="Times New Roman" panose="02020603050405020304" pitchFamily="18" charset="0"/>
                <a:ea typeface="Times New Roman" panose="02020603050405020304" pitchFamily="18" charset="0"/>
              </a:rPr>
              <a:t>geeksforgeeks.org</a:t>
            </a:r>
          </a:p>
          <a:p>
            <a:pPr marR="0">
              <a:spcBef>
                <a:spcPts val="0"/>
              </a:spcBef>
              <a:spcAft>
                <a:spcPts val="0"/>
              </a:spcAft>
              <a:buFont typeface="Wingdings" panose="05000000000000000000" pitchFamily="2" charset="2"/>
              <a:buChar char="à"/>
              <a:tabLst>
                <a:tab pos="1714500" algn="l"/>
              </a:tabLst>
            </a:pPr>
            <a:endParaRPr lang="en-US" sz="1800" dirty="0">
              <a:latin typeface="Times New Roman" panose="02020603050405020304" pitchFamily="18" charset="0"/>
              <a:ea typeface="Times New Roman" panose="02020603050405020304" pitchFamily="18" charset="0"/>
            </a:endParaRPr>
          </a:p>
          <a:p>
            <a:pPr marR="0">
              <a:spcBef>
                <a:spcPts val="0"/>
              </a:spcBef>
              <a:spcAft>
                <a:spcPts val="0"/>
              </a:spcAft>
              <a:buFont typeface="Wingdings" panose="05000000000000000000" pitchFamily="2" charset="2"/>
              <a:buChar char="à"/>
              <a:tabLst>
                <a:tab pos="1714500" algn="l"/>
              </a:tabLst>
            </a:pPr>
            <a:r>
              <a:rPr lang="en-US" sz="1800" dirty="0">
                <a:effectLst/>
                <a:latin typeface="Times New Roman" panose="02020603050405020304" pitchFamily="18" charset="0"/>
                <a:ea typeface="Times New Roman" panose="02020603050405020304" pitchFamily="18" charset="0"/>
              </a:rPr>
              <a:t>Google.com</a:t>
            </a:r>
          </a:p>
          <a:p>
            <a:pPr marL="0" indent="0">
              <a:buNone/>
            </a:pPr>
            <a:endParaRPr lang="en-US" dirty="0"/>
          </a:p>
        </p:txBody>
      </p:sp>
    </p:spTree>
    <p:extLst>
      <p:ext uri="{BB962C8B-B14F-4D97-AF65-F5344CB8AC3E}">
        <p14:creationId xmlns:p14="http://schemas.microsoft.com/office/powerpoint/2010/main" val="192335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D8EF4-0A73-471E-B22E-F04A68B53619}"/>
              </a:ext>
            </a:extLst>
          </p:cNvPr>
          <p:cNvSpPr txBox="1"/>
          <p:nvPr/>
        </p:nvSpPr>
        <p:spPr>
          <a:xfrm>
            <a:off x="2284412" y="1066800"/>
            <a:ext cx="6781800" cy="3305520"/>
          </a:xfrm>
          <a:prstGeom prst="rect">
            <a:avLst/>
          </a:prstGeom>
          <a:noFill/>
        </p:spPr>
        <p:txBody>
          <a:bodyPr wrap="square" rtlCol="0">
            <a:spAutoFit/>
          </a:bodyPr>
          <a:lstStyle/>
          <a:p>
            <a:pPr>
              <a:lnSpc>
                <a:spcPct val="90000"/>
              </a:lnSpc>
            </a:pPr>
            <a:endParaRPr lang="en-US" sz="2400" dirty="0"/>
          </a:p>
          <a:p>
            <a:pPr>
              <a:lnSpc>
                <a:spcPct val="90000"/>
              </a:lnSpc>
            </a:pPr>
            <a:endParaRPr lang="en-US" sz="2400" dirty="0"/>
          </a:p>
          <a:p>
            <a:pPr>
              <a:lnSpc>
                <a:spcPct val="90000"/>
              </a:lnSpc>
            </a:pPr>
            <a:endParaRPr lang="en-US" sz="3200" dirty="0"/>
          </a:p>
          <a:p>
            <a:pPr>
              <a:lnSpc>
                <a:spcPct val="90000"/>
              </a:lnSpc>
            </a:pPr>
            <a:r>
              <a:rPr lang="en-US" sz="3200" dirty="0"/>
              <a:t>			</a:t>
            </a:r>
            <a:r>
              <a:rPr lang="en-US" sz="3200" u="sng" dirty="0"/>
              <a:t>Done By</a:t>
            </a:r>
            <a:r>
              <a:rPr lang="en-US" sz="3200" dirty="0"/>
              <a:t>:</a:t>
            </a:r>
          </a:p>
          <a:p>
            <a:pPr>
              <a:lnSpc>
                <a:spcPct val="90000"/>
              </a:lnSpc>
            </a:pPr>
            <a:endParaRPr lang="en-US" sz="2400" dirty="0"/>
          </a:p>
          <a:p>
            <a:pPr>
              <a:lnSpc>
                <a:spcPct val="9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B.Surya</a:t>
            </a:r>
            <a:r>
              <a:rPr lang="en-US" sz="2400" dirty="0">
                <a:latin typeface="Arial" panose="020B0604020202020204" pitchFamily="34" charset="0"/>
                <a:cs typeface="Arial" panose="020B0604020202020204" pitchFamily="34" charset="0"/>
              </a:rPr>
              <a:t> Teja            (19071A3206)</a:t>
            </a:r>
          </a:p>
          <a:p>
            <a:pPr>
              <a:lnSpc>
                <a:spcPct val="9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D.Sukesh</a:t>
            </a:r>
            <a:r>
              <a:rPr lang="en-US" sz="2400" dirty="0">
                <a:latin typeface="Arial" panose="020B0604020202020204" pitchFamily="34" charset="0"/>
                <a:cs typeface="Arial" panose="020B0604020202020204" pitchFamily="34" charset="0"/>
              </a:rPr>
              <a:t> Vardhan  (19071A3210)</a:t>
            </a:r>
          </a:p>
          <a:p>
            <a:pPr>
              <a:lnSpc>
                <a:spcPct val="9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Md.Nawaz</a:t>
            </a:r>
            <a:r>
              <a:rPr lang="en-US" sz="2400" dirty="0">
                <a:latin typeface="Arial" panose="020B0604020202020204" pitchFamily="34" charset="0"/>
                <a:cs typeface="Arial" panose="020B0604020202020204" pitchFamily="34" charset="0"/>
              </a:rPr>
              <a:t>               (19071A3234)</a:t>
            </a:r>
          </a:p>
          <a:p>
            <a:pPr>
              <a:lnSpc>
                <a:spcPct val="9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A.Om</a:t>
            </a:r>
            <a:r>
              <a:rPr lang="en-US" sz="2400" dirty="0">
                <a:latin typeface="Arial" panose="020B0604020202020204" pitchFamily="34" charset="0"/>
                <a:cs typeface="Arial" panose="020B0604020202020204" pitchFamily="34" charset="0"/>
              </a:rPr>
              <a:t>                       (20075A3201)</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marL="0" marR="0" algn="just">
              <a:spcBef>
                <a:spcPts val="0"/>
              </a:spcBef>
              <a:spcAft>
                <a:spcPts val="0"/>
              </a:spcAft>
              <a:tabLst>
                <a:tab pos="1714500" algn="l"/>
              </a:tabLst>
            </a:pPr>
            <a:r>
              <a:rPr lang="en-US" b="1" dirty="0">
                <a:effectLst/>
                <a:latin typeface="Cambria" panose="02040503050406030204" pitchFamily="18" charset="0"/>
                <a:ea typeface="Times New Roman" panose="02020603050405020304" pitchFamily="18" charset="0"/>
              </a:rPr>
              <a:t>Project Title:  Synchronous Elevator</a:t>
            </a:r>
            <a:endParaRPr lang="en-US" dirty="0">
              <a:effectLst/>
              <a:latin typeface="Times New Roman" panose="02020603050405020304" pitchFamily="18" charset="0"/>
              <a:ea typeface="Times New Roman" panose="02020603050405020304" pitchFamily="18" charset="0"/>
            </a:endParaRPr>
          </a:p>
        </p:txBody>
      </p:sp>
      <p:sp>
        <p:nvSpPr>
          <p:cNvPr id="14" name="Content Placeholder 13"/>
          <p:cNvSpPr>
            <a:spLocks noGrp="1"/>
          </p:cNvSpPr>
          <p:nvPr>
            <p:ph idx="1"/>
          </p:nvPr>
        </p:nvSpPr>
        <p:spPr/>
        <p:txBody>
          <a:bodyPr/>
          <a:lstStyle/>
          <a:p>
            <a:r>
              <a:rPr lang="en-US" sz="1800" b="1" i="1" dirty="0">
                <a:effectLst/>
                <a:latin typeface="Cambria" panose="02040503050406030204" pitchFamily="18" charset="0"/>
                <a:ea typeface="Times New Roman" panose="02020603050405020304" pitchFamily="18" charset="0"/>
                <a:cs typeface="Times New Roman" panose="02020603050405020304" pitchFamily="18" charset="0"/>
              </a:rPr>
              <a:t>Abstract</a:t>
            </a:r>
          </a:p>
          <a:p>
            <a:r>
              <a:rPr lang="en-US" sz="1800" b="1" i="1" dirty="0">
                <a:latin typeface="Cambria" panose="02040503050406030204" pitchFamily="18" charset="0"/>
                <a:cs typeface="Times New Roman" panose="02020603050405020304" pitchFamily="18" charset="0"/>
              </a:rPr>
              <a:t>Introduction</a:t>
            </a:r>
          </a:p>
          <a:p>
            <a:r>
              <a:rPr lang="en-US" sz="1800" b="1" i="1" dirty="0">
                <a:effectLst/>
                <a:latin typeface="Cambria" panose="02040503050406030204" pitchFamily="18" charset="0"/>
                <a:ea typeface="Times New Roman" panose="02020603050405020304" pitchFamily="18" charset="0"/>
                <a:cs typeface="Times New Roman" panose="02020603050405020304" pitchFamily="18" charset="0"/>
              </a:rPr>
              <a:t>Problem Statement</a:t>
            </a:r>
          </a:p>
          <a:p>
            <a:r>
              <a:rPr lang="en-US" sz="1800" b="1" i="1" dirty="0">
                <a:latin typeface="Cambria" panose="02040503050406030204" pitchFamily="18" charset="0"/>
                <a:ea typeface="Times New Roman" panose="02020603050405020304" pitchFamily="18" charset="0"/>
                <a:cs typeface="Times New Roman" panose="02020603050405020304" pitchFamily="18" charset="0"/>
              </a:rPr>
              <a:t>Module and their interactions</a:t>
            </a:r>
            <a:endParaRPr lang="en-US" sz="1800" b="1" i="1"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b="1" i="1" dirty="0">
                <a:effectLst/>
                <a:latin typeface="Cambria" panose="02040503050406030204" pitchFamily="18" charset="0"/>
                <a:ea typeface="Cambria" panose="02040503050406030204" pitchFamily="18" charset="0"/>
              </a:rPr>
              <a:t>Algorithm</a:t>
            </a:r>
          </a:p>
          <a:p>
            <a:r>
              <a:rPr lang="en-US" sz="1800" b="1" i="1" dirty="0">
                <a:latin typeface="Cambria" panose="02040503050406030204" pitchFamily="18" charset="0"/>
                <a:ea typeface="Cambria" panose="02040503050406030204" pitchFamily="18" charset="0"/>
              </a:rPr>
              <a:t>Partial Implementation</a:t>
            </a:r>
          </a:p>
          <a:p>
            <a:r>
              <a:rPr lang="en-US" sz="1800" b="1" i="1" dirty="0">
                <a:latin typeface="Cambria" panose="02040503050406030204" pitchFamily="18" charset="0"/>
                <a:ea typeface="Cambria" panose="02040503050406030204" pitchFamily="18" charset="0"/>
              </a:rPr>
              <a:t>References</a:t>
            </a:r>
            <a:endParaRPr lang="en-US"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Cambria" panose="02040503050406030204" pitchFamily="18" charset="0"/>
                <a:ea typeface="Times New Roman" panose="02020603050405020304" pitchFamily="18" charset="0"/>
              </a:rPr>
              <a:t>Project Title:  Synchronous Elevator</a:t>
            </a:r>
            <a:endParaRPr lang="en-US" dirty="0"/>
          </a:p>
        </p:txBody>
      </p:sp>
      <p:sp>
        <p:nvSpPr>
          <p:cNvPr id="4" name="Content Placeholder 3">
            <a:extLst>
              <a:ext uri="{FF2B5EF4-FFF2-40B4-BE49-F238E27FC236}">
                <a16:creationId xmlns:a16="http://schemas.microsoft.com/office/drawing/2014/main" id="{03569404-6EA8-4A43-AD3E-DC96A5A34AFA}"/>
              </a:ext>
            </a:extLst>
          </p:cNvPr>
          <p:cNvSpPr>
            <a:spLocks noGrp="1"/>
          </p:cNvSpPr>
          <p:nvPr>
            <p:ph idx="1"/>
          </p:nvPr>
        </p:nvSpPr>
        <p:spPr/>
        <p:txBody>
          <a:bodyPr>
            <a:normAutofit fontScale="92500" lnSpcReduction="10000"/>
          </a:bodyPr>
          <a:lstStyle/>
          <a:p>
            <a:pPr marL="0" marR="0">
              <a:lnSpc>
                <a:spcPct val="200000"/>
              </a:lnSpc>
            </a:pPr>
            <a:r>
              <a:rPr lang="en-IN" sz="1800" dirty="0">
                <a:effectLst/>
                <a:latin typeface="Times New Roman" panose="02020603050405020304" pitchFamily="18" charset="0"/>
                <a:ea typeface="Times New Roman" panose="02020603050405020304" pitchFamily="18" charset="0"/>
              </a:rPr>
              <a:t>Nowadays, in large buildings, the conventional elevators have higher waiting time, higher traveling time and useless calling of multiple lifts on same floor. So there is a need to develop an algorithm which reduces the above problems. We have developed an algorithm which reduces the waiting and travelling time in elevators.</a:t>
            </a:r>
            <a:endParaRPr lang="en-US" sz="1800" dirty="0">
              <a:effectLst/>
              <a:latin typeface="Times New Roman" panose="02020603050405020304" pitchFamily="18" charset="0"/>
              <a:ea typeface="Times New Roman" panose="02020603050405020304" pitchFamily="18" charset="0"/>
            </a:endParaRPr>
          </a:p>
          <a:p>
            <a:pPr marL="0" marR="0">
              <a:lnSpc>
                <a:spcPct val="200000"/>
              </a:lnSpc>
            </a:pPr>
            <a:r>
              <a:rPr lang="en-IN" sz="1800" dirty="0">
                <a:effectLst/>
                <a:latin typeface="Times New Roman" panose="02020603050405020304" pitchFamily="18" charset="0"/>
                <a:ea typeface="Times New Roman" panose="02020603050405020304" pitchFamily="18" charset="0"/>
              </a:rPr>
              <a:t>The keypad of the elevator is outside the lift in the lobby of the building. All the elevators on a particular floor of the building have a common keypad at the entrance of lobby. When a person presses his desired floor on the keypad, the system assigns a lift to him( which is on that floor or nearer to the floor).</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Abstract</a:t>
            </a:r>
            <a:endParaRPr lang="en-US" dirty="0"/>
          </a:p>
        </p:txBody>
      </p:sp>
      <p:sp>
        <p:nvSpPr>
          <p:cNvPr id="5" name="Content Placeholder 4"/>
          <p:cNvSpPr>
            <a:spLocks noGrp="1"/>
          </p:cNvSpPr>
          <p:nvPr>
            <p:ph sz="half" idx="1"/>
          </p:nvPr>
        </p:nvSpPr>
        <p:spPr>
          <a:xfrm>
            <a:off x="1522413" y="1905000"/>
            <a:ext cx="10058399" cy="4267200"/>
          </a:xfrm>
        </p:spPr>
        <p:txBody>
          <a:bodyPr/>
          <a:lstStyle/>
          <a:p>
            <a:pPr>
              <a:lnSpc>
                <a:spcPct val="150000"/>
              </a:lnSpc>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This project consist of a basic algorithm which manages the lift operation. This algorithm consists of basic algorithmic implementation like optimized approach to the naïve approach. </a:t>
            </a:r>
          </a:p>
          <a:p>
            <a:pPr marL="0" marR="0" indent="0" algn="just">
              <a:lnSpc>
                <a:spcPct val="150000"/>
              </a:lnSpc>
              <a:spcBef>
                <a:spcPts val="0"/>
              </a:spcBef>
              <a:spcAft>
                <a:spcPts val="0"/>
              </a:spcAft>
              <a:buNone/>
              <a:tabLst>
                <a:tab pos="1714500" algn="l"/>
              </a:tabLst>
            </a:pPr>
            <a:endParaRPr lang="en-US" sz="1800" u="sng" dirty="0">
              <a:effectLst/>
              <a:latin typeface="Cambria" panose="02040503050406030204" pitchFamily="18" charset="0"/>
              <a:ea typeface="Times New Roman" panose="02020603050405020304" pitchFamily="18" charset="0"/>
            </a:endParaRPr>
          </a:p>
          <a:p>
            <a:pPr marL="0" marR="0" indent="0" algn="just">
              <a:lnSpc>
                <a:spcPct val="150000"/>
              </a:lnSpc>
              <a:spcBef>
                <a:spcPts val="0"/>
              </a:spcBef>
              <a:spcAft>
                <a:spcPts val="0"/>
              </a:spcAft>
              <a:buNone/>
              <a:tabLst>
                <a:tab pos="1714500" algn="l"/>
              </a:tabLst>
            </a:pPr>
            <a:r>
              <a:rPr lang="en-US" sz="1800" u="sng" dirty="0">
                <a:effectLst/>
                <a:latin typeface="Cambria" panose="02040503050406030204" pitchFamily="18" charset="0"/>
                <a:ea typeface="Times New Roman" panose="02020603050405020304" pitchFamily="18" charset="0"/>
              </a:rPr>
              <a:t>Dissimilar Assignment of nodes : </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tabLst>
                <a:tab pos="1714500" algn="l"/>
              </a:tabLst>
            </a:pP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171450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In this we have used an algorithm which is analogous to graph coloring but same as graph coloring. No two lift can be assigned to the same floor. According to graph coloring algorithm, no two adjacent vertices can have same color. But here we have twisted the algorithm a little bit such that rather than adjacent nodes we have changed it for all nodes. Means, no two lift can be assigned to same floor.</a:t>
            </a:r>
          </a:p>
          <a:p>
            <a:pPr marL="0" marR="0" algn="just">
              <a:lnSpc>
                <a:spcPct val="100000"/>
              </a:lnSpc>
              <a:spcBef>
                <a:spcPts val="0"/>
              </a:spcBef>
              <a:spcAft>
                <a:spcPts val="0"/>
              </a:spcAft>
              <a:tabLst>
                <a:tab pos="1714500" algn="l"/>
              </a:tabLst>
            </a:pP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tabLst>
                <a:tab pos="1714500" algn="l"/>
              </a:tabLst>
            </a:pP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7EDB-1DFE-4500-AF16-21BDDD57CA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7CE9AE-1611-405E-B54F-7FDDFB422B36}"/>
              </a:ext>
            </a:extLst>
          </p:cNvPr>
          <p:cNvSpPr>
            <a:spLocks noGrp="1"/>
          </p:cNvSpPr>
          <p:nvPr>
            <p:ph sz="half" idx="1"/>
          </p:nvPr>
        </p:nvSpPr>
        <p:spPr>
          <a:xfrm>
            <a:off x="1522413" y="1905000"/>
            <a:ext cx="10439399" cy="4267200"/>
          </a:xfrm>
        </p:spPr>
        <p:txBody>
          <a:bodyPr>
            <a:normAutofit fontScale="92500" lnSpcReduction="20000"/>
          </a:bodyPr>
          <a:lstStyle/>
          <a:p>
            <a:pPr marL="0" marR="0" indent="0" algn="just">
              <a:spcBef>
                <a:spcPts val="0"/>
              </a:spcBef>
              <a:spcAft>
                <a:spcPts val="0"/>
              </a:spcAft>
              <a:buNone/>
              <a:tabLst>
                <a:tab pos="1714500" algn="l"/>
              </a:tabLst>
            </a:pPr>
            <a:r>
              <a:rPr lang="en-US" sz="1700" u="sng" dirty="0">
                <a:effectLst/>
                <a:latin typeface="Cambria" panose="02040503050406030204" pitchFamily="18" charset="0"/>
                <a:ea typeface="Times New Roman" panose="02020603050405020304" pitchFamily="18" charset="0"/>
              </a:rPr>
              <a:t>Windows header file:</a:t>
            </a:r>
          </a:p>
          <a:p>
            <a:pPr marL="0" marR="0" indent="0" algn="just">
              <a:spcBef>
                <a:spcPts val="0"/>
              </a:spcBef>
              <a:spcAft>
                <a:spcPts val="0"/>
              </a:spcAft>
              <a:buNone/>
              <a:tabLst>
                <a:tab pos="1714500" algn="l"/>
              </a:tabLst>
            </a:pPr>
            <a:endParaRPr lang="en-US" sz="17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700" u="dotted" kern="1800" dirty="0">
                <a:effectLst/>
                <a:latin typeface="Times New Roman" panose="02020603050405020304" pitchFamily="18" charset="0"/>
                <a:ea typeface="Times New Roman" panose="02020603050405020304" pitchFamily="18" charset="0"/>
              </a:rPr>
              <a:t>Sleep function</a:t>
            </a:r>
          </a:p>
          <a:p>
            <a:pPr marL="0" marR="0" indent="0">
              <a:spcBef>
                <a:spcPts val="0"/>
              </a:spcBef>
              <a:spcAft>
                <a:spcPts val="0"/>
              </a:spcAft>
              <a:buNone/>
            </a:pPr>
            <a:endParaRPr lang="en-US" sz="1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IN" sz="1700" dirty="0">
                <a:effectLst/>
                <a:latin typeface="Times New Roman" panose="02020603050405020304" pitchFamily="18" charset="0"/>
                <a:ea typeface="Times New Roman" panose="02020603050405020304" pitchFamily="18" charset="0"/>
              </a:rPr>
              <a:t>Suspends the execution of the current thread until the time-out interval </a:t>
            </a:r>
            <a:r>
              <a:rPr lang="en-IN" sz="1700" dirty="0" err="1">
                <a:effectLst/>
                <a:latin typeface="Times New Roman" panose="02020603050405020304" pitchFamily="18" charset="0"/>
                <a:ea typeface="Times New Roman" panose="02020603050405020304" pitchFamily="18" charset="0"/>
              </a:rPr>
              <a:t>elapses.To</a:t>
            </a:r>
            <a:r>
              <a:rPr lang="en-IN" sz="1700" dirty="0">
                <a:effectLst/>
                <a:latin typeface="Times New Roman" panose="02020603050405020304" pitchFamily="18" charset="0"/>
                <a:ea typeface="Times New Roman" panose="02020603050405020304" pitchFamily="18" charset="0"/>
              </a:rPr>
              <a:t> enter an </a:t>
            </a:r>
            <a:r>
              <a:rPr lang="en-IN" sz="1700" dirty="0" err="1">
                <a:effectLst/>
                <a:latin typeface="Times New Roman" panose="02020603050405020304" pitchFamily="18" charset="0"/>
                <a:ea typeface="Times New Roman" panose="02020603050405020304" pitchFamily="18" charset="0"/>
              </a:rPr>
              <a:t>alertable</a:t>
            </a:r>
            <a:r>
              <a:rPr lang="en-IN" sz="1700" dirty="0">
                <a:effectLst/>
                <a:latin typeface="Times New Roman" panose="02020603050405020304" pitchFamily="18" charset="0"/>
                <a:ea typeface="Times New Roman" panose="02020603050405020304" pitchFamily="18" charset="0"/>
              </a:rPr>
              <a:t> wait state, use the </a:t>
            </a:r>
            <a:r>
              <a:rPr lang="en-IN" sz="1700" u="none" strike="noStrike"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SleepEx</a:t>
            </a:r>
            <a:r>
              <a:rPr lang="en-IN" sz="1700" dirty="0">
                <a:effectLst/>
                <a:latin typeface="Times New Roman" panose="02020603050405020304" pitchFamily="18" charset="0"/>
                <a:ea typeface="Times New Roman" panose="02020603050405020304" pitchFamily="18" charset="0"/>
              </a:rPr>
              <a:t> function.</a:t>
            </a:r>
          </a:p>
          <a:p>
            <a:pPr marL="0" marR="0" indent="0">
              <a:spcBef>
                <a:spcPts val="0"/>
              </a:spcBef>
              <a:spcAft>
                <a:spcPts val="0"/>
              </a:spcAft>
              <a:buNone/>
            </a:pPr>
            <a:endParaRPr lang="en-IN" sz="17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IN" sz="1700" u="sng" dirty="0">
                <a:effectLst/>
                <a:latin typeface="Times New Roman" panose="02020603050405020304" pitchFamily="18" charset="0"/>
                <a:ea typeface="Times New Roman" panose="02020603050405020304" pitchFamily="18" charset="0"/>
              </a:rPr>
              <a:t>Syntax</a:t>
            </a:r>
          </a:p>
          <a:p>
            <a:pPr marL="0" marR="0" indent="0">
              <a:spcBef>
                <a:spcPts val="0"/>
              </a:spcBef>
              <a:spcAft>
                <a:spcPts val="0"/>
              </a:spcAft>
              <a:buNone/>
            </a:pPr>
            <a:endParaRPr lang="en-IN" sz="1700" u="sng"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700" dirty="0">
                <a:effectLst/>
                <a:latin typeface="Courier New" panose="02070309020205020404" pitchFamily="49" charset="0"/>
                <a:ea typeface="Times New Roman" panose="02020603050405020304" pitchFamily="18" charset="0"/>
              </a:rPr>
              <a:t>VOID WINAPI Sleep(</a:t>
            </a:r>
            <a:endParaRPr lang="en-US" sz="1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700" dirty="0">
                <a:effectLst/>
                <a:latin typeface="Courier New" panose="02070309020205020404" pitchFamily="49" charset="0"/>
                <a:ea typeface="Times New Roman" panose="02020603050405020304" pitchFamily="18" charset="0"/>
              </a:rPr>
              <a:t> _In_ DWORD </a:t>
            </a:r>
            <a:r>
              <a:rPr lang="en-IN" sz="1700" dirty="0" err="1">
                <a:effectLst/>
                <a:latin typeface="Courier New" panose="02070309020205020404" pitchFamily="49" charset="0"/>
                <a:ea typeface="Times New Roman" panose="02020603050405020304" pitchFamily="18" charset="0"/>
              </a:rPr>
              <a:t>dwMilliseconds</a:t>
            </a:r>
            <a:endParaRPr lang="en-US" sz="1700" dirty="0">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700" dirty="0">
                <a:effectLst/>
                <a:latin typeface="Courier New" panose="02070309020205020404" pitchFamily="49" charset="0"/>
                <a:ea typeface="Times New Roman" panose="02020603050405020304" pitchFamily="18" charset="0"/>
              </a:rPr>
              <a:t>);</a:t>
            </a:r>
            <a:endParaRPr lang="en-US" sz="1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700" dirty="0">
                <a:latin typeface="Times New Roman" panose="02020603050405020304" pitchFamily="18" charset="0"/>
                <a:ea typeface="Times New Roman" panose="02020603050405020304" pitchFamily="18" charset="0"/>
              </a:rPr>
              <a:t>Parameters</a:t>
            </a:r>
          </a:p>
          <a:p>
            <a:pPr marL="0" marR="0" indent="0">
              <a:spcBef>
                <a:spcPts val="0"/>
              </a:spcBef>
              <a:spcAft>
                <a:spcPts val="0"/>
              </a:spcAft>
              <a:buNone/>
            </a:pPr>
            <a:endParaRPr lang="en-IN" sz="1800" i="1" u="sng"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IN" sz="1800" i="1" u="sng" dirty="0" err="1">
                <a:effectLst/>
                <a:latin typeface="Times New Roman" panose="02020603050405020304" pitchFamily="18" charset="0"/>
                <a:ea typeface="Times New Roman" panose="02020603050405020304" pitchFamily="18" charset="0"/>
              </a:rPr>
              <a:t>dwMilliseconds</a:t>
            </a:r>
            <a:endParaRPr lang="en-IN" sz="1800" i="1" u="sng"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IN" sz="1800" u="sng" dirty="0">
                <a:effectLst/>
                <a:latin typeface="Times New Roman" panose="02020603050405020304" pitchFamily="18" charset="0"/>
                <a:ea typeface="Times New Roman" panose="02020603050405020304" pitchFamily="18" charset="0"/>
              </a:rPr>
              <a:t> </a:t>
            </a:r>
            <a:endParaRPr lang="en-US" sz="1800" u="sng" dirty="0">
              <a:effectLst/>
              <a:latin typeface="Times New Roman" panose="02020603050405020304" pitchFamily="18" charset="0"/>
              <a:ea typeface="Times New Roman" panose="02020603050405020304" pitchFamily="18" charset="0"/>
            </a:endParaRPr>
          </a:p>
          <a:p>
            <a:pPr marL="457200" marR="0">
              <a:lnSpc>
                <a:spcPct val="110000"/>
              </a:lnSpc>
              <a:spcBef>
                <a:spcPts val="0"/>
              </a:spcBef>
              <a:spcAft>
                <a:spcPts val="0"/>
              </a:spcAft>
            </a:pPr>
            <a:r>
              <a:rPr lang="en-IN" sz="1700" dirty="0">
                <a:effectLst/>
                <a:latin typeface="Times New Roman" panose="02020603050405020304" pitchFamily="18" charset="0"/>
                <a:ea typeface="Times New Roman" panose="02020603050405020304" pitchFamily="18" charset="0"/>
              </a:rPr>
              <a:t>The time interval for which execution is to be suspended, in milliseconds.</a:t>
            </a:r>
            <a:endParaRPr lang="en-US" sz="1700" dirty="0">
              <a:effectLst/>
              <a:latin typeface="Times New Roman" panose="02020603050405020304" pitchFamily="18" charset="0"/>
              <a:ea typeface="Times New Roman" panose="02020603050405020304" pitchFamily="18" charset="0"/>
            </a:endParaRPr>
          </a:p>
          <a:p>
            <a:pPr marL="457200" marR="0">
              <a:lnSpc>
                <a:spcPct val="110000"/>
              </a:lnSpc>
              <a:spcBef>
                <a:spcPts val="0"/>
              </a:spcBef>
              <a:spcAft>
                <a:spcPts val="0"/>
              </a:spcAft>
            </a:pPr>
            <a:r>
              <a:rPr lang="en-IN" sz="1700" dirty="0">
                <a:effectLst/>
                <a:latin typeface="Times New Roman" panose="02020603050405020304" pitchFamily="18" charset="0"/>
                <a:ea typeface="Times New Roman" panose="02020603050405020304" pitchFamily="18" charset="0"/>
              </a:rPr>
              <a:t>A value of zero causes the thread to relinquish the remainder of its time slice to any other thread that is ready to run. If there are no other threads ready to run, the function returns immediately, and the thread continues execution.</a:t>
            </a:r>
          </a:p>
          <a:p>
            <a:pPr marL="457200">
              <a:lnSpc>
                <a:spcPct val="110000"/>
              </a:lnSpc>
              <a:spcBef>
                <a:spcPts val="0"/>
              </a:spcBef>
            </a:pPr>
            <a:r>
              <a:rPr lang="en-IN" sz="1800" dirty="0">
                <a:effectLst/>
                <a:latin typeface="Times New Roman" panose="02020603050405020304" pitchFamily="18" charset="0"/>
                <a:ea typeface="Times New Roman" panose="02020603050405020304" pitchFamily="18" charset="0"/>
              </a:rPr>
              <a:t>A value of INFINITE indicates that the suspension should not time out.</a:t>
            </a:r>
          </a:p>
          <a:p>
            <a:pPr marL="457200" marR="0">
              <a:lnSpc>
                <a:spcPct val="110000"/>
              </a:lnSpc>
              <a:spcBef>
                <a:spcPts val="0"/>
              </a:spcBef>
              <a:spcAft>
                <a:spcPts val="0"/>
              </a:spcAft>
            </a:pPr>
            <a:endParaRPr lang="en-US" sz="1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73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DCD7-9DF0-4CD8-9740-E8A129C9210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461C8A5-3B9A-460F-B24C-7FDF1917239A}"/>
              </a:ext>
            </a:extLst>
          </p:cNvPr>
          <p:cNvSpPr>
            <a:spLocks noGrp="1"/>
          </p:cNvSpPr>
          <p:nvPr>
            <p:ph sz="half" idx="1"/>
          </p:nvPr>
        </p:nvSpPr>
        <p:spPr>
          <a:xfrm>
            <a:off x="1217613" y="1905000"/>
            <a:ext cx="10896600" cy="4876800"/>
          </a:xfrm>
        </p:spPr>
        <p:txBody>
          <a:bodyPr>
            <a:normAutofit fontScale="32500" lnSpcReduction="20000"/>
          </a:bodyPr>
          <a:lstStyle/>
          <a:p>
            <a:pPr marL="0" marR="0" indent="0">
              <a:lnSpc>
                <a:spcPct val="120000"/>
              </a:lnSpc>
              <a:spcBef>
                <a:spcPts val="0"/>
              </a:spcBef>
              <a:spcAft>
                <a:spcPts val="0"/>
              </a:spcAft>
              <a:buNone/>
            </a:pPr>
            <a:endParaRPr lang="en-IN" sz="4900" dirty="0">
              <a:latin typeface="Times New Roman" panose="02020603050405020304" pitchFamily="18" charset="0"/>
              <a:ea typeface="Times New Roman" panose="02020603050405020304" pitchFamily="18" charset="0"/>
            </a:endParaRPr>
          </a:p>
          <a:p>
            <a:pPr marL="0" marR="0" indent="0">
              <a:lnSpc>
                <a:spcPct val="120000"/>
              </a:lnSpc>
              <a:spcBef>
                <a:spcPts val="0"/>
              </a:spcBef>
              <a:spcAft>
                <a:spcPts val="0"/>
              </a:spcAft>
              <a:buNone/>
            </a:pPr>
            <a:r>
              <a:rPr lang="en-IN" sz="4900" u="sng" dirty="0">
                <a:effectLst/>
                <a:latin typeface="Times New Roman" panose="02020603050405020304" pitchFamily="18" charset="0"/>
                <a:ea typeface="Times New Roman" panose="02020603050405020304" pitchFamily="18" charset="0"/>
              </a:rPr>
              <a:t>Return value</a:t>
            </a:r>
          </a:p>
          <a:p>
            <a:pPr marL="0" marR="0" indent="0">
              <a:lnSpc>
                <a:spcPct val="120000"/>
              </a:lnSpc>
              <a:spcBef>
                <a:spcPts val="0"/>
              </a:spcBef>
              <a:spcAft>
                <a:spcPts val="0"/>
              </a:spcAft>
              <a:buNone/>
            </a:pPr>
            <a:endParaRPr lang="en-US" sz="4900" dirty="0">
              <a:effectLst/>
              <a:latin typeface="Times New Roman" panose="02020603050405020304" pitchFamily="18" charset="0"/>
              <a:ea typeface="Times New Roman" panose="02020603050405020304" pitchFamily="18" charset="0"/>
            </a:endParaRPr>
          </a:p>
          <a:p>
            <a:pPr marL="0" marR="0" indent="0">
              <a:lnSpc>
                <a:spcPct val="120000"/>
              </a:lnSpc>
              <a:spcBef>
                <a:spcPts val="0"/>
              </a:spcBef>
              <a:spcAft>
                <a:spcPts val="0"/>
              </a:spcAft>
              <a:buNone/>
            </a:pPr>
            <a:r>
              <a:rPr lang="en-IN" sz="4900" dirty="0">
                <a:effectLst/>
                <a:latin typeface="Times New Roman" panose="02020603050405020304" pitchFamily="18" charset="0"/>
                <a:ea typeface="Times New Roman" panose="02020603050405020304" pitchFamily="18" charset="0"/>
              </a:rPr>
              <a:t>This function does not return a value.</a:t>
            </a:r>
          </a:p>
          <a:p>
            <a:pPr marL="0" marR="0" indent="0">
              <a:lnSpc>
                <a:spcPct val="120000"/>
              </a:lnSpc>
              <a:spcBef>
                <a:spcPts val="0"/>
              </a:spcBef>
              <a:spcAft>
                <a:spcPts val="0"/>
              </a:spcAft>
              <a:buNone/>
            </a:pPr>
            <a:endParaRPr lang="en-IN" sz="4900" dirty="0">
              <a:latin typeface="Times New Roman" panose="02020603050405020304" pitchFamily="18" charset="0"/>
              <a:ea typeface="Times New Roman" panose="02020603050405020304" pitchFamily="18" charset="0"/>
            </a:endParaRPr>
          </a:p>
          <a:p>
            <a:pPr marL="0" marR="0" indent="0" algn="just">
              <a:lnSpc>
                <a:spcPct val="120000"/>
              </a:lnSpc>
              <a:spcBef>
                <a:spcPts val="0"/>
              </a:spcBef>
              <a:spcAft>
                <a:spcPts val="0"/>
              </a:spcAft>
              <a:buNone/>
              <a:tabLst>
                <a:tab pos="1714500" algn="l"/>
              </a:tabLst>
            </a:pPr>
            <a:r>
              <a:rPr lang="en-US" sz="4900" u="sng" dirty="0">
                <a:effectLst/>
                <a:latin typeface="Cambria" panose="02040503050406030204" pitchFamily="18" charset="0"/>
                <a:ea typeface="Times New Roman" panose="02020603050405020304" pitchFamily="18" charset="0"/>
              </a:rPr>
              <a:t>Tail Recursion:</a:t>
            </a:r>
            <a:endParaRPr lang="en-US" sz="4900" dirty="0">
              <a:effectLst/>
              <a:latin typeface="Times New Roman" panose="02020603050405020304" pitchFamily="18" charset="0"/>
              <a:ea typeface="Times New Roman" panose="02020603050405020304" pitchFamily="18" charset="0"/>
            </a:endParaRPr>
          </a:p>
          <a:p>
            <a:pPr marL="0" marR="0" indent="0" algn="just">
              <a:lnSpc>
                <a:spcPct val="120000"/>
              </a:lnSpc>
              <a:spcBef>
                <a:spcPts val="0"/>
              </a:spcBef>
              <a:spcAft>
                <a:spcPts val="0"/>
              </a:spcAft>
              <a:buNone/>
              <a:tabLst>
                <a:tab pos="1714500" algn="l"/>
              </a:tabLst>
            </a:pPr>
            <a:endParaRPr lang="en-US" sz="4900" dirty="0">
              <a:effectLst/>
              <a:latin typeface="Cambria" panose="02040503050406030204" pitchFamily="18" charset="0"/>
              <a:ea typeface="Times New Roman" panose="02020603050405020304" pitchFamily="18" charset="0"/>
            </a:endParaRPr>
          </a:p>
          <a:p>
            <a:pPr marL="0" marR="0" indent="0" algn="just">
              <a:lnSpc>
                <a:spcPct val="120000"/>
              </a:lnSpc>
              <a:spcBef>
                <a:spcPts val="0"/>
              </a:spcBef>
              <a:spcAft>
                <a:spcPts val="0"/>
              </a:spcAft>
              <a:buNone/>
              <a:tabLst>
                <a:tab pos="1714500" algn="l"/>
              </a:tabLst>
            </a:pPr>
            <a:r>
              <a:rPr lang="en-US" sz="4900" dirty="0">
                <a:effectLst/>
                <a:latin typeface="Cambria" panose="02040503050406030204" pitchFamily="18" charset="0"/>
                <a:ea typeface="Times New Roman" panose="02020603050405020304" pitchFamily="18" charset="0"/>
              </a:rPr>
              <a:t>We have used the recursive calls to the </a:t>
            </a:r>
            <a:r>
              <a:rPr lang="en-US" sz="4900" dirty="0" err="1">
                <a:effectLst/>
                <a:latin typeface="Cambria" panose="02040503050406030204" pitchFamily="18" charset="0"/>
                <a:ea typeface="Times New Roman" panose="02020603050405020304" pitchFamily="18" charset="0"/>
              </a:rPr>
              <a:t>the</a:t>
            </a:r>
            <a:r>
              <a:rPr lang="en-US" sz="4900" dirty="0">
                <a:effectLst/>
                <a:latin typeface="Cambria" panose="02040503050406030204" pitchFamily="18" charset="0"/>
                <a:ea typeface="Times New Roman" panose="02020603050405020304" pitchFamily="18" charset="0"/>
              </a:rPr>
              <a:t> </a:t>
            </a:r>
            <a:r>
              <a:rPr lang="en-US" sz="4900" b="1" dirty="0">
                <a:effectLst/>
                <a:latin typeface="Cambria" panose="02040503050406030204" pitchFamily="18" charset="0"/>
                <a:ea typeface="Times New Roman" panose="02020603050405020304" pitchFamily="18" charset="0"/>
              </a:rPr>
              <a:t>call( )  </a:t>
            </a:r>
            <a:r>
              <a:rPr lang="en-US" sz="4900" dirty="0">
                <a:effectLst/>
                <a:latin typeface="Cambria" panose="02040503050406030204" pitchFamily="18" charset="0"/>
                <a:ea typeface="Times New Roman" panose="02020603050405020304" pitchFamily="18" charset="0"/>
              </a:rPr>
              <a:t>functions without any implicit stack formation. This means that there is no statement after the </a:t>
            </a:r>
            <a:r>
              <a:rPr lang="en-US" sz="4900" dirty="0" err="1">
                <a:effectLst/>
                <a:latin typeface="Cambria" panose="02040503050406030204" pitchFamily="18" charset="0"/>
                <a:ea typeface="Times New Roman" panose="02020603050405020304" pitchFamily="18" charset="0"/>
              </a:rPr>
              <a:t>the</a:t>
            </a:r>
            <a:r>
              <a:rPr lang="en-US" sz="4900" dirty="0">
                <a:effectLst/>
                <a:latin typeface="Cambria" panose="02040503050406030204" pitchFamily="18" charset="0"/>
                <a:ea typeface="Times New Roman" panose="02020603050405020304" pitchFamily="18" charset="0"/>
              </a:rPr>
              <a:t> recursive call of the function. Thus we have also </a:t>
            </a:r>
            <a:r>
              <a:rPr lang="en-US" sz="4900" dirty="0" err="1">
                <a:effectLst/>
                <a:latin typeface="Cambria" panose="02040503050406030204" pitchFamily="18" charset="0"/>
                <a:ea typeface="Times New Roman" panose="02020603050405020304" pitchFamily="18" charset="0"/>
              </a:rPr>
              <a:t>minimised</a:t>
            </a:r>
            <a:r>
              <a:rPr lang="en-US" sz="4900" dirty="0">
                <a:effectLst/>
                <a:latin typeface="Cambria" panose="02040503050406030204" pitchFamily="18" charset="0"/>
                <a:ea typeface="Times New Roman" panose="02020603050405020304" pitchFamily="18" charset="0"/>
              </a:rPr>
              <a:t> the space complexity of the program. </a:t>
            </a:r>
          </a:p>
          <a:p>
            <a:pPr marL="0" marR="0" indent="0" algn="just">
              <a:lnSpc>
                <a:spcPct val="120000"/>
              </a:lnSpc>
              <a:spcBef>
                <a:spcPts val="0"/>
              </a:spcBef>
              <a:spcAft>
                <a:spcPts val="0"/>
              </a:spcAft>
              <a:buNone/>
              <a:tabLst>
                <a:tab pos="1714500" algn="l"/>
              </a:tabLst>
            </a:pPr>
            <a:endParaRPr lang="en-US" sz="4900" u="sng" dirty="0">
              <a:effectLst/>
              <a:latin typeface="Cambria" panose="02040503050406030204" pitchFamily="18" charset="0"/>
              <a:ea typeface="Times New Roman" panose="02020603050405020304" pitchFamily="18" charset="0"/>
            </a:endParaRPr>
          </a:p>
          <a:p>
            <a:pPr marL="0" marR="0" indent="0" algn="just">
              <a:lnSpc>
                <a:spcPct val="120000"/>
              </a:lnSpc>
              <a:spcBef>
                <a:spcPts val="0"/>
              </a:spcBef>
              <a:spcAft>
                <a:spcPts val="0"/>
              </a:spcAft>
              <a:buNone/>
              <a:tabLst>
                <a:tab pos="1714500" algn="l"/>
              </a:tabLst>
            </a:pPr>
            <a:r>
              <a:rPr lang="en-US" sz="4900" u="sng" dirty="0">
                <a:effectLst/>
                <a:latin typeface="Cambria" panose="02040503050406030204" pitchFamily="18" charset="0"/>
                <a:ea typeface="Times New Roman" panose="02020603050405020304" pitchFamily="18" charset="0"/>
              </a:rPr>
              <a:t>Linear Search :</a:t>
            </a:r>
            <a:endParaRPr lang="en-US" sz="4900" dirty="0">
              <a:effectLst/>
              <a:latin typeface="Times New Roman" panose="02020603050405020304" pitchFamily="18" charset="0"/>
              <a:ea typeface="Times New Roman" panose="02020603050405020304" pitchFamily="18" charset="0"/>
            </a:endParaRPr>
          </a:p>
          <a:p>
            <a:pPr marL="0" marR="0" indent="0" algn="just">
              <a:lnSpc>
                <a:spcPct val="120000"/>
              </a:lnSpc>
              <a:spcBef>
                <a:spcPts val="0"/>
              </a:spcBef>
              <a:spcAft>
                <a:spcPts val="0"/>
              </a:spcAft>
              <a:buNone/>
              <a:tabLst>
                <a:tab pos="1714500" algn="l"/>
              </a:tabLst>
            </a:pPr>
            <a:r>
              <a:rPr lang="en-US" sz="4900" dirty="0">
                <a:effectLst/>
                <a:latin typeface="Cambria" panose="02040503050406030204" pitchFamily="18" charset="0"/>
                <a:ea typeface="Times New Roman" panose="02020603050405020304" pitchFamily="18" charset="0"/>
              </a:rPr>
              <a:t> </a:t>
            </a:r>
            <a:endParaRPr lang="en-US" sz="4900" dirty="0">
              <a:effectLst/>
              <a:latin typeface="Times New Roman" panose="02020603050405020304" pitchFamily="18" charset="0"/>
              <a:ea typeface="Times New Roman" panose="02020603050405020304" pitchFamily="18" charset="0"/>
            </a:endParaRPr>
          </a:p>
          <a:p>
            <a:pPr marL="0" marR="0" algn="just">
              <a:lnSpc>
                <a:spcPct val="120000"/>
              </a:lnSpc>
              <a:spcBef>
                <a:spcPts val="0"/>
              </a:spcBef>
              <a:spcAft>
                <a:spcPts val="0"/>
              </a:spcAft>
              <a:tabLst>
                <a:tab pos="1714500" algn="l"/>
              </a:tabLst>
            </a:pPr>
            <a:r>
              <a:rPr lang="en-US" sz="4900" dirty="0">
                <a:effectLst/>
                <a:latin typeface="Cambria" panose="02040503050406030204" pitchFamily="18" charset="0"/>
                <a:ea typeface="Times New Roman" panose="02020603050405020304" pitchFamily="18" charset="0"/>
              </a:rPr>
              <a:t>In the </a:t>
            </a:r>
            <a:r>
              <a:rPr lang="en-US" sz="4900" b="1" dirty="0" err="1">
                <a:effectLst/>
                <a:latin typeface="Cambria" panose="02040503050406030204" pitchFamily="18" charset="0"/>
                <a:ea typeface="Times New Roman" panose="02020603050405020304" pitchFamily="18" charset="0"/>
              </a:rPr>
              <a:t>findlift</a:t>
            </a:r>
            <a:r>
              <a:rPr lang="en-US" sz="4900" b="1" dirty="0">
                <a:effectLst/>
                <a:latin typeface="Cambria" panose="02040503050406030204" pitchFamily="18" charset="0"/>
                <a:ea typeface="Times New Roman" panose="02020603050405020304" pitchFamily="18" charset="0"/>
              </a:rPr>
              <a:t>( ) </a:t>
            </a:r>
            <a:r>
              <a:rPr lang="en-US" sz="4900" dirty="0">
                <a:effectLst/>
                <a:latin typeface="Cambria" panose="02040503050406030204" pitchFamily="18" charset="0"/>
                <a:ea typeface="Times New Roman" panose="02020603050405020304" pitchFamily="18" charset="0"/>
              </a:rPr>
              <a:t>we have used linear search for finding if lift is in use at use on some floor or not.</a:t>
            </a:r>
          </a:p>
          <a:p>
            <a:pPr marL="0" marR="0" indent="0" algn="just">
              <a:lnSpc>
                <a:spcPct val="120000"/>
              </a:lnSpc>
              <a:spcBef>
                <a:spcPts val="0"/>
              </a:spcBef>
              <a:spcAft>
                <a:spcPts val="0"/>
              </a:spcAft>
              <a:buNone/>
              <a:tabLst>
                <a:tab pos="1714500" algn="l"/>
              </a:tabLst>
            </a:pPr>
            <a:endParaRPr lang="en-US" sz="4900" dirty="0">
              <a:effectLst/>
              <a:latin typeface="Times New Roman" panose="02020603050405020304" pitchFamily="18" charset="0"/>
              <a:ea typeface="Times New Roman" panose="02020603050405020304" pitchFamily="18" charset="0"/>
            </a:endParaRPr>
          </a:p>
          <a:p>
            <a:pPr marL="0" marR="0" algn="just">
              <a:lnSpc>
                <a:spcPct val="120000"/>
              </a:lnSpc>
              <a:spcBef>
                <a:spcPts val="0"/>
              </a:spcBef>
              <a:spcAft>
                <a:spcPts val="0"/>
              </a:spcAft>
              <a:tabLst>
                <a:tab pos="1714500" algn="l"/>
              </a:tabLst>
            </a:pPr>
            <a:r>
              <a:rPr lang="en-US" sz="4900" dirty="0">
                <a:effectLst/>
                <a:latin typeface="Cambria" panose="02040503050406030204" pitchFamily="18" charset="0"/>
                <a:ea typeface="Times New Roman" panose="02020603050405020304" pitchFamily="18" charset="0"/>
              </a:rPr>
              <a:t>Linear is the most basic searching algorithm. It basically uses one loop and matches each element of the array with the value to be found.</a:t>
            </a:r>
            <a:endParaRPr lang="en-US" sz="49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71676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97C1-F0D9-4E09-A4E7-4F0F226C4D23}"/>
              </a:ext>
            </a:extLst>
          </p:cNvPr>
          <p:cNvSpPr>
            <a:spLocks noGrp="1"/>
          </p:cNvSpPr>
          <p:nvPr>
            <p:ph type="title"/>
          </p:nvPr>
        </p:nvSpPr>
        <p:spPr/>
        <p:txBody>
          <a:bodyPr>
            <a:normAutofit/>
          </a:bodyPr>
          <a:lstStyle/>
          <a:p>
            <a:r>
              <a:rPr lang="en-US" b="1" dirty="0">
                <a:effectLst/>
                <a:latin typeface="Cambria" panose="02040503050406030204" pitchFamily="18" charset="0"/>
                <a:ea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CA5989C1-AF60-4D28-9F00-9F9101D59656}"/>
              </a:ext>
            </a:extLst>
          </p:cNvPr>
          <p:cNvSpPr>
            <a:spLocks noGrp="1"/>
          </p:cNvSpPr>
          <p:nvPr>
            <p:ph sz="half" idx="1"/>
          </p:nvPr>
        </p:nvSpPr>
        <p:spPr>
          <a:xfrm>
            <a:off x="1370013" y="1905000"/>
            <a:ext cx="10668000" cy="4800600"/>
          </a:xfrm>
        </p:spPr>
        <p:txBody>
          <a:bodyPr>
            <a:normAutofit fontScale="85000" lnSpcReduction="20000"/>
          </a:bodyPr>
          <a:lstStyle/>
          <a:p>
            <a:pPr marL="0" marR="0">
              <a:lnSpc>
                <a:spcPct val="200000"/>
              </a:lnSpc>
              <a:spcBef>
                <a:spcPts val="0"/>
              </a:spcBef>
              <a:spcAft>
                <a:spcPts val="0"/>
              </a:spcAft>
              <a:tabLst>
                <a:tab pos="1714500" algn="l"/>
              </a:tabLst>
            </a:pPr>
            <a:r>
              <a:rPr lang="en-US" sz="2000" u="sng" dirty="0">
                <a:effectLst/>
                <a:latin typeface="Cambria" panose="02040503050406030204" pitchFamily="18" charset="0"/>
                <a:ea typeface="Times New Roman" panose="02020603050405020304" pitchFamily="18" charset="0"/>
              </a:rPr>
              <a:t>Background: </a:t>
            </a:r>
            <a:r>
              <a:rPr lang="en-US" sz="2000" dirty="0">
                <a:effectLst/>
                <a:latin typeface="Cambria" panose="02040503050406030204" pitchFamily="18" charset="0"/>
                <a:ea typeface="Times New Roman" panose="02020603050405020304" pitchFamily="18" charset="0"/>
              </a:rPr>
              <a:t> This project idea came from the hostel lift chaos. After observing that two student used to call two different lifts from the same floor whereas those who are waiting for a single lift on some other floor has to suffer, thus we thought to develop an algorithm which could solve this problem.</a:t>
            </a:r>
            <a:endParaRPr lang="en-US" sz="2000" dirty="0">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buNone/>
              <a:tabLst>
                <a:tab pos="1714500" algn="l"/>
              </a:tabLst>
            </a:pPr>
            <a:r>
              <a:rPr lang="en-US" sz="2000" dirty="0">
                <a:effectLst/>
                <a:latin typeface="Cambria" panose="020405030504060302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tabLst>
                <a:tab pos="1714500" algn="l"/>
              </a:tabLst>
            </a:pPr>
            <a:r>
              <a:rPr lang="en-US" sz="2000" dirty="0">
                <a:effectLst/>
                <a:latin typeface="Cambria" panose="02040503050406030204" pitchFamily="18" charset="0"/>
                <a:ea typeface="Times New Roman" panose="02020603050405020304" pitchFamily="18" charset="0"/>
              </a:rPr>
              <a:t>This lift algorithm is an efficient and </a:t>
            </a:r>
            <a:r>
              <a:rPr lang="en-US" sz="2000" dirty="0" err="1">
                <a:effectLst/>
                <a:latin typeface="Cambria" panose="02040503050406030204" pitchFamily="18" charset="0"/>
                <a:ea typeface="Times New Roman" panose="02020603050405020304" pitchFamily="18" charset="0"/>
              </a:rPr>
              <a:t>and</a:t>
            </a:r>
            <a:r>
              <a:rPr lang="en-US" sz="2000" dirty="0">
                <a:effectLst/>
                <a:latin typeface="Cambria" panose="02040503050406030204" pitchFamily="18" charset="0"/>
                <a:ea typeface="Times New Roman" panose="02020603050405020304" pitchFamily="18" charset="0"/>
              </a:rPr>
              <a:t> ensures optimized utilization of resources available. It prevents multiple lifts beings at same place thus affecting the lift availability at other places.</a:t>
            </a:r>
            <a:endParaRPr lang="en-US" sz="2000" dirty="0">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buNone/>
              <a:tabLst>
                <a:tab pos="1714500" algn="l"/>
              </a:tabLst>
            </a:pPr>
            <a:r>
              <a:rPr lang="en-US" sz="2000" dirty="0">
                <a:effectLst/>
                <a:latin typeface="Cambria" panose="020405030504060302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tabLst>
                <a:tab pos="1714500" algn="l"/>
              </a:tabLst>
            </a:pPr>
            <a:r>
              <a:rPr lang="en-US" sz="2000" dirty="0">
                <a:effectLst/>
                <a:latin typeface="Cambria" panose="02040503050406030204" pitchFamily="18" charset="0"/>
                <a:ea typeface="Times New Roman" panose="02020603050405020304" pitchFamily="18" charset="0"/>
              </a:rPr>
              <a:t>We can use this algorithm to improve the lifts which we use in our day to day life. </a:t>
            </a:r>
            <a:r>
              <a:rPr lang="en-US" sz="2000" dirty="0" err="1">
                <a:effectLst/>
                <a:latin typeface="Cambria" panose="02040503050406030204" pitchFamily="18" charset="0"/>
                <a:ea typeface="Times New Roman" panose="02020603050405020304" pitchFamily="18" charset="0"/>
              </a:rPr>
              <a:t>Atleast</a:t>
            </a:r>
            <a:r>
              <a:rPr lang="en-US" sz="2000" dirty="0">
                <a:effectLst/>
                <a:latin typeface="Cambria" panose="02040503050406030204" pitchFamily="18" charset="0"/>
                <a:ea typeface="Times New Roman" panose="02020603050405020304" pitchFamily="18" charset="0"/>
              </a:rPr>
              <a:t> it will save a little of waiting time which is spent while calling for lift. Especially in more chaotic places like Students Hostel, Metro station etc.</a:t>
            </a:r>
            <a:endParaRPr lang="en-US"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0379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901C-72DE-4547-BAB0-5E7B194A1B89}"/>
              </a:ext>
            </a:extLst>
          </p:cNvPr>
          <p:cNvSpPr>
            <a:spLocks noGrp="1"/>
          </p:cNvSpPr>
          <p:nvPr>
            <p:ph type="title"/>
          </p:nvPr>
        </p:nvSpPr>
        <p:spPr/>
        <p:txBody>
          <a:bodyPr>
            <a:normAutofit/>
          </a:bodyPr>
          <a:lstStyle/>
          <a:p>
            <a:r>
              <a:rPr lang="en-US" b="1" dirty="0">
                <a:effectLst/>
                <a:latin typeface="Cambria" panose="02040503050406030204" pitchFamily="18" charset="0"/>
                <a:ea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6572A4BF-77FE-471A-A3D7-37462C39CA0A}"/>
              </a:ext>
            </a:extLst>
          </p:cNvPr>
          <p:cNvSpPr>
            <a:spLocks noGrp="1"/>
          </p:cNvSpPr>
          <p:nvPr>
            <p:ph sz="half" idx="1"/>
          </p:nvPr>
        </p:nvSpPr>
        <p:spPr>
          <a:xfrm>
            <a:off x="1522413" y="1600200"/>
            <a:ext cx="10515599" cy="4572000"/>
          </a:xfrm>
        </p:spPr>
        <p:txBody>
          <a:bodyPr>
            <a:normAutofit/>
          </a:bodyPr>
          <a:lstStyle/>
          <a:p>
            <a:pPr marL="0" indent="0">
              <a:buNone/>
            </a:pPr>
            <a:r>
              <a:rPr lang="en-US" sz="1600" dirty="0">
                <a:effectLst/>
                <a:latin typeface="Times New Roman" panose="02020603050405020304" pitchFamily="18" charset="0"/>
                <a:ea typeface="Times New Roman" panose="02020603050405020304" pitchFamily="18" charset="0"/>
              </a:rPr>
              <a:t>Write a simple program that controls an elevator in a building. The building has 10 floors (0--9) and 2 elevators. The floors are stored in a linear list (may be in Array)  and the elevators cover each floor. </a:t>
            </a:r>
          </a:p>
          <a:p>
            <a:pPr marL="0" indent="0">
              <a:buNone/>
            </a:pPr>
            <a:r>
              <a:rPr lang="en-US" sz="1600" b="1" dirty="0">
                <a:effectLst/>
                <a:latin typeface="Cambria" panose="02040503050406030204" pitchFamily="18" charset="0"/>
                <a:ea typeface="Cambria" panose="02040503050406030204" pitchFamily="18" charset="0"/>
              </a:rPr>
              <a:t>Input/ Output:</a:t>
            </a:r>
            <a:endParaRPr lang="en-US" sz="1600" dirty="0">
              <a:effectLst/>
              <a:latin typeface="Cambria" panose="02040503050406030204" pitchFamily="18" charset="0"/>
              <a:ea typeface="Cambria" panose="02040503050406030204" pitchFamily="18" charset="0"/>
            </a:endParaRPr>
          </a:p>
          <a:p>
            <a:pPr marL="0" marR="0">
              <a:lnSpc>
                <a:spcPct val="150000"/>
              </a:lnSpc>
              <a:spcBef>
                <a:spcPts val="600"/>
              </a:spcBef>
              <a:spcAft>
                <a:spcPts val="600"/>
              </a:spcAft>
            </a:pPr>
            <a:r>
              <a:rPr lang="en-US" sz="1600" dirty="0">
                <a:effectLst/>
                <a:latin typeface="Times New Roman" panose="02020603050405020304" pitchFamily="18" charset="0"/>
                <a:ea typeface="Times New Roman" panose="02020603050405020304" pitchFamily="18" charset="0"/>
              </a:rPr>
              <a:t>First of all at the time of execution of program it will ask for calling from which floor and also which lift you are </a:t>
            </a:r>
            <a:r>
              <a:rPr lang="en-US" sz="1600" dirty="0" err="1">
                <a:effectLst/>
                <a:latin typeface="Times New Roman" panose="02020603050405020304" pitchFamily="18" charset="0"/>
                <a:ea typeface="Times New Roman" panose="02020603050405020304" pitchFamily="18" charset="0"/>
              </a:rPr>
              <a:t>calling.After</a:t>
            </a:r>
            <a:r>
              <a:rPr lang="en-US" sz="1600" dirty="0">
                <a:effectLst/>
                <a:latin typeface="Times New Roman" panose="02020603050405020304" pitchFamily="18" charset="0"/>
                <a:ea typeface="Times New Roman" panose="02020603050405020304" pitchFamily="18" charset="0"/>
              </a:rPr>
              <a:t> entering the data it will ask whether another call is made or to release the lift. After every option you will get a lift call proposal.</a:t>
            </a:r>
          </a:p>
          <a:p>
            <a:pPr marL="0">
              <a:lnSpc>
                <a:spcPct val="150000"/>
              </a:lnSpc>
              <a:spcBef>
                <a:spcPts val="600"/>
              </a:spcBef>
              <a:spcAft>
                <a:spcPts val="600"/>
              </a:spcAft>
            </a:pPr>
            <a:r>
              <a:rPr lang="en-US" sz="1600" dirty="0">
                <a:effectLst/>
                <a:latin typeface="Times New Roman" panose="02020603050405020304" pitchFamily="18" charset="0"/>
                <a:ea typeface="Times New Roman" panose="02020603050405020304" pitchFamily="18" charset="0"/>
              </a:rPr>
              <a:t> A sample input output procedure is mentioned in the next slide:</a:t>
            </a:r>
          </a:p>
          <a:p>
            <a:pPr marL="0" marR="0">
              <a:lnSpc>
                <a:spcPct val="150000"/>
              </a:lnSpc>
              <a:spcBef>
                <a:spcPts val="600"/>
              </a:spcBef>
              <a:spcAft>
                <a:spcPts val="600"/>
              </a:spcAft>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200" dirty="0"/>
          </a:p>
        </p:txBody>
      </p:sp>
    </p:spTree>
    <p:extLst>
      <p:ext uri="{BB962C8B-B14F-4D97-AF65-F5344CB8AC3E}">
        <p14:creationId xmlns:p14="http://schemas.microsoft.com/office/powerpoint/2010/main" val="269051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5FFE-1B5E-4AC2-ADEF-6129FB81DD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3F7633-1A87-4D63-A085-A60D5CE60168}"/>
              </a:ext>
            </a:extLst>
          </p:cNvPr>
          <p:cNvSpPr>
            <a:spLocks noGrp="1"/>
          </p:cNvSpPr>
          <p:nvPr>
            <p:ph sz="half" idx="1"/>
          </p:nvPr>
        </p:nvSpPr>
        <p:spPr>
          <a:xfrm>
            <a:off x="1370013" y="1600200"/>
            <a:ext cx="10668000" cy="5486400"/>
          </a:xfrm>
        </p:spPr>
        <p:txBody>
          <a:bodyPr>
            <a:normAutofit fontScale="40000" lnSpcReduction="20000"/>
          </a:bodyPr>
          <a:lstStyle/>
          <a:p>
            <a:pPr marL="0" marR="0">
              <a:lnSpc>
                <a:spcPct val="200000"/>
              </a:lnSpc>
              <a:spcBef>
                <a:spcPts val="600"/>
              </a:spcBef>
              <a:spcAft>
                <a:spcPts val="600"/>
              </a:spcAft>
            </a:pPr>
            <a:r>
              <a:rPr lang="en-US" sz="3500" dirty="0">
                <a:effectLst/>
                <a:latin typeface="Consolas" panose="020B0609020204030204" pitchFamily="49" charset="0"/>
                <a:ea typeface="Times New Roman" panose="02020603050405020304" pitchFamily="18" charset="0"/>
                <a:cs typeface="Consolas" panose="020B0609020204030204" pitchFamily="49" charset="0"/>
              </a:rPr>
              <a:t>Do you want Call lift 0-No  1-Yes : 1</a:t>
            </a:r>
            <a:endParaRPr lang="en-US" sz="3500" dirty="0">
              <a:effectLst/>
              <a:latin typeface="Times New Roman" panose="02020603050405020304" pitchFamily="18" charset="0"/>
              <a:ea typeface="Times New Roman" panose="02020603050405020304" pitchFamily="18" charset="0"/>
            </a:endParaRPr>
          </a:p>
          <a:p>
            <a:pPr marL="0" marR="0">
              <a:lnSpc>
                <a:spcPct val="200000"/>
              </a:lnSpc>
              <a:spcBef>
                <a:spcPts val="600"/>
              </a:spcBef>
              <a:spcAft>
                <a:spcPts val="600"/>
              </a:spcAft>
            </a:pPr>
            <a:r>
              <a:rPr lang="en-US" sz="3500" dirty="0">
                <a:effectLst/>
                <a:latin typeface="Consolas" panose="020B0609020204030204" pitchFamily="49" charset="0"/>
                <a:ea typeface="Times New Roman" panose="02020603050405020304" pitchFamily="18" charset="0"/>
                <a:cs typeface="Consolas" panose="020B0609020204030204" pitchFamily="49" charset="0"/>
              </a:rPr>
              <a:t>Calling from floor(0-9) and lift-(1 or 2)  :-  3 1</a:t>
            </a:r>
            <a:endParaRPr lang="en-US" sz="3500" dirty="0">
              <a:effectLst/>
              <a:latin typeface="Times New Roman" panose="02020603050405020304" pitchFamily="18" charset="0"/>
              <a:ea typeface="Times New Roman" panose="02020603050405020304" pitchFamily="18" charset="0"/>
            </a:endParaRPr>
          </a:p>
          <a:p>
            <a:pPr marL="0" marR="0">
              <a:lnSpc>
                <a:spcPct val="200000"/>
              </a:lnSpc>
              <a:spcBef>
                <a:spcPts val="600"/>
              </a:spcBef>
              <a:spcAft>
                <a:spcPts val="600"/>
              </a:spcAft>
            </a:pPr>
            <a:r>
              <a:rPr lang="en-US" sz="3500" dirty="0">
                <a:effectLst/>
                <a:latin typeface="Consolas" panose="020B0609020204030204" pitchFamily="49" charset="0"/>
                <a:ea typeface="Times New Roman" panose="02020603050405020304" pitchFamily="18" charset="0"/>
                <a:cs typeface="Consolas" panose="020B0609020204030204" pitchFamily="49" charset="0"/>
              </a:rPr>
              <a:t>Please wait LIFT - 1 is coming.....</a:t>
            </a:r>
            <a:endParaRPr lang="en-US" sz="3500" dirty="0">
              <a:effectLst/>
              <a:latin typeface="Times New Roman" panose="02020603050405020304" pitchFamily="18" charset="0"/>
              <a:ea typeface="Times New Roman" panose="02020603050405020304" pitchFamily="18" charset="0"/>
            </a:endParaRPr>
          </a:p>
          <a:p>
            <a:pPr marL="0" marR="0">
              <a:lnSpc>
                <a:spcPct val="200000"/>
              </a:lnSpc>
              <a:spcBef>
                <a:spcPts val="600"/>
              </a:spcBef>
              <a:spcAft>
                <a:spcPts val="600"/>
              </a:spcAft>
            </a:pPr>
            <a:r>
              <a:rPr lang="en-US" sz="3500" dirty="0">
                <a:effectLst/>
                <a:latin typeface="Consolas" panose="020B0609020204030204" pitchFamily="49" charset="0"/>
                <a:ea typeface="Times New Roman" panose="02020603050405020304" pitchFamily="18" charset="0"/>
                <a:cs typeface="Consolas" panose="020B0609020204030204" pitchFamily="49" charset="0"/>
              </a:rPr>
              <a:t>Lift reached</a:t>
            </a:r>
            <a:endParaRPr lang="en-US" sz="3500" dirty="0">
              <a:effectLst/>
              <a:latin typeface="Times New Roman" panose="02020603050405020304" pitchFamily="18" charset="0"/>
              <a:ea typeface="Times New Roman" panose="02020603050405020304" pitchFamily="18" charset="0"/>
            </a:endParaRPr>
          </a:p>
          <a:p>
            <a:pPr marL="0" marR="0">
              <a:lnSpc>
                <a:spcPct val="200000"/>
              </a:lnSpc>
              <a:spcBef>
                <a:spcPts val="600"/>
              </a:spcBef>
              <a:spcAft>
                <a:spcPts val="600"/>
              </a:spcAft>
            </a:pPr>
            <a:r>
              <a:rPr lang="en-US" sz="3500" dirty="0">
                <a:effectLst/>
                <a:latin typeface="Consolas" panose="020B0609020204030204" pitchFamily="49" charset="0"/>
                <a:ea typeface="Times New Roman" panose="02020603050405020304" pitchFamily="18" charset="0"/>
                <a:cs typeface="Consolas" panose="020B0609020204030204" pitchFamily="49" charset="0"/>
              </a:rPr>
              <a:t>Call Lift 0-yes         Release Lift 1-yes</a:t>
            </a:r>
            <a:endParaRPr lang="en-US" sz="3500" dirty="0">
              <a:effectLst/>
              <a:latin typeface="Times New Roman" panose="02020603050405020304" pitchFamily="18" charset="0"/>
              <a:ea typeface="Times New Roman" panose="02020603050405020304" pitchFamily="18" charset="0"/>
            </a:endParaRPr>
          </a:p>
          <a:p>
            <a:pPr marL="0" marR="0">
              <a:lnSpc>
                <a:spcPct val="200000"/>
              </a:lnSpc>
              <a:spcBef>
                <a:spcPts val="600"/>
              </a:spcBef>
              <a:spcAft>
                <a:spcPts val="600"/>
              </a:spcAft>
            </a:pPr>
            <a:r>
              <a:rPr lang="en-US" sz="3500" dirty="0">
                <a:effectLst/>
                <a:latin typeface="Consolas" panose="020B0609020204030204" pitchFamily="49" charset="0"/>
                <a:ea typeface="Times New Roman" panose="02020603050405020304" pitchFamily="18" charset="0"/>
                <a:cs typeface="Consolas" panose="020B0609020204030204" pitchFamily="49" charset="0"/>
              </a:rPr>
              <a:t>0</a:t>
            </a:r>
            <a:endParaRPr lang="en-US" sz="3500" dirty="0">
              <a:effectLst/>
              <a:latin typeface="Times New Roman" panose="02020603050405020304" pitchFamily="18" charset="0"/>
              <a:ea typeface="Times New Roman" panose="02020603050405020304" pitchFamily="18" charset="0"/>
            </a:endParaRPr>
          </a:p>
          <a:p>
            <a:pPr marL="0" marR="0">
              <a:lnSpc>
                <a:spcPct val="200000"/>
              </a:lnSpc>
              <a:spcBef>
                <a:spcPts val="600"/>
              </a:spcBef>
              <a:spcAft>
                <a:spcPts val="600"/>
              </a:spcAft>
            </a:pPr>
            <a:r>
              <a:rPr lang="en-US" sz="3500" dirty="0">
                <a:effectLst/>
                <a:latin typeface="Consolas" panose="020B0609020204030204" pitchFamily="49" charset="0"/>
                <a:ea typeface="Times New Roman" panose="02020603050405020304" pitchFamily="18" charset="0"/>
                <a:cs typeface="Consolas" panose="020B0609020204030204" pitchFamily="49" charset="0"/>
              </a:rPr>
              <a:t>Calling from floor(0-9) and lift-(1 or 2)  :-  2 2</a:t>
            </a:r>
            <a:endParaRPr lang="en-US" sz="3500" dirty="0">
              <a:effectLst/>
              <a:latin typeface="Times New Roman" panose="02020603050405020304" pitchFamily="18" charset="0"/>
              <a:ea typeface="Times New Roman" panose="02020603050405020304" pitchFamily="18" charset="0"/>
            </a:endParaRPr>
          </a:p>
          <a:p>
            <a:pPr marL="0" marR="0">
              <a:lnSpc>
                <a:spcPct val="200000"/>
              </a:lnSpc>
              <a:spcBef>
                <a:spcPts val="600"/>
              </a:spcBef>
              <a:spcAft>
                <a:spcPts val="600"/>
              </a:spcAft>
            </a:pPr>
            <a:r>
              <a:rPr lang="en-US" sz="3500" dirty="0">
                <a:effectLst/>
                <a:latin typeface="Consolas" panose="020B0609020204030204" pitchFamily="49" charset="0"/>
                <a:ea typeface="Times New Roman" panose="02020603050405020304" pitchFamily="18" charset="0"/>
                <a:cs typeface="Consolas" panose="020B0609020204030204" pitchFamily="49" charset="0"/>
              </a:rPr>
              <a:t>Please wait LIFT - 2 is coming.....</a:t>
            </a:r>
            <a:endParaRPr lang="en-US" sz="3500" dirty="0">
              <a:effectLst/>
              <a:latin typeface="Times New Roman" panose="02020603050405020304" pitchFamily="18" charset="0"/>
              <a:ea typeface="Times New Roman" panose="02020603050405020304" pitchFamily="18" charset="0"/>
            </a:endParaRPr>
          </a:p>
          <a:p>
            <a:pPr marL="0" marR="0">
              <a:lnSpc>
                <a:spcPct val="200000"/>
              </a:lnSpc>
              <a:spcBef>
                <a:spcPts val="600"/>
              </a:spcBef>
              <a:spcAft>
                <a:spcPts val="600"/>
              </a:spcAft>
            </a:pPr>
            <a:r>
              <a:rPr lang="en-US" sz="3500" dirty="0">
                <a:effectLst/>
                <a:latin typeface="Consolas" panose="020B0609020204030204" pitchFamily="49" charset="0"/>
                <a:ea typeface="Times New Roman" panose="02020603050405020304" pitchFamily="18" charset="0"/>
                <a:cs typeface="Consolas" panose="020B0609020204030204" pitchFamily="49" charset="0"/>
              </a:rPr>
              <a:t>Lift reached</a:t>
            </a:r>
            <a:endParaRPr lang="en-US" sz="3500" dirty="0">
              <a:effectLst/>
              <a:latin typeface="Times New Roman" panose="02020603050405020304" pitchFamily="18" charset="0"/>
              <a:ea typeface="Times New Roman" panose="02020603050405020304" pitchFamily="18" charset="0"/>
            </a:endParaRPr>
          </a:p>
          <a:p>
            <a:pPr marL="0" marR="0">
              <a:lnSpc>
                <a:spcPct val="200000"/>
              </a:lnSpc>
              <a:spcBef>
                <a:spcPts val="600"/>
              </a:spcBef>
              <a:spcAft>
                <a:spcPts val="600"/>
              </a:spcAft>
            </a:pPr>
            <a:r>
              <a:rPr lang="en-US" sz="3500" dirty="0">
                <a:effectLst/>
                <a:latin typeface="Consolas" panose="020B0609020204030204" pitchFamily="49" charset="0"/>
                <a:ea typeface="Times New Roman" panose="02020603050405020304" pitchFamily="18" charset="0"/>
                <a:cs typeface="Consolas" panose="020B0609020204030204" pitchFamily="49" charset="0"/>
              </a:rPr>
              <a:t>Call Lift 0-yes         Release Lift 1-yes</a:t>
            </a:r>
            <a:endParaRPr lang="en-US" sz="35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8007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64</TotalTime>
  <Words>1655</Words>
  <Application>Microsoft Office PowerPoint</Application>
  <PresentationFormat>Custom</PresentationFormat>
  <Paragraphs>185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Cambria</vt:lpstr>
      <vt:lpstr>Consolas</vt:lpstr>
      <vt:lpstr>Corbel</vt:lpstr>
      <vt:lpstr>Courier New</vt:lpstr>
      <vt:lpstr>Times New Roman</vt:lpstr>
      <vt:lpstr>Wingdings</vt:lpstr>
      <vt:lpstr>Chalkboard 16x9</vt:lpstr>
      <vt:lpstr>Design Algorithms and Analysis Project</vt:lpstr>
      <vt:lpstr>Project Title:  Synchronous Elevator</vt:lpstr>
      <vt:lpstr>Project Title:  Synchronous Elevator</vt:lpstr>
      <vt:lpstr>Abstract</vt:lpstr>
      <vt:lpstr>PowerPoint Presentation</vt:lpstr>
      <vt:lpstr>PowerPoint Presentation</vt:lpstr>
      <vt:lpstr>Introduction</vt:lpstr>
      <vt:lpstr>Problem Statement</vt:lpstr>
      <vt:lpstr>PowerPoint Presentation</vt:lpstr>
      <vt:lpstr>Modules and their interaction </vt:lpstr>
      <vt:lpstr>Algorithm</vt:lpstr>
      <vt:lpstr>PowerPoint Presentation</vt:lpstr>
      <vt:lpstr>PowerPoint Presentation</vt:lpstr>
      <vt:lpstr>Partial Implementation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Algorithms and Analysis Project</dc:title>
  <dc:creator>adavala om</dc:creator>
  <cp:lastModifiedBy>adavala om</cp:lastModifiedBy>
  <cp:revision>1</cp:revision>
  <dcterms:created xsi:type="dcterms:W3CDTF">2021-12-07T16:20:06Z</dcterms:created>
  <dcterms:modified xsi:type="dcterms:W3CDTF">2021-12-07T17:25:02Z</dcterms:modified>
</cp:coreProperties>
</file>