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slide" Target="slides/slide20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4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65969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 txBox="1"/>
          <p:nvPr>
            <p:ph type="ctrTitle"/>
          </p:nvPr>
        </p:nvSpPr>
        <p:spPr>
          <a:xfrm>
            <a:off x="452628" y="577850"/>
            <a:ext cx="80868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Calibri"/>
              <a:buNone/>
              <a:defRPr b="0" i="0" sz="6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500634" y="3155157"/>
            <a:ext cx="6921300" cy="12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b="0" i="1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5" name="Shape 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242844"/>
            <a:ext cx="4016825" cy="998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92918" y="374650"/>
            <a:ext cx="8079600" cy="12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Calibri"/>
              <a:buNone/>
              <a:defRPr b="0" i="0" sz="4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507492" y="1508760"/>
            <a:ext cx="8065200" cy="28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Char char=" "/>
              <a:defRPr b="0" i="1" sz="15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 "/>
              <a:defRPr b="0" i="0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 "/>
              <a:defRPr b="0" i="0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 "/>
              <a:defRPr b="0" i="0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 "/>
              <a:defRPr b="0" i="0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 "/>
              <a:defRPr b="0" i="0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 "/>
              <a:defRPr b="0" i="0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439737" y="4333399"/>
            <a:ext cx="11733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Page#</a:t>
            </a:r>
            <a:endParaRPr sz="7700"/>
          </a:p>
        </p:txBody>
      </p:sp>
      <p:pic>
        <p:nvPicPr>
          <p:cNvPr id="20" name="Shape 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68369" y="4222670"/>
            <a:ext cx="1768138" cy="611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Shape 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167" y="143173"/>
            <a:ext cx="561139" cy="561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rtl="0">
              <a:spcBef>
                <a:spcPts val="500"/>
              </a:spcBef>
              <a:spcAft>
                <a:spcPts val="0"/>
              </a:spcAft>
              <a:buSzPts val="1800"/>
              <a:buChar char=" "/>
              <a:defRPr/>
            </a:lvl2pPr>
            <a:lvl3pPr indent="-323850" lvl="2" marL="1371600" rtl="0">
              <a:spcBef>
                <a:spcPts val="500"/>
              </a:spcBef>
              <a:spcAft>
                <a:spcPts val="0"/>
              </a:spcAft>
              <a:buSzPts val="1500"/>
              <a:buChar char=" "/>
              <a:defRPr/>
            </a:lvl3pPr>
            <a:lvl4pPr indent="-317500" lvl="3" marL="1828800" rtl="0">
              <a:spcBef>
                <a:spcPts val="500"/>
              </a:spcBef>
              <a:spcAft>
                <a:spcPts val="0"/>
              </a:spcAft>
              <a:buSzPts val="1400"/>
              <a:buChar char=" "/>
              <a:defRPr/>
            </a:lvl4pPr>
            <a:lvl5pPr indent="-317500" lvl="4" marL="2286000" rtl="0">
              <a:spcBef>
                <a:spcPts val="500"/>
              </a:spcBef>
              <a:spcAft>
                <a:spcPts val="0"/>
              </a:spcAft>
              <a:buSzPts val="1400"/>
              <a:buChar char=" "/>
              <a:defRPr/>
            </a:lvl5pPr>
            <a:lvl6pPr indent="-317500" lvl="5" marL="2743200" rtl="0">
              <a:spcBef>
                <a:spcPts val="500"/>
              </a:spcBef>
              <a:spcAft>
                <a:spcPts val="0"/>
              </a:spcAft>
              <a:buSzPts val="1400"/>
              <a:buChar char=" "/>
              <a:defRPr/>
            </a:lvl6pPr>
            <a:lvl7pPr indent="-317500" lvl="6" marL="3200400" rtl="0">
              <a:spcBef>
                <a:spcPts val="500"/>
              </a:spcBef>
              <a:spcAft>
                <a:spcPts val="0"/>
              </a:spcAft>
              <a:buSzPts val="1400"/>
              <a:buChar char=" "/>
              <a:defRPr/>
            </a:lvl7pPr>
            <a:lvl8pPr indent="-317500" lvl="7" marL="3657600" rtl="0">
              <a:spcBef>
                <a:spcPts val="500"/>
              </a:spcBef>
              <a:spcAft>
                <a:spcPts val="0"/>
              </a:spcAft>
              <a:buSzPts val="1400"/>
              <a:buChar char=" "/>
              <a:defRPr/>
            </a:lvl8pPr>
            <a:lvl9pPr indent="-317500" lvl="8" marL="4114800" rtl="0">
              <a:spcBef>
                <a:spcPts val="500"/>
              </a:spcBef>
              <a:spcAft>
                <a:spcPts val="0"/>
              </a:spcAft>
              <a:buSzPts val="1400"/>
              <a:buChar char=" "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92918" y="374650"/>
            <a:ext cx="8079600" cy="12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Calibri"/>
              <a:buNone/>
              <a:defRPr b="0" i="0" sz="4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507492" y="1508760"/>
            <a:ext cx="8065200" cy="28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Char char=" "/>
              <a:defRPr b="0" i="1" sz="15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 "/>
              <a:defRPr b="0" i="0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 "/>
              <a:defRPr b="0" i="0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 "/>
              <a:defRPr b="0" i="0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 "/>
              <a:defRPr b="0" i="0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 "/>
              <a:defRPr b="0" i="0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 "/>
              <a:defRPr b="0" i="0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514350" y="4809335"/>
            <a:ext cx="30861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514350" y="4916023"/>
            <a:ext cx="37719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72944" y="4407309"/>
            <a:ext cx="2194500" cy="10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remix.ethereum.org/" TargetMode="External"/><Relationship Id="rId4" Type="http://schemas.openxmlformats.org/officeDocument/2006/relationships/hyperlink" Target="https://marketplace.visualstudio.com/items?itemName=ConsenSys.Solidity" TargetMode="External"/><Relationship Id="rId5" Type="http://schemas.openxmlformats.org/officeDocument/2006/relationships/hyperlink" Target="https://github.com/tomlion/vim-solidity/" TargetMode="External"/><Relationship Id="rId6" Type="http://schemas.openxmlformats.org/officeDocument/2006/relationships/hyperlink" Target="https://github.com/ethereum/emacs-solidity/" TargetMode="External"/><Relationship Id="rId7" Type="http://schemas.openxmlformats.org/officeDocument/2006/relationships/hyperlink" Target="http://truffleframework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olidity.readthedocs.io/en/develop/installing-solidity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st.github.com/hayeah/bd37a123c02fecffbe629bf98a8391df" TargetMode="External"/><Relationship Id="rId4" Type="http://schemas.openxmlformats.org/officeDocument/2006/relationships/hyperlink" Target="https://solidity.readthedocs.io/en/develop/assembly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452628" y="577850"/>
            <a:ext cx="8086800" cy="251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Solidity</a:t>
            </a:r>
            <a:endParaRPr/>
          </a:p>
        </p:txBody>
      </p:sp>
      <p:pic>
        <p:nvPicPr>
          <p:cNvPr id="31" name="Shape 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2201" y="821893"/>
            <a:ext cx="1432623" cy="2333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Types</a:t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Data Location - can specify explicitly whether to be stored in </a:t>
            </a:r>
            <a:r>
              <a:rPr lang="en">
                <a:solidFill>
                  <a:srgbClr val="FF0000"/>
                </a:solidFill>
              </a:rPr>
              <a:t>storage </a:t>
            </a:r>
            <a:r>
              <a:rPr lang="en">
                <a:solidFill>
                  <a:srgbClr val="000000"/>
                </a:solidFill>
              </a:rPr>
              <a:t>or in </a:t>
            </a:r>
            <a:r>
              <a:rPr lang="en">
                <a:solidFill>
                  <a:srgbClr val="FF0000"/>
                </a:solidFill>
              </a:rPr>
              <a:t>memory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	Storage is persistent and more expensive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	Memory is non persistent and less expensive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Arrays - &lt;Name of Array&gt;[]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		</a:t>
            </a:r>
            <a:r>
              <a:rPr lang="en"/>
              <a:t>b</a:t>
            </a:r>
            <a:r>
              <a:rPr lang="en"/>
              <a:t>ytes should be used over byte[] whenever possible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		Memory arrays - uint[] </a:t>
            </a:r>
            <a:r>
              <a:rPr lang="en">
                <a:solidFill>
                  <a:srgbClr val="FF0000"/>
                </a:solidFill>
              </a:rPr>
              <a:t>memory</a:t>
            </a:r>
            <a:r>
              <a:rPr lang="en">
                <a:solidFill>
                  <a:srgbClr val="000000"/>
                </a:solidFill>
              </a:rPr>
              <a:t> name = new uint[](size)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Structs - struct NameOfStruct {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				</a:t>
            </a:r>
            <a:r>
              <a:rPr lang="en"/>
              <a:t>u</a:t>
            </a:r>
            <a:r>
              <a:rPr lang="en"/>
              <a:t>int item1;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				</a:t>
            </a:r>
            <a:r>
              <a:rPr lang="en"/>
              <a:t>a</a:t>
            </a:r>
            <a:r>
              <a:rPr lang="en"/>
              <a:t>ddress p1;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			}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Types continued</a:t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Mappings - mapping(&lt;key type&gt; =&gt; &lt;value type&gt;)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		Hashmap of Solidity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		Useful for state variables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Units</a:t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Ether units</a:t>
            </a:r>
            <a:endParaRPr>
              <a:solidFill>
                <a:srgbClr val="000000"/>
              </a:solidFill>
            </a:endParaRPr>
          </a:p>
          <a:p>
            <a:pPr indent="45720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wei</a:t>
            </a:r>
            <a:r>
              <a:rPr lang="en">
                <a:solidFill>
                  <a:srgbClr val="000000"/>
                </a:solidFill>
              </a:rPr>
              <a:t>,</a:t>
            </a:r>
            <a:r>
              <a:rPr lang="en">
                <a:solidFill>
                  <a:srgbClr val="FF0000"/>
                </a:solidFill>
              </a:rPr>
              <a:t> finney</a:t>
            </a:r>
            <a:r>
              <a:rPr lang="en">
                <a:solidFill>
                  <a:srgbClr val="000000"/>
                </a:solidFill>
              </a:rPr>
              <a:t>, </a:t>
            </a:r>
            <a:r>
              <a:rPr lang="en">
                <a:solidFill>
                  <a:srgbClr val="FF0000"/>
                </a:solidFill>
              </a:rPr>
              <a:t>szabo</a:t>
            </a:r>
            <a:r>
              <a:rPr lang="en">
                <a:solidFill>
                  <a:srgbClr val="000000"/>
                </a:solidFill>
              </a:rPr>
              <a:t>, </a:t>
            </a:r>
            <a:r>
              <a:rPr lang="en">
                <a:solidFill>
                  <a:srgbClr val="FF0000"/>
                </a:solidFill>
              </a:rPr>
              <a:t>ether</a:t>
            </a:r>
            <a:r>
              <a:rPr lang="en">
                <a:solidFill>
                  <a:srgbClr val="000000"/>
                </a:solidFill>
              </a:rPr>
              <a:t> are natively available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		if(1 ether == 1000 finney) // equals true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Time Units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</a:t>
            </a:r>
            <a:r>
              <a:rPr lang="en">
                <a:solidFill>
                  <a:srgbClr val="FF0000"/>
                </a:solidFill>
              </a:rPr>
              <a:t>Seconds</a:t>
            </a:r>
            <a:r>
              <a:rPr lang="en">
                <a:solidFill>
                  <a:srgbClr val="000000"/>
                </a:solidFill>
              </a:rPr>
              <a:t>,</a:t>
            </a:r>
            <a:r>
              <a:rPr lang="en">
                <a:solidFill>
                  <a:srgbClr val="FF0000"/>
                </a:solidFill>
              </a:rPr>
              <a:t> minutes</a:t>
            </a:r>
            <a:r>
              <a:rPr lang="en">
                <a:solidFill>
                  <a:srgbClr val="000000"/>
                </a:solidFill>
              </a:rPr>
              <a:t>,</a:t>
            </a:r>
            <a:r>
              <a:rPr lang="en">
                <a:solidFill>
                  <a:srgbClr val="FF0000"/>
                </a:solidFill>
              </a:rPr>
              <a:t> hours</a:t>
            </a:r>
            <a:r>
              <a:rPr lang="en">
                <a:solidFill>
                  <a:srgbClr val="000000"/>
                </a:solidFill>
              </a:rPr>
              <a:t>, </a:t>
            </a:r>
            <a:r>
              <a:rPr lang="en">
                <a:solidFill>
                  <a:srgbClr val="FF0000"/>
                </a:solidFill>
              </a:rPr>
              <a:t>days</a:t>
            </a:r>
            <a:r>
              <a:rPr lang="en">
                <a:solidFill>
                  <a:srgbClr val="000000"/>
                </a:solidFill>
              </a:rPr>
              <a:t>,</a:t>
            </a:r>
            <a:r>
              <a:rPr lang="en">
                <a:solidFill>
                  <a:srgbClr val="FF0000"/>
                </a:solidFill>
              </a:rPr>
              <a:t> weeks</a:t>
            </a:r>
            <a:r>
              <a:rPr lang="en">
                <a:solidFill>
                  <a:srgbClr val="000000"/>
                </a:solidFill>
              </a:rPr>
              <a:t>,</a:t>
            </a:r>
            <a:r>
              <a:rPr lang="en">
                <a:solidFill>
                  <a:srgbClr val="FF0000"/>
                </a:solidFill>
              </a:rPr>
              <a:t> year</a:t>
            </a:r>
            <a:endParaRPr>
              <a:solidFill>
                <a:srgbClr val="FF0000"/>
              </a:solidFill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		</a:t>
            </a:r>
            <a:r>
              <a:rPr lang="en">
                <a:solidFill>
                  <a:srgbClr val="000000"/>
                </a:solidFill>
              </a:rPr>
              <a:t>1 minutes == 60 seconds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	1 hours == 60 minutes …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DOES NOT SUPPORT LEAP YEAR UNITS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Handling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Built in methods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	assert(bool condition) used for </a:t>
            </a:r>
            <a:r>
              <a:rPr lang="en">
                <a:solidFill>
                  <a:srgbClr val="FF0000"/>
                </a:solidFill>
              </a:rPr>
              <a:t>internal errors</a:t>
            </a:r>
            <a:endParaRPr>
              <a:solidFill>
                <a:srgbClr val="FF0000"/>
              </a:solidFill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	require(bool condition) used for </a:t>
            </a:r>
            <a:r>
              <a:rPr lang="en">
                <a:solidFill>
                  <a:srgbClr val="FF0000"/>
                </a:solidFill>
              </a:rPr>
              <a:t>inputs or external component checking</a:t>
            </a:r>
            <a:endParaRPr>
              <a:solidFill>
                <a:srgbClr val="FF0000"/>
              </a:solidFill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revert() revert state changes and stop executing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Contract Related Members</a:t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this </a:t>
            </a:r>
            <a:r>
              <a:rPr lang="en">
                <a:solidFill>
                  <a:srgbClr val="000000"/>
                </a:solidFill>
              </a:rPr>
              <a:t>- the current contract, can be converted to an Address type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selfdestruct(address recipient)</a:t>
            </a:r>
            <a:r>
              <a:rPr lang="en">
                <a:solidFill>
                  <a:srgbClr val="000000"/>
                </a:solidFill>
              </a:rPr>
              <a:t> - destroy contract and send contract funds to recipient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suicide(address recipient)</a:t>
            </a:r>
            <a:r>
              <a:rPr lang="en">
                <a:solidFill>
                  <a:srgbClr val="000000"/>
                </a:solidFill>
              </a:rPr>
              <a:t> - alias of selfdestruct. Preferred use is selfdestruct because </a:t>
            </a:r>
            <a:endParaRPr>
              <a:solidFill>
                <a:srgbClr val="000000"/>
              </a:solidFill>
            </a:endParaRPr>
          </a:p>
          <a:p>
            <a:pPr indent="457200" lvl="0" marL="91440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People matter more than code. 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DO NOT SEND ETH TO </a:t>
            </a:r>
            <a:r>
              <a:rPr lang="en">
                <a:solidFill>
                  <a:srgbClr val="FF0000"/>
                </a:solidFill>
              </a:rPr>
              <a:t>selfdestruct/suicide </a:t>
            </a:r>
            <a:r>
              <a:rPr lang="en">
                <a:solidFill>
                  <a:srgbClr val="000000"/>
                </a:solidFill>
              </a:rPr>
              <a:t>CONTRACTS BECAUSE YOU WILL BURN YOUR ETH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Declarations	</a:t>
            </a:r>
            <a:endParaRPr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function </a:t>
            </a:r>
            <a:r>
              <a:rPr lang="en">
                <a:solidFill>
                  <a:srgbClr val="FF0000"/>
                </a:solidFill>
              </a:rPr>
              <a:t>name</a:t>
            </a:r>
            <a:r>
              <a:rPr lang="en">
                <a:solidFill>
                  <a:srgbClr val="000000"/>
                </a:solidFill>
              </a:rPr>
              <a:t>(</a:t>
            </a:r>
            <a:r>
              <a:rPr lang="en">
                <a:solidFill>
                  <a:srgbClr val="FF0000"/>
                </a:solidFill>
              </a:rPr>
              <a:t>type a</a:t>
            </a:r>
            <a:r>
              <a:rPr lang="en">
                <a:solidFill>
                  <a:srgbClr val="000000"/>
                </a:solidFill>
              </a:rPr>
              <a:t> …) </a:t>
            </a:r>
            <a:r>
              <a:rPr lang="en">
                <a:solidFill>
                  <a:srgbClr val="FF0000"/>
                </a:solidFill>
              </a:rPr>
              <a:t>visibility function-detail returns</a:t>
            </a:r>
            <a:r>
              <a:rPr lang="en">
                <a:solidFill>
                  <a:srgbClr val="000000"/>
                </a:solidFill>
              </a:rPr>
              <a:t>(</a:t>
            </a:r>
            <a:r>
              <a:rPr lang="en">
                <a:solidFill>
                  <a:srgbClr val="FF0000"/>
                </a:solidFill>
              </a:rPr>
              <a:t>type/s</a:t>
            </a:r>
            <a:r>
              <a:rPr lang="en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Name - whatever you want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Type a … - arguments to the function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Visibility - public / private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Function Detail - pure | constant | view | payable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Return - list of returnable objects</a:t>
            </a:r>
            <a:r>
              <a:rPr lang="en">
                <a:solidFill>
                  <a:srgbClr val="FF0000"/>
                </a:solidFill>
              </a:rPr>
              <a:t> 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Structures</a:t>
            </a:r>
            <a:endParaRPr/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If, else, while, do, for, break, continue, return, ? :, switch, goto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There is no boolean / int conversion in solidity (while(1) would not work)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Pragma	</a:t>
            </a:r>
            <a:endParaRPr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Specifies the solidity version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Usage: </a:t>
            </a:r>
            <a:r>
              <a:rPr lang="en">
                <a:solidFill>
                  <a:srgbClr val="FF0000"/>
                </a:solidFill>
              </a:rPr>
              <a:t>pragma solidity ^0.X.Y;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Contract Example</a:t>
            </a:r>
            <a:endParaRPr/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188" y="1017725"/>
            <a:ext cx="5915630" cy="399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 Your Contract</a:t>
            </a:r>
            <a:endParaRPr/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olc -o target --bin --abi Greeter.sol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olc - compiler command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-o output directory flag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--bin tells the compiler to create EVM Bytecode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--abi tells compiler to create Application Binary Interface (defines how to interact with </a:t>
            </a:r>
            <a:endParaRPr/>
          </a:p>
          <a:p>
            <a:pPr indent="45720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the smart contract created)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Solidity TLDR</a:t>
            </a:r>
            <a:endParaRPr/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High level language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Needs to be compiled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Statically typed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Supports inheritance </a:t>
            </a:r>
            <a:endParaRPr/>
          </a:p>
        </p:txBody>
      </p:sp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5700" y="549996"/>
            <a:ext cx="4043501" cy="40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 Your Contract!</a:t>
            </a:r>
            <a:endParaRPr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Use truffle to deploy your smart contract! Note that truffle takes care of just about everything except for writing the solidity and writing the test / deploy scripts.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Environments</a:t>
            </a:r>
            <a:endParaRPr/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Remix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	Online IDE for developing smart contracts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VSCode plugin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	Includes the Solidity compiler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Vim Syntax highlighting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Emacs syntax highlighting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Truffle Framework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	Full framework for developing smart contracts &lt;3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the Solidity Compiler</a:t>
            </a:r>
            <a:endParaRPr/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0404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NPM package</a:t>
            </a:r>
            <a:endParaRPr>
              <a:solidFill>
                <a:srgbClr val="40404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0404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npm install -g solc</a:t>
            </a:r>
            <a:endParaRPr>
              <a:solidFill>
                <a:srgbClr val="40404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0404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Docker Container</a:t>
            </a:r>
            <a:endParaRPr>
              <a:solidFill>
                <a:srgbClr val="40404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0404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docker run ethereum/solc:stable solc --version</a:t>
            </a:r>
            <a:endParaRPr>
              <a:solidFill>
                <a:srgbClr val="40404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0404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PPA for Ubuntu</a:t>
            </a:r>
            <a:endParaRPr>
              <a:solidFill>
                <a:srgbClr val="40404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0404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sudo add</a:t>
            </a:r>
            <a:r>
              <a:rPr b="1" lang="en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apt</a:t>
            </a:r>
            <a:r>
              <a:rPr b="1" lang="en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repository ppa</a:t>
            </a:r>
            <a:r>
              <a:rPr b="1" lang="en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ethereum</a:t>
            </a:r>
            <a:r>
              <a:rPr b="1" lang="en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ethereum</a:t>
            </a:r>
            <a:br>
              <a:rPr lang="en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	sudo apt</a:t>
            </a:r>
            <a:r>
              <a:rPr b="1" lang="en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get update</a:t>
            </a:r>
            <a:br>
              <a:rPr lang="en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	sudo apt</a:t>
            </a:r>
            <a:r>
              <a:rPr b="1" lang="en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get install solc</a:t>
            </a:r>
            <a:endParaRPr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More ways to install solc here</a:t>
            </a:r>
            <a:endParaRPr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0404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Quick Note on Solc</a:t>
            </a:r>
            <a:endParaRPr/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Compiles bytecode to optimize gas usage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Might not be the most optimal for performance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Generates EVM Bytecode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ISA cheatsheet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explanations here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Also generates an ABI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Application Binary Interface - specifies how contracts can interact with your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Shape 57"/>
          <p:cNvSpPr txBox="1"/>
          <p:nvPr/>
        </p:nvSpPr>
        <p:spPr>
          <a:xfrm>
            <a:off x="4907000" y="1926025"/>
            <a:ext cx="16581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 txBox="1"/>
          <p:nvPr/>
        </p:nvSpPr>
        <p:spPr>
          <a:xfrm>
            <a:off x="3885425" y="2525800"/>
            <a:ext cx="13899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</a:t>
            </a:r>
            <a:endParaRPr/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Value Types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	Arguments that are Passed by Value (copied)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	Typically smaller (fits into 256 bits)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Reference Types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	Arguments Passed by Reference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	Makes use of memory (costs gas to access) or…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	Make use of Storage (costs more gas to access)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Types</a:t>
            </a:r>
            <a:endParaRPr/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Booleans - true or false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Integers - sign = int/uint </a:t>
            </a:r>
            <a:endParaRPr/>
          </a:p>
          <a:p>
            <a:pPr indent="45720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size = 8 to 256 bit </a:t>
            </a:r>
            <a:endParaRPr/>
          </a:p>
          <a:p>
            <a:pPr indent="457200" lvl="0" marL="45720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declaration = &lt;sign&gt;&lt;size&gt; ie uint224 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Fixed Point Numbers - </a:t>
            </a:r>
            <a:endParaRPr/>
          </a:p>
          <a:p>
            <a:pPr indent="45720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sign = fixed/ufixed </a:t>
            </a:r>
            <a:endParaRPr/>
          </a:p>
          <a:p>
            <a:pPr indent="0" lvl="0" marL="91440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type = MxN (M bits . N bits) (8 -&gt; 256, 0-&gt; 80)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Types continued</a:t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Addresses - 20 bytes in length (160bit)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		Has to members,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		.balance returns uint256 of Wei in address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		.transfer(uint256 amount) transfers amount from calling address to receiving </a:t>
            </a:r>
            <a:endParaRPr/>
          </a:p>
          <a:p>
            <a:pPr indent="457200" lvl="0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address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Fixed-size byte arrays - bytes1, bytes2, … , bytes32 fixed length size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Address Literals - hexademical addresses ie </a:t>
            </a:r>
            <a:r>
              <a:rPr lang="en" sz="1300">
                <a:solidFill>
                  <a:srgbClr val="E74C3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0xdCad3a6d3569DF655070DEd06cb7A1b2Ccd1D3AF</a:t>
            </a:r>
            <a:endParaRPr sz="1300">
              <a:solidFill>
                <a:srgbClr val="E74C3C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E74C3C"/>
                </a:solidFill>
                <a:highlight>
                  <a:srgbClr val="FFFFFF"/>
                </a:highlight>
              </a:rPr>
              <a:t>	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	40 digits (20 bytes) long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Values Types continued	</a:t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Rational and Integer literals - numbers with a ‘.’ and scientific notation 2e10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String literals - Signaled by quotes - if they fit into bytes they’re implicitly convertable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Enums - enum NAME {option1, option2, option3}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Function types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300"/>
              <a:t>	</a:t>
            </a:r>
            <a:r>
              <a:rPr b="1" lang="en" sz="1400">
                <a:solidFill>
                  <a:srgbClr val="40404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400">
                <a:solidFill>
                  <a:srgbClr val="40404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400">
                <a:solidFill>
                  <a:srgbClr val="40404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>
                <a:solidFill>
                  <a:srgbClr val="40404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parameter types</a:t>
            </a:r>
            <a:r>
              <a:rPr b="1" lang="en" sz="1400">
                <a:solidFill>
                  <a:srgbClr val="40404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400">
                <a:solidFill>
                  <a:srgbClr val="40404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r>
              <a:rPr b="1" lang="en" sz="1400">
                <a:solidFill>
                  <a:srgbClr val="40404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internal|external</a:t>
            </a:r>
            <a:r>
              <a:rPr lang="en" sz="1400">
                <a:solidFill>
                  <a:srgbClr val="40404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 [</a:t>
            </a:r>
            <a:r>
              <a:rPr b="1" lang="en" sz="1400">
                <a:solidFill>
                  <a:srgbClr val="40404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pure|constant|view|payable</a:t>
            </a:r>
            <a:r>
              <a:rPr lang="en" sz="1400">
                <a:solidFill>
                  <a:srgbClr val="40404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[</a:t>
            </a:r>
            <a:r>
              <a:rPr b="1" lang="en" sz="1400">
                <a:solidFill>
                  <a:srgbClr val="40404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returns</a:t>
            </a:r>
            <a:r>
              <a:rPr lang="en" sz="1400">
                <a:solidFill>
                  <a:srgbClr val="40404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400">
                <a:solidFill>
                  <a:srgbClr val="40404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&lt;return</a:t>
            </a:r>
            <a:r>
              <a:rPr lang="en" sz="1400">
                <a:solidFill>
                  <a:srgbClr val="40404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types</a:t>
            </a:r>
            <a:r>
              <a:rPr b="1" lang="en" sz="1400">
                <a:solidFill>
                  <a:srgbClr val="40404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400">
                <a:solidFill>
                  <a:srgbClr val="40404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)]</a:t>
            </a:r>
            <a:endParaRPr sz="1400">
              <a:solidFill>
                <a:srgbClr val="40404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etropolitan">
  <a:themeElements>
    <a:clrScheme name="Custom 4">
      <a:dk1>
        <a:srgbClr val="000000"/>
      </a:dk1>
      <a:lt1>
        <a:srgbClr val="FFFFFF"/>
      </a:lt1>
      <a:dk2>
        <a:srgbClr val="162F33"/>
      </a:dk2>
      <a:lt2>
        <a:srgbClr val="EAF0E0"/>
      </a:lt2>
      <a:accent1>
        <a:srgbClr val="CF000F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