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1" r:id="rId4"/>
    <p:sldId id="262" r:id="rId5"/>
    <p:sldId id="263" r:id="rId6"/>
    <p:sldId id="265" r:id="rId7"/>
    <p:sldId id="266" r:id="rId8"/>
    <p:sldId id="267" r:id="rId9"/>
    <p:sldId id="268" r:id="rId10"/>
    <p:sldId id="269" r:id="rId11"/>
    <p:sldId id="271" r:id="rId12"/>
    <p:sldId id="272" r:id="rId13"/>
    <p:sldId id="273"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DE562-147E-4781-9D40-9754256DABD3}" type="datetimeFigureOut">
              <a:rPr lang="en-IN" smtClean="0"/>
              <a:t>28-05-2021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8E73A-AF31-46FD-A44D-4C6C319C9FC5}" type="slidenum">
              <a:rPr lang="en-IN" smtClean="0"/>
              <a:t>‹#›</a:t>
            </a:fld>
            <a:endParaRPr lang="en-IN"/>
          </a:p>
        </p:txBody>
      </p:sp>
    </p:spTree>
    <p:extLst>
      <p:ext uri="{BB962C8B-B14F-4D97-AF65-F5344CB8AC3E}">
        <p14:creationId xmlns:p14="http://schemas.microsoft.com/office/powerpoint/2010/main" val="395486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24FD143-6DE7-4A60-8AD9-1091305FE7F9}" type="datetimeFigureOut">
              <a:rPr lang="en-IN" smtClean="0"/>
              <a:t>28-05-2021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1782831-E08E-4B8D-8745-35D37D0B5B7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88348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FD143-6DE7-4A60-8AD9-1091305FE7F9}"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129986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FD143-6DE7-4A60-8AD9-1091305FE7F9}"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350729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FD143-6DE7-4A60-8AD9-1091305FE7F9}"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379873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FD143-6DE7-4A60-8AD9-1091305FE7F9}"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82831-E08E-4B8D-8745-35D37D0B5B7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473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FD143-6DE7-4A60-8AD9-1091305FE7F9}"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361753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FD143-6DE7-4A60-8AD9-1091305FE7F9}" type="datetimeFigureOut">
              <a:rPr lang="en-IN" smtClean="0"/>
              <a:t>28-05-2021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4221585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FD143-6DE7-4A60-8AD9-1091305FE7F9}" type="datetimeFigureOut">
              <a:rPr lang="en-IN" smtClean="0"/>
              <a:t>28-05-2021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164504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FD143-6DE7-4A60-8AD9-1091305FE7F9}" type="datetimeFigureOut">
              <a:rPr lang="en-IN" smtClean="0"/>
              <a:t>28-05-2021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402764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FD143-6DE7-4A60-8AD9-1091305FE7F9}"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139312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FD143-6DE7-4A60-8AD9-1091305FE7F9}"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413135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24FD143-6DE7-4A60-8AD9-1091305FE7F9}" type="datetimeFigureOut">
              <a:rPr lang="en-IN" smtClean="0"/>
              <a:t>28-05-2021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1782831-E08E-4B8D-8745-35D37D0B5B7B}" type="slidenum">
              <a:rPr lang="en-IN" smtClean="0"/>
              <a:t>‹#›</a:t>
            </a:fld>
            <a:endParaRPr lang="en-IN"/>
          </a:p>
        </p:txBody>
      </p:sp>
    </p:spTree>
    <p:extLst>
      <p:ext uri="{BB962C8B-B14F-4D97-AF65-F5344CB8AC3E}">
        <p14:creationId xmlns:p14="http://schemas.microsoft.com/office/powerpoint/2010/main" val="2820785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0337-E2A1-459B-9928-3B0EA25F96D0}"/>
              </a:ext>
            </a:extLst>
          </p:cNvPr>
          <p:cNvSpPr>
            <a:spLocks noGrp="1"/>
          </p:cNvSpPr>
          <p:nvPr>
            <p:ph type="ctrTitle"/>
          </p:nvPr>
        </p:nvSpPr>
        <p:spPr/>
        <p:txBody>
          <a:bodyPr>
            <a:normAutofit fontScale="90000"/>
          </a:bodyPr>
          <a:lstStyle/>
          <a:p>
            <a:r>
              <a:rPr lang="en-IN" dirty="0"/>
              <a:t>OPTIMAL CLUSTERING AND ROUTING PROTOCOL FOR WSN</a:t>
            </a:r>
          </a:p>
        </p:txBody>
      </p:sp>
      <p:sp>
        <p:nvSpPr>
          <p:cNvPr id="3" name="Subtitle 2">
            <a:extLst>
              <a:ext uri="{FF2B5EF4-FFF2-40B4-BE49-F238E27FC236}">
                <a16:creationId xmlns:a16="http://schemas.microsoft.com/office/drawing/2014/main" id="{0CBBE9B5-42DC-4C1F-8219-D5916FDE1E40}"/>
              </a:ext>
            </a:extLst>
          </p:cNvPr>
          <p:cNvSpPr>
            <a:spLocks noGrp="1"/>
          </p:cNvSpPr>
          <p:nvPr>
            <p:ph type="subTitle" idx="1"/>
          </p:nvPr>
        </p:nvSpPr>
        <p:spPr>
          <a:xfrm>
            <a:off x="5346855" y="5218043"/>
            <a:ext cx="6311745" cy="795130"/>
          </a:xfrm>
        </p:spPr>
        <p:txBody>
          <a:bodyPr>
            <a:normAutofit fontScale="92500"/>
          </a:bodyPr>
          <a:lstStyle/>
          <a:p>
            <a:r>
              <a:rPr lang="en-IN" sz="2800" b="1" dirty="0"/>
              <a:t>By- Ankush </a:t>
            </a:r>
            <a:r>
              <a:rPr lang="en-IN" sz="2800" b="1" dirty="0" err="1"/>
              <a:t>Badgujar</a:t>
            </a:r>
            <a:r>
              <a:rPr lang="en-IN" sz="2800" b="1" dirty="0"/>
              <a:t> (18BEC1054)</a:t>
            </a:r>
          </a:p>
          <a:p>
            <a:endParaRPr lang="en-IN" sz="2800" b="1" dirty="0"/>
          </a:p>
        </p:txBody>
      </p:sp>
    </p:spTree>
    <p:extLst>
      <p:ext uri="{BB962C8B-B14F-4D97-AF65-F5344CB8AC3E}">
        <p14:creationId xmlns:p14="http://schemas.microsoft.com/office/powerpoint/2010/main" val="1496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CF717-A4D0-4A06-ACB1-F41C580EDB68}"/>
              </a:ext>
            </a:extLst>
          </p:cNvPr>
          <p:cNvSpPr>
            <a:spLocks noGrp="1"/>
          </p:cNvSpPr>
          <p:nvPr>
            <p:ph type="title"/>
          </p:nvPr>
        </p:nvSpPr>
        <p:spPr>
          <a:xfrm>
            <a:off x="854368" y="496957"/>
            <a:ext cx="3479094" cy="737166"/>
          </a:xfrm>
        </p:spPr>
        <p:txBody>
          <a:bodyPr>
            <a:normAutofit/>
          </a:bodyPr>
          <a:lstStyle/>
          <a:p>
            <a:r>
              <a:rPr lang="en-IN" sz="3600" dirty="0"/>
              <a:t>BASIC LEACH</a:t>
            </a:r>
          </a:p>
        </p:txBody>
      </p:sp>
      <p:sp>
        <p:nvSpPr>
          <p:cNvPr id="8" name="TextBox 7">
            <a:extLst>
              <a:ext uri="{FF2B5EF4-FFF2-40B4-BE49-F238E27FC236}">
                <a16:creationId xmlns:a16="http://schemas.microsoft.com/office/drawing/2014/main" id="{B2FADEBB-2D12-4343-9345-1011F499785A}"/>
              </a:ext>
            </a:extLst>
          </p:cNvPr>
          <p:cNvSpPr txBox="1"/>
          <p:nvPr/>
        </p:nvSpPr>
        <p:spPr>
          <a:xfrm>
            <a:off x="7226145" y="587792"/>
            <a:ext cx="3230218" cy="646331"/>
          </a:xfrm>
          <a:prstGeom prst="rect">
            <a:avLst/>
          </a:prstGeom>
          <a:noFill/>
        </p:spPr>
        <p:txBody>
          <a:bodyPr wrap="square" rtlCol="0">
            <a:spAutoFit/>
          </a:bodyPr>
          <a:lstStyle/>
          <a:p>
            <a:r>
              <a:rPr lang="en-IN" sz="3600" dirty="0"/>
              <a:t>I-LEACH</a:t>
            </a:r>
          </a:p>
        </p:txBody>
      </p:sp>
      <p:sp>
        <p:nvSpPr>
          <p:cNvPr id="3" name="Content Placeholder 2">
            <a:extLst>
              <a:ext uri="{FF2B5EF4-FFF2-40B4-BE49-F238E27FC236}">
                <a16:creationId xmlns:a16="http://schemas.microsoft.com/office/drawing/2014/main" id="{553F0F66-869D-48FB-BAD2-E1D194473821}"/>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7B06D5B3-2F73-4897-B05F-995221CD44F6}"/>
              </a:ext>
            </a:extLst>
          </p:cNvPr>
          <p:cNvPicPr>
            <a:picLocks noChangeAspect="1"/>
          </p:cNvPicPr>
          <p:nvPr/>
        </p:nvPicPr>
        <p:blipFill>
          <a:blip r:embed="rId2"/>
          <a:stretch>
            <a:fillRect/>
          </a:stretch>
        </p:blipFill>
        <p:spPr>
          <a:xfrm>
            <a:off x="6189452" y="1641473"/>
            <a:ext cx="5895495" cy="4754929"/>
          </a:xfrm>
          <a:prstGeom prst="rect">
            <a:avLst/>
          </a:prstGeom>
        </p:spPr>
      </p:pic>
      <p:pic>
        <p:nvPicPr>
          <p:cNvPr id="5" name="Picture 4">
            <a:extLst>
              <a:ext uri="{FF2B5EF4-FFF2-40B4-BE49-F238E27FC236}">
                <a16:creationId xmlns:a16="http://schemas.microsoft.com/office/drawing/2014/main" id="{E4483851-C2CE-45DA-B660-7153731A866B}"/>
              </a:ext>
            </a:extLst>
          </p:cNvPr>
          <p:cNvPicPr>
            <a:picLocks noChangeAspect="1"/>
          </p:cNvPicPr>
          <p:nvPr/>
        </p:nvPicPr>
        <p:blipFill>
          <a:blip r:embed="rId3"/>
          <a:stretch>
            <a:fillRect/>
          </a:stretch>
        </p:blipFill>
        <p:spPr>
          <a:xfrm>
            <a:off x="177910" y="1641473"/>
            <a:ext cx="5824639" cy="4719570"/>
          </a:xfrm>
          <a:prstGeom prst="rect">
            <a:avLst/>
          </a:prstGeom>
        </p:spPr>
      </p:pic>
    </p:spTree>
    <p:extLst>
      <p:ext uri="{BB962C8B-B14F-4D97-AF65-F5344CB8AC3E}">
        <p14:creationId xmlns:p14="http://schemas.microsoft.com/office/powerpoint/2010/main" val="245529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CF717-A4D0-4A06-ACB1-F41C580EDB68}"/>
              </a:ext>
            </a:extLst>
          </p:cNvPr>
          <p:cNvSpPr>
            <a:spLocks noGrp="1"/>
          </p:cNvSpPr>
          <p:nvPr>
            <p:ph type="title"/>
          </p:nvPr>
        </p:nvSpPr>
        <p:spPr>
          <a:xfrm>
            <a:off x="884185" y="865540"/>
            <a:ext cx="3479094" cy="737166"/>
          </a:xfrm>
        </p:spPr>
        <p:txBody>
          <a:bodyPr>
            <a:normAutofit/>
          </a:bodyPr>
          <a:lstStyle/>
          <a:p>
            <a:r>
              <a:rPr lang="en-IN" sz="3600" dirty="0"/>
              <a:t>BASIC LEACH</a:t>
            </a:r>
          </a:p>
        </p:txBody>
      </p:sp>
      <p:sp>
        <p:nvSpPr>
          <p:cNvPr id="8" name="TextBox 7">
            <a:extLst>
              <a:ext uri="{FF2B5EF4-FFF2-40B4-BE49-F238E27FC236}">
                <a16:creationId xmlns:a16="http://schemas.microsoft.com/office/drawing/2014/main" id="{B2FADEBB-2D12-4343-9345-1011F499785A}"/>
              </a:ext>
            </a:extLst>
          </p:cNvPr>
          <p:cNvSpPr txBox="1"/>
          <p:nvPr/>
        </p:nvSpPr>
        <p:spPr>
          <a:xfrm>
            <a:off x="7246023" y="956375"/>
            <a:ext cx="3230218" cy="646331"/>
          </a:xfrm>
          <a:prstGeom prst="rect">
            <a:avLst/>
          </a:prstGeom>
          <a:noFill/>
        </p:spPr>
        <p:txBody>
          <a:bodyPr wrap="square" rtlCol="0">
            <a:spAutoFit/>
          </a:bodyPr>
          <a:lstStyle/>
          <a:p>
            <a:r>
              <a:rPr lang="en-IN" sz="3600" dirty="0"/>
              <a:t>I-LEACH</a:t>
            </a:r>
          </a:p>
        </p:txBody>
      </p:sp>
      <p:pic>
        <p:nvPicPr>
          <p:cNvPr id="4" name="Content Placeholder 3">
            <a:extLst>
              <a:ext uri="{FF2B5EF4-FFF2-40B4-BE49-F238E27FC236}">
                <a16:creationId xmlns:a16="http://schemas.microsoft.com/office/drawing/2014/main" id="{2E73EF39-CA6D-4ADE-87DB-7690A1EA153A}"/>
              </a:ext>
            </a:extLst>
          </p:cNvPr>
          <p:cNvPicPr>
            <a:picLocks noGrp="1" noChangeAspect="1"/>
          </p:cNvPicPr>
          <p:nvPr>
            <p:ph idx="1"/>
          </p:nvPr>
        </p:nvPicPr>
        <p:blipFill>
          <a:blip r:embed="rId2"/>
          <a:stretch>
            <a:fillRect/>
          </a:stretch>
        </p:blipFill>
        <p:spPr>
          <a:xfrm>
            <a:off x="297181" y="1798983"/>
            <a:ext cx="5435652" cy="4351338"/>
          </a:xfrm>
        </p:spPr>
      </p:pic>
      <p:sp>
        <p:nvSpPr>
          <p:cNvPr id="6" name="TextBox 5">
            <a:extLst>
              <a:ext uri="{FF2B5EF4-FFF2-40B4-BE49-F238E27FC236}">
                <a16:creationId xmlns:a16="http://schemas.microsoft.com/office/drawing/2014/main" id="{3F3F68B8-CBD7-4178-AD58-697279CEFAD7}"/>
              </a:ext>
            </a:extLst>
          </p:cNvPr>
          <p:cNvSpPr txBox="1"/>
          <p:nvPr/>
        </p:nvSpPr>
        <p:spPr>
          <a:xfrm>
            <a:off x="3409121" y="496208"/>
            <a:ext cx="5049079" cy="369332"/>
          </a:xfrm>
          <a:prstGeom prst="rect">
            <a:avLst/>
          </a:prstGeom>
          <a:noFill/>
        </p:spPr>
        <p:txBody>
          <a:bodyPr wrap="square" rtlCol="0">
            <a:spAutoFit/>
          </a:bodyPr>
          <a:lstStyle/>
          <a:p>
            <a:r>
              <a:rPr lang="en-IN" dirty="0"/>
              <a:t>ENERGY OF NODES INCREASED TO 4J</a:t>
            </a:r>
          </a:p>
        </p:txBody>
      </p:sp>
      <p:pic>
        <p:nvPicPr>
          <p:cNvPr id="11" name="Picture 10">
            <a:extLst>
              <a:ext uri="{FF2B5EF4-FFF2-40B4-BE49-F238E27FC236}">
                <a16:creationId xmlns:a16="http://schemas.microsoft.com/office/drawing/2014/main" id="{B1792162-DE5E-4485-B760-A154E61544CB}"/>
              </a:ext>
            </a:extLst>
          </p:cNvPr>
          <p:cNvPicPr>
            <a:picLocks noChangeAspect="1"/>
          </p:cNvPicPr>
          <p:nvPr/>
        </p:nvPicPr>
        <p:blipFill>
          <a:blip r:embed="rId3"/>
          <a:stretch>
            <a:fillRect/>
          </a:stretch>
        </p:blipFill>
        <p:spPr>
          <a:xfrm>
            <a:off x="5831597" y="1798983"/>
            <a:ext cx="5454989" cy="4351338"/>
          </a:xfrm>
          <a:prstGeom prst="rect">
            <a:avLst/>
          </a:prstGeom>
        </p:spPr>
      </p:pic>
    </p:spTree>
    <p:extLst>
      <p:ext uri="{BB962C8B-B14F-4D97-AF65-F5344CB8AC3E}">
        <p14:creationId xmlns:p14="http://schemas.microsoft.com/office/powerpoint/2010/main" val="110794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CF717-A4D0-4A06-ACB1-F41C580EDB68}"/>
              </a:ext>
            </a:extLst>
          </p:cNvPr>
          <p:cNvSpPr>
            <a:spLocks noGrp="1"/>
          </p:cNvSpPr>
          <p:nvPr>
            <p:ph type="title"/>
          </p:nvPr>
        </p:nvSpPr>
        <p:spPr>
          <a:xfrm>
            <a:off x="884185" y="865540"/>
            <a:ext cx="3479094" cy="737166"/>
          </a:xfrm>
        </p:spPr>
        <p:txBody>
          <a:bodyPr>
            <a:normAutofit/>
          </a:bodyPr>
          <a:lstStyle/>
          <a:p>
            <a:r>
              <a:rPr lang="en-IN" sz="3600" dirty="0"/>
              <a:t>BASIC LEACH</a:t>
            </a:r>
          </a:p>
        </p:txBody>
      </p:sp>
      <p:sp>
        <p:nvSpPr>
          <p:cNvPr id="8" name="TextBox 7">
            <a:extLst>
              <a:ext uri="{FF2B5EF4-FFF2-40B4-BE49-F238E27FC236}">
                <a16:creationId xmlns:a16="http://schemas.microsoft.com/office/drawing/2014/main" id="{B2FADEBB-2D12-4343-9345-1011F499785A}"/>
              </a:ext>
            </a:extLst>
          </p:cNvPr>
          <p:cNvSpPr txBox="1"/>
          <p:nvPr/>
        </p:nvSpPr>
        <p:spPr>
          <a:xfrm>
            <a:off x="7246023" y="956375"/>
            <a:ext cx="3230218" cy="646331"/>
          </a:xfrm>
          <a:prstGeom prst="rect">
            <a:avLst/>
          </a:prstGeom>
          <a:noFill/>
        </p:spPr>
        <p:txBody>
          <a:bodyPr wrap="square" rtlCol="0">
            <a:spAutoFit/>
          </a:bodyPr>
          <a:lstStyle/>
          <a:p>
            <a:r>
              <a:rPr lang="en-IN" sz="3600" dirty="0"/>
              <a:t>I-LEACH</a:t>
            </a:r>
          </a:p>
        </p:txBody>
      </p:sp>
      <p:sp>
        <p:nvSpPr>
          <p:cNvPr id="6" name="TextBox 5">
            <a:extLst>
              <a:ext uri="{FF2B5EF4-FFF2-40B4-BE49-F238E27FC236}">
                <a16:creationId xmlns:a16="http://schemas.microsoft.com/office/drawing/2014/main" id="{3F3F68B8-CBD7-4178-AD58-697279CEFAD7}"/>
              </a:ext>
            </a:extLst>
          </p:cNvPr>
          <p:cNvSpPr txBox="1"/>
          <p:nvPr/>
        </p:nvSpPr>
        <p:spPr>
          <a:xfrm>
            <a:off x="3409121" y="496208"/>
            <a:ext cx="5049079" cy="369332"/>
          </a:xfrm>
          <a:prstGeom prst="rect">
            <a:avLst/>
          </a:prstGeom>
          <a:noFill/>
        </p:spPr>
        <p:txBody>
          <a:bodyPr wrap="square" rtlCol="0">
            <a:spAutoFit/>
          </a:bodyPr>
          <a:lstStyle/>
          <a:p>
            <a:r>
              <a:rPr lang="en-IN" dirty="0"/>
              <a:t>ENERGY OF NODES INCREASED TO 4J</a:t>
            </a:r>
          </a:p>
        </p:txBody>
      </p:sp>
      <p:sp>
        <p:nvSpPr>
          <p:cNvPr id="3" name="Content Placeholder 2">
            <a:extLst>
              <a:ext uri="{FF2B5EF4-FFF2-40B4-BE49-F238E27FC236}">
                <a16:creationId xmlns:a16="http://schemas.microsoft.com/office/drawing/2014/main" id="{A4D2D2F9-8DAA-4050-BD29-F1F356D159E1}"/>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84612CB4-93B0-45A2-8934-82464DC4C19D}"/>
              </a:ext>
            </a:extLst>
          </p:cNvPr>
          <p:cNvPicPr>
            <a:picLocks noChangeAspect="1"/>
          </p:cNvPicPr>
          <p:nvPr/>
        </p:nvPicPr>
        <p:blipFill>
          <a:blip r:embed="rId2"/>
          <a:stretch>
            <a:fillRect/>
          </a:stretch>
        </p:blipFill>
        <p:spPr>
          <a:xfrm>
            <a:off x="95457" y="1917163"/>
            <a:ext cx="5493615" cy="4356515"/>
          </a:xfrm>
          <a:prstGeom prst="rect">
            <a:avLst/>
          </a:prstGeom>
        </p:spPr>
      </p:pic>
      <p:pic>
        <p:nvPicPr>
          <p:cNvPr id="11" name="Picture 10">
            <a:extLst>
              <a:ext uri="{FF2B5EF4-FFF2-40B4-BE49-F238E27FC236}">
                <a16:creationId xmlns:a16="http://schemas.microsoft.com/office/drawing/2014/main" id="{87C03E60-3BF2-4D53-9C8D-F5545C8087A1}"/>
              </a:ext>
            </a:extLst>
          </p:cNvPr>
          <p:cNvPicPr>
            <a:picLocks noChangeAspect="1"/>
          </p:cNvPicPr>
          <p:nvPr/>
        </p:nvPicPr>
        <p:blipFill>
          <a:blip r:embed="rId3"/>
          <a:stretch>
            <a:fillRect/>
          </a:stretch>
        </p:blipFill>
        <p:spPr>
          <a:xfrm>
            <a:off x="5890782" y="1863126"/>
            <a:ext cx="5559131" cy="4464587"/>
          </a:xfrm>
          <a:prstGeom prst="rect">
            <a:avLst/>
          </a:prstGeom>
        </p:spPr>
      </p:pic>
    </p:spTree>
    <p:extLst>
      <p:ext uri="{BB962C8B-B14F-4D97-AF65-F5344CB8AC3E}">
        <p14:creationId xmlns:p14="http://schemas.microsoft.com/office/powerpoint/2010/main" val="362615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CF717-A4D0-4A06-ACB1-F41C580EDB68}"/>
              </a:ext>
            </a:extLst>
          </p:cNvPr>
          <p:cNvSpPr>
            <a:spLocks noGrp="1"/>
          </p:cNvSpPr>
          <p:nvPr>
            <p:ph type="title"/>
          </p:nvPr>
        </p:nvSpPr>
        <p:spPr>
          <a:xfrm>
            <a:off x="884185" y="865540"/>
            <a:ext cx="3479094" cy="737166"/>
          </a:xfrm>
        </p:spPr>
        <p:txBody>
          <a:bodyPr>
            <a:normAutofit/>
          </a:bodyPr>
          <a:lstStyle/>
          <a:p>
            <a:r>
              <a:rPr lang="en-IN" sz="3600" dirty="0"/>
              <a:t>BASIC LEACH</a:t>
            </a:r>
          </a:p>
        </p:txBody>
      </p:sp>
      <p:sp>
        <p:nvSpPr>
          <p:cNvPr id="8" name="TextBox 7">
            <a:extLst>
              <a:ext uri="{FF2B5EF4-FFF2-40B4-BE49-F238E27FC236}">
                <a16:creationId xmlns:a16="http://schemas.microsoft.com/office/drawing/2014/main" id="{B2FADEBB-2D12-4343-9345-1011F499785A}"/>
              </a:ext>
            </a:extLst>
          </p:cNvPr>
          <p:cNvSpPr txBox="1"/>
          <p:nvPr/>
        </p:nvSpPr>
        <p:spPr>
          <a:xfrm>
            <a:off x="7246023" y="956375"/>
            <a:ext cx="3230218" cy="646331"/>
          </a:xfrm>
          <a:prstGeom prst="rect">
            <a:avLst/>
          </a:prstGeom>
          <a:noFill/>
        </p:spPr>
        <p:txBody>
          <a:bodyPr wrap="square" rtlCol="0">
            <a:spAutoFit/>
          </a:bodyPr>
          <a:lstStyle/>
          <a:p>
            <a:r>
              <a:rPr lang="en-IN" sz="3600" dirty="0"/>
              <a:t>I-LEACH</a:t>
            </a:r>
          </a:p>
        </p:txBody>
      </p:sp>
      <p:sp>
        <p:nvSpPr>
          <p:cNvPr id="6" name="TextBox 5">
            <a:extLst>
              <a:ext uri="{FF2B5EF4-FFF2-40B4-BE49-F238E27FC236}">
                <a16:creationId xmlns:a16="http://schemas.microsoft.com/office/drawing/2014/main" id="{3F3F68B8-CBD7-4178-AD58-697279CEFAD7}"/>
              </a:ext>
            </a:extLst>
          </p:cNvPr>
          <p:cNvSpPr txBox="1"/>
          <p:nvPr/>
        </p:nvSpPr>
        <p:spPr>
          <a:xfrm>
            <a:off x="3409121" y="496208"/>
            <a:ext cx="5049079" cy="369332"/>
          </a:xfrm>
          <a:prstGeom prst="rect">
            <a:avLst/>
          </a:prstGeom>
          <a:noFill/>
        </p:spPr>
        <p:txBody>
          <a:bodyPr wrap="square" rtlCol="0">
            <a:spAutoFit/>
          </a:bodyPr>
          <a:lstStyle/>
          <a:p>
            <a:r>
              <a:rPr lang="en-IN" dirty="0"/>
              <a:t>ENERGY OF NODES INCREASED TO 4J</a:t>
            </a:r>
          </a:p>
        </p:txBody>
      </p:sp>
      <p:sp>
        <p:nvSpPr>
          <p:cNvPr id="3" name="Content Placeholder 2">
            <a:extLst>
              <a:ext uri="{FF2B5EF4-FFF2-40B4-BE49-F238E27FC236}">
                <a16:creationId xmlns:a16="http://schemas.microsoft.com/office/drawing/2014/main" id="{A4D2D2F9-8DAA-4050-BD29-F1F356D159E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55E5846-8693-4FE7-B7F3-EBA6EF1D0DCD}"/>
              </a:ext>
            </a:extLst>
          </p:cNvPr>
          <p:cNvPicPr>
            <a:picLocks noChangeAspect="1"/>
          </p:cNvPicPr>
          <p:nvPr/>
        </p:nvPicPr>
        <p:blipFill>
          <a:blip r:embed="rId2"/>
          <a:stretch>
            <a:fillRect/>
          </a:stretch>
        </p:blipFill>
        <p:spPr>
          <a:xfrm>
            <a:off x="106516" y="2028792"/>
            <a:ext cx="5628362" cy="4472148"/>
          </a:xfrm>
          <a:prstGeom prst="rect">
            <a:avLst/>
          </a:prstGeom>
        </p:spPr>
      </p:pic>
      <p:pic>
        <p:nvPicPr>
          <p:cNvPr id="10" name="Picture 9">
            <a:extLst>
              <a:ext uri="{FF2B5EF4-FFF2-40B4-BE49-F238E27FC236}">
                <a16:creationId xmlns:a16="http://schemas.microsoft.com/office/drawing/2014/main" id="{25A7B984-D41A-4257-99B5-9E15A734F33C}"/>
              </a:ext>
            </a:extLst>
          </p:cNvPr>
          <p:cNvPicPr>
            <a:picLocks noChangeAspect="1"/>
          </p:cNvPicPr>
          <p:nvPr/>
        </p:nvPicPr>
        <p:blipFill>
          <a:blip r:embed="rId3"/>
          <a:stretch>
            <a:fillRect/>
          </a:stretch>
        </p:blipFill>
        <p:spPr>
          <a:xfrm>
            <a:off x="5805633" y="2028792"/>
            <a:ext cx="5544025" cy="4333908"/>
          </a:xfrm>
          <a:prstGeom prst="rect">
            <a:avLst/>
          </a:prstGeom>
        </p:spPr>
      </p:pic>
    </p:spTree>
    <p:extLst>
      <p:ext uri="{BB962C8B-B14F-4D97-AF65-F5344CB8AC3E}">
        <p14:creationId xmlns:p14="http://schemas.microsoft.com/office/powerpoint/2010/main" val="343569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3454-0023-4002-B1FC-331D88DF85E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216AB4E-8211-4F51-8380-1A2C84EE7773}"/>
              </a:ext>
            </a:extLst>
          </p:cNvPr>
          <p:cNvSpPr>
            <a:spLocks noGrp="1"/>
          </p:cNvSpPr>
          <p:nvPr>
            <p:ph idx="1"/>
          </p:nvPr>
        </p:nvSpPr>
        <p:spPr/>
        <p:txBody>
          <a:bodyPr/>
          <a:lstStyle/>
          <a:p>
            <a:pPr marL="0" indent="0">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en-US" dirty="0">
                <a:latin typeface="Times New Roman" panose="02020603050405020304" pitchFamily="18" charset="0"/>
                <a:cs typeface="Times New Roman" panose="02020603050405020304" pitchFamily="18" charset="0"/>
              </a:rPr>
              <a:t>A new improved LEACH protocol is proposed, and this new modification on the LEACH protocol is achieved by dividing the network into circular  clusters. </a:t>
            </a:r>
          </a:p>
          <a:p>
            <a:pPr marL="0" indent="0">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Lst>
            </a:pPr>
            <a:endParaRPr lang="en-US" altLang="en-US" dirty="0">
              <a:latin typeface="Times New Roman" panose="02020603050405020304" pitchFamily="18" charset="0"/>
              <a:cs typeface="Times New Roman" panose="02020603050405020304" pitchFamily="18" charset="0"/>
            </a:endParaRPr>
          </a:p>
          <a:p>
            <a:pPr marL="0" indent="0">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Lst>
            </a:pPr>
            <a:r>
              <a:rPr lang="en-US" altLang="en-US" dirty="0">
                <a:latin typeface="Times New Roman" panose="02020603050405020304" pitchFamily="18" charset="0"/>
                <a:cs typeface="Times New Roman" panose="02020603050405020304" pitchFamily="18" charset="0"/>
              </a:rPr>
              <a:t>The proposed I-LEACH protocol is superior to classic LEACH in many aspects. From the simulation results, I-LEACH protocol decreases the energy consumption and significantly increases the network lifetime as compared to the original LEACH protocol by decreasing the number of dead nodes and increasing the number of alive nodes through the 200 rounds to continue the process of transmitting data in WSN.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51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CF35-42A3-47BE-9F47-DE08B06A3812}"/>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78EA8509-5C95-4892-94B4-BABB69238050}"/>
              </a:ext>
            </a:extLst>
          </p:cNvPr>
          <p:cNvSpPr>
            <a:spLocks noGrp="1"/>
          </p:cNvSpPr>
          <p:nvPr>
            <p:ph idx="1"/>
          </p:nvPr>
        </p:nvSpPr>
        <p:spPr/>
        <p:txBody>
          <a:bodyPr/>
          <a:lstStyle/>
          <a:p>
            <a:r>
              <a:rPr lang="en-IN" dirty="0"/>
              <a:t>To improve the current routing protocol – hierarchical clustering protocol- LEACH, using the concept of circular clustering.</a:t>
            </a:r>
          </a:p>
          <a:p>
            <a:r>
              <a:rPr lang="en-IN" dirty="0"/>
              <a:t>This aims to improve the overall lifetime of WSN by reducing the energy consumption.</a:t>
            </a:r>
          </a:p>
          <a:p>
            <a:r>
              <a:rPr lang="en-US" altLang="en-US" sz="1800" dirty="0">
                <a:cs typeface="EB Garamond" charset="0"/>
              </a:rPr>
              <a:t>The restriction on [circular clusters] is based on the width of the network (W) and the diameter of each circular cluster equals the width divided by the number of segments on each side. It will be obvious that the circular clustering will increase the lifetime of the network by organizing the process of sending packets to the base station or sink.</a:t>
            </a:r>
            <a:endParaRPr lang="en-IN" dirty="0"/>
          </a:p>
        </p:txBody>
      </p:sp>
    </p:spTree>
    <p:extLst>
      <p:ext uri="{BB962C8B-B14F-4D97-AF65-F5344CB8AC3E}">
        <p14:creationId xmlns:p14="http://schemas.microsoft.com/office/powerpoint/2010/main" val="383693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BDAF-2AAE-4730-B242-F7EDBDB0D4B5}"/>
              </a:ext>
            </a:extLst>
          </p:cNvPr>
          <p:cNvSpPr>
            <a:spLocks noGrp="1"/>
          </p:cNvSpPr>
          <p:nvPr>
            <p:ph type="title"/>
          </p:nvPr>
        </p:nvSpPr>
        <p:spPr>
          <a:xfrm>
            <a:off x="713232" y="-11742"/>
            <a:ext cx="9692640" cy="1325562"/>
          </a:xfrm>
        </p:spPr>
        <p:txBody>
          <a:bodyPr/>
          <a:lstStyle/>
          <a:p>
            <a:r>
              <a:rPr lang="en-IN" dirty="0"/>
              <a:t>LEACH</a:t>
            </a:r>
          </a:p>
        </p:txBody>
      </p:sp>
      <p:sp>
        <p:nvSpPr>
          <p:cNvPr id="3" name="Content Placeholder 2">
            <a:extLst>
              <a:ext uri="{FF2B5EF4-FFF2-40B4-BE49-F238E27FC236}">
                <a16:creationId xmlns:a16="http://schemas.microsoft.com/office/drawing/2014/main" id="{7C23335A-6F2A-466C-A815-104EEDED05A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1B33D279-B03E-4683-BC12-F837E7B300FC}"/>
              </a:ext>
            </a:extLst>
          </p:cNvPr>
          <p:cNvPicPr>
            <a:picLocks noChangeAspect="1"/>
          </p:cNvPicPr>
          <p:nvPr/>
        </p:nvPicPr>
        <p:blipFill>
          <a:blip r:embed="rId2"/>
          <a:stretch>
            <a:fillRect/>
          </a:stretch>
        </p:blipFill>
        <p:spPr>
          <a:xfrm>
            <a:off x="5786668" y="1558985"/>
            <a:ext cx="5364323" cy="4952948"/>
          </a:xfrm>
          <a:prstGeom prst="rect">
            <a:avLst/>
          </a:prstGeom>
        </p:spPr>
      </p:pic>
      <p:pic>
        <p:nvPicPr>
          <p:cNvPr id="9" name="Picture 8">
            <a:extLst>
              <a:ext uri="{FF2B5EF4-FFF2-40B4-BE49-F238E27FC236}">
                <a16:creationId xmlns:a16="http://schemas.microsoft.com/office/drawing/2014/main" id="{293FDDAD-E1FD-4397-A4A8-1E733AE4B724}"/>
              </a:ext>
            </a:extLst>
          </p:cNvPr>
          <p:cNvPicPr>
            <a:picLocks noChangeAspect="1"/>
          </p:cNvPicPr>
          <p:nvPr/>
        </p:nvPicPr>
        <p:blipFill>
          <a:blip r:embed="rId3"/>
          <a:stretch>
            <a:fillRect/>
          </a:stretch>
        </p:blipFill>
        <p:spPr>
          <a:xfrm>
            <a:off x="237047" y="1530798"/>
            <a:ext cx="5353142" cy="5029200"/>
          </a:xfrm>
          <a:prstGeom prst="rect">
            <a:avLst/>
          </a:prstGeom>
        </p:spPr>
      </p:pic>
    </p:spTree>
    <p:extLst>
      <p:ext uri="{BB962C8B-B14F-4D97-AF65-F5344CB8AC3E}">
        <p14:creationId xmlns:p14="http://schemas.microsoft.com/office/powerpoint/2010/main" val="233264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0B9F-6196-4AF6-BE27-984965308FF1}"/>
              </a:ext>
            </a:extLst>
          </p:cNvPr>
          <p:cNvSpPr>
            <a:spLocks noGrp="1"/>
          </p:cNvSpPr>
          <p:nvPr>
            <p:ph type="title"/>
          </p:nvPr>
        </p:nvSpPr>
        <p:spPr>
          <a:xfrm>
            <a:off x="387228" y="-91440"/>
            <a:ext cx="9692640" cy="1325562"/>
          </a:xfrm>
        </p:spPr>
        <p:txBody>
          <a:bodyPr/>
          <a:lstStyle/>
          <a:p>
            <a:r>
              <a:rPr lang="en-IN" dirty="0"/>
              <a:t>I-LEACH</a:t>
            </a:r>
          </a:p>
        </p:txBody>
      </p:sp>
      <p:pic>
        <p:nvPicPr>
          <p:cNvPr id="7" name="Picture 6">
            <a:extLst>
              <a:ext uri="{FF2B5EF4-FFF2-40B4-BE49-F238E27FC236}">
                <a16:creationId xmlns:a16="http://schemas.microsoft.com/office/drawing/2014/main" id="{434C5A4D-C7F8-4BB6-A679-4FF150479093}"/>
              </a:ext>
            </a:extLst>
          </p:cNvPr>
          <p:cNvPicPr>
            <a:picLocks noChangeAspect="1"/>
          </p:cNvPicPr>
          <p:nvPr/>
        </p:nvPicPr>
        <p:blipFill>
          <a:blip r:embed="rId2"/>
          <a:stretch>
            <a:fillRect/>
          </a:stretch>
        </p:blipFill>
        <p:spPr>
          <a:xfrm>
            <a:off x="187278" y="1407889"/>
            <a:ext cx="5710229" cy="5161838"/>
          </a:xfrm>
          <a:prstGeom prst="rect">
            <a:avLst/>
          </a:prstGeom>
        </p:spPr>
      </p:pic>
      <p:sp>
        <p:nvSpPr>
          <p:cNvPr id="9" name="Content Placeholder 8">
            <a:extLst>
              <a:ext uri="{FF2B5EF4-FFF2-40B4-BE49-F238E27FC236}">
                <a16:creationId xmlns:a16="http://schemas.microsoft.com/office/drawing/2014/main" id="{32F7B4BE-0C4E-4D94-9CB9-292C8B45AED6}"/>
              </a:ext>
            </a:extLst>
          </p:cNvPr>
          <p:cNvSpPr>
            <a:spLocks noGrp="1"/>
          </p:cNvSpPr>
          <p:nvPr>
            <p:ph idx="1"/>
          </p:nvPr>
        </p:nvSpPr>
        <p:spPr/>
        <p:txBody>
          <a:bodyPr/>
          <a:lstStyle/>
          <a:p>
            <a:endParaRPr lang="en-IN" dirty="0"/>
          </a:p>
        </p:txBody>
      </p:sp>
      <p:pic>
        <p:nvPicPr>
          <p:cNvPr id="11" name="Picture 10">
            <a:extLst>
              <a:ext uri="{FF2B5EF4-FFF2-40B4-BE49-F238E27FC236}">
                <a16:creationId xmlns:a16="http://schemas.microsoft.com/office/drawing/2014/main" id="{0FFD7679-E5BD-433B-8726-7C62670C8D56}"/>
              </a:ext>
            </a:extLst>
          </p:cNvPr>
          <p:cNvPicPr>
            <a:picLocks noChangeAspect="1"/>
          </p:cNvPicPr>
          <p:nvPr/>
        </p:nvPicPr>
        <p:blipFill>
          <a:blip r:embed="rId3"/>
          <a:stretch>
            <a:fillRect/>
          </a:stretch>
        </p:blipFill>
        <p:spPr>
          <a:xfrm>
            <a:off x="6096000" y="1471096"/>
            <a:ext cx="5431020" cy="5066744"/>
          </a:xfrm>
          <a:prstGeom prst="rect">
            <a:avLst/>
          </a:prstGeom>
        </p:spPr>
      </p:pic>
    </p:spTree>
    <p:extLst>
      <p:ext uri="{BB962C8B-B14F-4D97-AF65-F5344CB8AC3E}">
        <p14:creationId xmlns:p14="http://schemas.microsoft.com/office/powerpoint/2010/main" val="316032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CF717-A4D0-4A06-ACB1-F41C580EDB68}"/>
              </a:ext>
            </a:extLst>
          </p:cNvPr>
          <p:cNvSpPr>
            <a:spLocks noGrp="1"/>
          </p:cNvSpPr>
          <p:nvPr>
            <p:ph type="title"/>
          </p:nvPr>
        </p:nvSpPr>
        <p:spPr>
          <a:xfrm>
            <a:off x="923941" y="954157"/>
            <a:ext cx="3479094" cy="737166"/>
          </a:xfrm>
        </p:spPr>
        <p:txBody>
          <a:bodyPr>
            <a:normAutofit/>
          </a:bodyPr>
          <a:lstStyle/>
          <a:p>
            <a:r>
              <a:rPr lang="en-IN" sz="3600" dirty="0"/>
              <a:t>BASIC LEACH</a:t>
            </a:r>
          </a:p>
        </p:txBody>
      </p:sp>
      <p:sp>
        <p:nvSpPr>
          <p:cNvPr id="8" name="TextBox 7">
            <a:extLst>
              <a:ext uri="{FF2B5EF4-FFF2-40B4-BE49-F238E27FC236}">
                <a16:creationId xmlns:a16="http://schemas.microsoft.com/office/drawing/2014/main" id="{B2FADEBB-2D12-4343-9345-1011F499785A}"/>
              </a:ext>
            </a:extLst>
          </p:cNvPr>
          <p:cNvSpPr txBox="1"/>
          <p:nvPr/>
        </p:nvSpPr>
        <p:spPr>
          <a:xfrm>
            <a:off x="7434867" y="1044992"/>
            <a:ext cx="3230218" cy="646331"/>
          </a:xfrm>
          <a:prstGeom prst="rect">
            <a:avLst/>
          </a:prstGeom>
          <a:noFill/>
        </p:spPr>
        <p:txBody>
          <a:bodyPr wrap="square" rtlCol="0">
            <a:spAutoFit/>
          </a:bodyPr>
          <a:lstStyle/>
          <a:p>
            <a:r>
              <a:rPr lang="en-IN" sz="3600" dirty="0"/>
              <a:t>I-LEACH</a:t>
            </a:r>
          </a:p>
        </p:txBody>
      </p:sp>
      <p:pic>
        <p:nvPicPr>
          <p:cNvPr id="9" name="Picture 8">
            <a:extLst>
              <a:ext uri="{FF2B5EF4-FFF2-40B4-BE49-F238E27FC236}">
                <a16:creationId xmlns:a16="http://schemas.microsoft.com/office/drawing/2014/main" id="{AA420F8D-ED9C-4DD7-811D-0B4F5121F49C}"/>
              </a:ext>
            </a:extLst>
          </p:cNvPr>
          <p:cNvPicPr/>
          <p:nvPr/>
        </p:nvPicPr>
        <p:blipFill>
          <a:blip r:embed="rId2"/>
          <a:stretch>
            <a:fillRect/>
          </a:stretch>
        </p:blipFill>
        <p:spPr>
          <a:xfrm>
            <a:off x="6096000" y="1898373"/>
            <a:ext cx="5799648" cy="4542183"/>
          </a:xfrm>
          <a:prstGeom prst="rect">
            <a:avLst/>
          </a:prstGeom>
        </p:spPr>
      </p:pic>
      <p:sp>
        <p:nvSpPr>
          <p:cNvPr id="2" name="TextBox 1">
            <a:extLst>
              <a:ext uri="{FF2B5EF4-FFF2-40B4-BE49-F238E27FC236}">
                <a16:creationId xmlns:a16="http://schemas.microsoft.com/office/drawing/2014/main" id="{0F8F0588-7DCA-4768-A7C8-6BA0E0C7DD4D}"/>
              </a:ext>
            </a:extLst>
          </p:cNvPr>
          <p:cNvSpPr txBox="1"/>
          <p:nvPr/>
        </p:nvSpPr>
        <p:spPr>
          <a:xfrm>
            <a:off x="5218043" y="584825"/>
            <a:ext cx="2365513" cy="369332"/>
          </a:xfrm>
          <a:prstGeom prst="rect">
            <a:avLst/>
          </a:prstGeom>
          <a:noFill/>
        </p:spPr>
        <p:txBody>
          <a:bodyPr wrap="square" rtlCol="0">
            <a:spAutoFit/>
          </a:bodyPr>
          <a:lstStyle/>
          <a:p>
            <a:r>
              <a:rPr lang="en-IN" b="1" dirty="0"/>
              <a:t>200 nodes</a:t>
            </a:r>
          </a:p>
        </p:txBody>
      </p:sp>
      <p:sp>
        <p:nvSpPr>
          <p:cNvPr id="4" name="Content Placeholder 3">
            <a:extLst>
              <a:ext uri="{FF2B5EF4-FFF2-40B4-BE49-F238E27FC236}">
                <a16:creationId xmlns:a16="http://schemas.microsoft.com/office/drawing/2014/main" id="{67A0487F-0EC4-4447-B6F7-9A48AE24EFCA}"/>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60460055-4D7E-4D99-B343-146C6A5539DD}"/>
              </a:ext>
            </a:extLst>
          </p:cNvPr>
          <p:cNvPicPr>
            <a:picLocks noChangeAspect="1"/>
          </p:cNvPicPr>
          <p:nvPr/>
        </p:nvPicPr>
        <p:blipFill>
          <a:blip r:embed="rId3"/>
          <a:stretch>
            <a:fillRect/>
          </a:stretch>
        </p:blipFill>
        <p:spPr>
          <a:xfrm>
            <a:off x="188843" y="1898373"/>
            <a:ext cx="5665304" cy="4477534"/>
          </a:xfrm>
          <a:prstGeom prst="rect">
            <a:avLst/>
          </a:prstGeom>
        </p:spPr>
      </p:pic>
    </p:spTree>
    <p:extLst>
      <p:ext uri="{BB962C8B-B14F-4D97-AF65-F5344CB8AC3E}">
        <p14:creationId xmlns:p14="http://schemas.microsoft.com/office/powerpoint/2010/main" val="236554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CF717-A4D0-4A06-ACB1-F41C580EDB68}"/>
              </a:ext>
            </a:extLst>
          </p:cNvPr>
          <p:cNvSpPr>
            <a:spLocks noGrp="1"/>
          </p:cNvSpPr>
          <p:nvPr>
            <p:ph type="title"/>
          </p:nvPr>
        </p:nvSpPr>
        <p:spPr>
          <a:xfrm>
            <a:off x="923941" y="954157"/>
            <a:ext cx="3479094" cy="737166"/>
          </a:xfrm>
        </p:spPr>
        <p:txBody>
          <a:bodyPr>
            <a:normAutofit/>
          </a:bodyPr>
          <a:lstStyle/>
          <a:p>
            <a:r>
              <a:rPr lang="en-IN" sz="3600" dirty="0"/>
              <a:t>BASIC LEACH</a:t>
            </a:r>
          </a:p>
        </p:txBody>
      </p:sp>
      <p:sp>
        <p:nvSpPr>
          <p:cNvPr id="8" name="TextBox 7">
            <a:extLst>
              <a:ext uri="{FF2B5EF4-FFF2-40B4-BE49-F238E27FC236}">
                <a16:creationId xmlns:a16="http://schemas.microsoft.com/office/drawing/2014/main" id="{B2FADEBB-2D12-4343-9345-1011F499785A}"/>
              </a:ext>
            </a:extLst>
          </p:cNvPr>
          <p:cNvSpPr txBox="1"/>
          <p:nvPr/>
        </p:nvSpPr>
        <p:spPr>
          <a:xfrm>
            <a:off x="7434867" y="1044992"/>
            <a:ext cx="3230218" cy="646331"/>
          </a:xfrm>
          <a:prstGeom prst="rect">
            <a:avLst/>
          </a:prstGeom>
          <a:noFill/>
        </p:spPr>
        <p:txBody>
          <a:bodyPr wrap="square" rtlCol="0">
            <a:spAutoFit/>
          </a:bodyPr>
          <a:lstStyle/>
          <a:p>
            <a:r>
              <a:rPr lang="en-IN" sz="3600" dirty="0"/>
              <a:t>I-LEACH</a:t>
            </a:r>
          </a:p>
        </p:txBody>
      </p:sp>
      <p:sp>
        <p:nvSpPr>
          <p:cNvPr id="3" name="Content Placeholder 2">
            <a:extLst>
              <a:ext uri="{FF2B5EF4-FFF2-40B4-BE49-F238E27FC236}">
                <a16:creationId xmlns:a16="http://schemas.microsoft.com/office/drawing/2014/main" id="{A361E352-F5BE-4D4E-AD00-0488C26F1AC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01E25A6B-88A2-4107-85B7-5955990230F2}"/>
              </a:ext>
            </a:extLst>
          </p:cNvPr>
          <p:cNvPicPr>
            <a:picLocks noChangeAspect="1"/>
          </p:cNvPicPr>
          <p:nvPr/>
        </p:nvPicPr>
        <p:blipFill>
          <a:blip r:embed="rId2"/>
          <a:stretch>
            <a:fillRect/>
          </a:stretch>
        </p:blipFill>
        <p:spPr>
          <a:xfrm>
            <a:off x="119270" y="1941465"/>
            <a:ext cx="5715828" cy="4543350"/>
          </a:xfrm>
          <a:prstGeom prst="rect">
            <a:avLst/>
          </a:prstGeom>
        </p:spPr>
      </p:pic>
      <p:pic>
        <p:nvPicPr>
          <p:cNvPr id="13" name="Picture 12">
            <a:extLst>
              <a:ext uri="{FF2B5EF4-FFF2-40B4-BE49-F238E27FC236}">
                <a16:creationId xmlns:a16="http://schemas.microsoft.com/office/drawing/2014/main" id="{AFB6D35D-38FE-4AE1-8908-E359E00E3C7A}"/>
              </a:ext>
            </a:extLst>
          </p:cNvPr>
          <p:cNvPicPr>
            <a:picLocks noChangeAspect="1"/>
          </p:cNvPicPr>
          <p:nvPr/>
        </p:nvPicPr>
        <p:blipFill>
          <a:blip r:embed="rId3"/>
          <a:stretch>
            <a:fillRect/>
          </a:stretch>
        </p:blipFill>
        <p:spPr>
          <a:xfrm>
            <a:off x="5939929" y="1930866"/>
            <a:ext cx="5701692" cy="4553949"/>
          </a:xfrm>
          <a:prstGeom prst="rect">
            <a:avLst/>
          </a:prstGeom>
        </p:spPr>
      </p:pic>
    </p:spTree>
    <p:extLst>
      <p:ext uri="{BB962C8B-B14F-4D97-AF65-F5344CB8AC3E}">
        <p14:creationId xmlns:p14="http://schemas.microsoft.com/office/powerpoint/2010/main" val="364577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CF717-A4D0-4A06-ACB1-F41C580EDB68}"/>
              </a:ext>
            </a:extLst>
          </p:cNvPr>
          <p:cNvSpPr>
            <a:spLocks noGrp="1"/>
          </p:cNvSpPr>
          <p:nvPr>
            <p:ph type="title"/>
          </p:nvPr>
        </p:nvSpPr>
        <p:spPr>
          <a:xfrm>
            <a:off x="854368" y="496957"/>
            <a:ext cx="3479094" cy="737166"/>
          </a:xfrm>
        </p:spPr>
        <p:txBody>
          <a:bodyPr>
            <a:normAutofit/>
          </a:bodyPr>
          <a:lstStyle/>
          <a:p>
            <a:r>
              <a:rPr lang="en-IN" sz="3600" dirty="0"/>
              <a:t>BASIC LEACH</a:t>
            </a:r>
          </a:p>
        </p:txBody>
      </p:sp>
      <p:sp>
        <p:nvSpPr>
          <p:cNvPr id="8" name="TextBox 7">
            <a:extLst>
              <a:ext uri="{FF2B5EF4-FFF2-40B4-BE49-F238E27FC236}">
                <a16:creationId xmlns:a16="http://schemas.microsoft.com/office/drawing/2014/main" id="{B2FADEBB-2D12-4343-9345-1011F499785A}"/>
              </a:ext>
            </a:extLst>
          </p:cNvPr>
          <p:cNvSpPr txBox="1"/>
          <p:nvPr/>
        </p:nvSpPr>
        <p:spPr>
          <a:xfrm>
            <a:off x="7226145" y="587792"/>
            <a:ext cx="3230218" cy="646331"/>
          </a:xfrm>
          <a:prstGeom prst="rect">
            <a:avLst/>
          </a:prstGeom>
          <a:noFill/>
        </p:spPr>
        <p:txBody>
          <a:bodyPr wrap="square" rtlCol="0">
            <a:spAutoFit/>
          </a:bodyPr>
          <a:lstStyle/>
          <a:p>
            <a:r>
              <a:rPr lang="en-IN" sz="3600" dirty="0"/>
              <a:t>I-LEACH</a:t>
            </a:r>
          </a:p>
        </p:txBody>
      </p:sp>
      <p:sp>
        <p:nvSpPr>
          <p:cNvPr id="3" name="Content Placeholder 2">
            <a:extLst>
              <a:ext uri="{FF2B5EF4-FFF2-40B4-BE49-F238E27FC236}">
                <a16:creationId xmlns:a16="http://schemas.microsoft.com/office/drawing/2014/main" id="{553F0F66-869D-48FB-BAD2-E1D194473821}"/>
              </a:ext>
            </a:extLst>
          </p:cNvPr>
          <p:cNvSpPr>
            <a:spLocks noGrp="1"/>
          </p:cNvSpPr>
          <p:nvPr>
            <p:ph idx="1"/>
          </p:nvPr>
        </p:nvSpPr>
        <p:spPr/>
        <p:txBody>
          <a:bodyPr/>
          <a:lstStyle/>
          <a:p>
            <a:endParaRPr lang="en-IN" dirty="0"/>
          </a:p>
        </p:txBody>
      </p:sp>
      <p:pic>
        <p:nvPicPr>
          <p:cNvPr id="11" name="Picture 10">
            <a:extLst>
              <a:ext uri="{FF2B5EF4-FFF2-40B4-BE49-F238E27FC236}">
                <a16:creationId xmlns:a16="http://schemas.microsoft.com/office/drawing/2014/main" id="{D7137590-8DF2-4739-9F92-430268F63E8D}"/>
              </a:ext>
            </a:extLst>
          </p:cNvPr>
          <p:cNvPicPr/>
          <p:nvPr/>
        </p:nvPicPr>
        <p:blipFill>
          <a:blip r:embed="rId2"/>
          <a:stretch>
            <a:fillRect/>
          </a:stretch>
        </p:blipFill>
        <p:spPr>
          <a:xfrm>
            <a:off x="6095999" y="1561582"/>
            <a:ext cx="5552662" cy="4618556"/>
          </a:xfrm>
          <a:prstGeom prst="rect">
            <a:avLst/>
          </a:prstGeom>
        </p:spPr>
      </p:pic>
      <p:pic>
        <p:nvPicPr>
          <p:cNvPr id="4" name="Picture 3">
            <a:extLst>
              <a:ext uri="{FF2B5EF4-FFF2-40B4-BE49-F238E27FC236}">
                <a16:creationId xmlns:a16="http://schemas.microsoft.com/office/drawing/2014/main" id="{9F5684D7-B489-443C-8D86-84669F3570B2}"/>
              </a:ext>
            </a:extLst>
          </p:cNvPr>
          <p:cNvPicPr>
            <a:picLocks noChangeAspect="1"/>
          </p:cNvPicPr>
          <p:nvPr/>
        </p:nvPicPr>
        <p:blipFill>
          <a:blip r:embed="rId3"/>
          <a:stretch>
            <a:fillRect/>
          </a:stretch>
        </p:blipFill>
        <p:spPr>
          <a:xfrm>
            <a:off x="262350" y="1566366"/>
            <a:ext cx="5552662" cy="4613771"/>
          </a:xfrm>
          <a:prstGeom prst="rect">
            <a:avLst/>
          </a:prstGeom>
        </p:spPr>
      </p:pic>
      <p:pic>
        <p:nvPicPr>
          <p:cNvPr id="6" name="Picture 5">
            <a:extLst>
              <a:ext uri="{FF2B5EF4-FFF2-40B4-BE49-F238E27FC236}">
                <a16:creationId xmlns:a16="http://schemas.microsoft.com/office/drawing/2014/main" id="{555E4279-2609-494A-8516-F491B0BCEE7F}"/>
              </a:ext>
            </a:extLst>
          </p:cNvPr>
          <p:cNvPicPr>
            <a:picLocks noChangeAspect="1"/>
          </p:cNvPicPr>
          <p:nvPr/>
        </p:nvPicPr>
        <p:blipFill>
          <a:blip r:embed="rId4"/>
          <a:stretch>
            <a:fillRect/>
          </a:stretch>
        </p:blipFill>
        <p:spPr>
          <a:xfrm>
            <a:off x="90666" y="1561582"/>
            <a:ext cx="5896029" cy="4618556"/>
          </a:xfrm>
          <a:prstGeom prst="rect">
            <a:avLst/>
          </a:prstGeom>
        </p:spPr>
      </p:pic>
    </p:spTree>
    <p:extLst>
      <p:ext uri="{BB962C8B-B14F-4D97-AF65-F5344CB8AC3E}">
        <p14:creationId xmlns:p14="http://schemas.microsoft.com/office/powerpoint/2010/main" val="169985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CF717-A4D0-4A06-ACB1-F41C580EDB68}"/>
              </a:ext>
            </a:extLst>
          </p:cNvPr>
          <p:cNvSpPr>
            <a:spLocks noGrp="1"/>
          </p:cNvSpPr>
          <p:nvPr>
            <p:ph type="title"/>
          </p:nvPr>
        </p:nvSpPr>
        <p:spPr>
          <a:xfrm>
            <a:off x="854368" y="496957"/>
            <a:ext cx="3479094" cy="737166"/>
          </a:xfrm>
        </p:spPr>
        <p:txBody>
          <a:bodyPr>
            <a:normAutofit/>
          </a:bodyPr>
          <a:lstStyle/>
          <a:p>
            <a:r>
              <a:rPr lang="en-IN" sz="3600" dirty="0"/>
              <a:t>BASIC LEACH</a:t>
            </a:r>
          </a:p>
        </p:txBody>
      </p:sp>
      <p:sp>
        <p:nvSpPr>
          <p:cNvPr id="8" name="TextBox 7">
            <a:extLst>
              <a:ext uri="{FF2B5EF4-FFF2-40B4-BE49-F238E27FC236}">
                <a16:creationId xmlns:a16="http://schemas.microsoft.com/office/drawing/2014/main" id="{B2FADEBB-2D12-4343-9345-1011F499785A}"/>
              </a:ext>
            </a:extLst>
          </p:cNvPr>
          <p:cNvSpPr txBox="1"/>
          <p:nvPr/>
        </p:nvSpPr>
        <p:spPr>
          <a:xfrm>
            <a:off x="7226145" y="587792"/>
            <a:ext cx="3230218" cy="646331"/>
          </a:xfrm>
          <a:prstGeom prst="rect">
            <a:avLst/>
          </a:prstGeom>
          <a:noFill/>
        </p:spPr>
        <p:txBody>
          <a:bodyPr wrap="square" rtlCol="0">
            <a:spAutoFit/>
          </a:bodyPr>
          <a:lstStyle/>
          <a:p>
            <a:r>
              <a:rPr lang="en-IN" sz="3600" dirty="0"/>
              <a:t>I-LEACH</a:t>
            </a:r>
          </a:p>
        </p:txBody>
      </p:sp>
      <p:sp>
        <p:nvSpPr>
          <p:cNvPr id="3" name="Content Placeholder 2">
            <a:extLst>
              <a:ext uri="{FF2B5EF4-FFF2-40B4-BE49-F238E27FC236}">
                <a16:creationId xmlns:a16="http://schemas.microsoft.com/office/drawing/2014/main" id="{553F0F66-869D-48FB-BAD2-E1D194473821}"/>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74EEA89A-67D9-41A7-9837-4AAAEE6AF26E}"/>
              </a:ext>
            </a:extLst>
          </p:cNvPr>
          <p:cNvPicPr>
            <a:picLocks noChangeAspect="1"/>
          </p:cNvPicPr>
          <p:nvPr/>
        </p:nvPicPr>
        <p:blipFill>
          <a:blip r:embed="rId2"/>
          <a:stretch>
            <a:fillRect/>
          </a:stretch>
        </p:blipFill>
        <p:spPr>
          <a:xfrm>
            <a:off x="5851716" y="1441487"/>
            <a:ext cx="5979075" cy="4713098"/>
          </a:xfrm>
          <a:prstGeom prst="rect">
            <a:avLst/>
          </a:prstGeom>
        </p:spPr>
      </p:pic>
      <p:sp>
        <p:nvSpPr>
          <p:cNvPr id="2" name="TextBox 1">
            <a:extLst>
              <a:ext uri="{FF2B5EF4-FFF2-40B4-BE49-F238E27FC236}">
                <a16:creationId xmlns:a16="http://schemas.microsoft.com/office/drawing/2014/main" id="{6FA17B1D-358E-4C18-A907-20E2546CE9C3}"/>
              </a:ext>
            </a:extLst>
          </p:cNvPr>
          <p:cNvSpPr txBox="1"/>
          <p:nvPr/>
        </p:nvSpPr>
        <p:spPr>
          <a:xfrm>
            <a:off x="5068956" y="312291"/>
            <a:ext cx="1560443" cy="369332"/>
          </a:xfrm>
          <a:prstGeom prst="rect">
            <a:avLst/>
          </a:prstGeom>
          <a:noFill/>
        </p:spPr>
        <p:txBody>
          <a:bodyPr wrap="square" rtlCol="0">
            <a:spAutoFit/>
          </a:bodyPr>
          <a:lstStyle/>
          <a:p>
            <a:r>
              <a:rPr lang="en-IN" b="1" dirty="0"/>
              <a:t>400 nodes</a:t>
            </a:r>
          </a:p>
        </p:txBody>
      </p:sp>
      <p:pic>
        <p:nvPicPr>
          <p:cNvPr id="9" name="Picture 8">
            <a:extLst>
              <a:ext uri="{FF2B5EF4-FFF2-40B4-BE49-F238E27FC236}">
                <a16:creationId xmlns:a16="http://schemas.microsoft.com/office/drawing/2014/main" id="{022534E6-35B6-4071-94DE-CD862CE796B8}"/>
              </a:ext>
            </a:extLst>
          </p:cNvPr>
          <p:cNvPicPr>
            <a:picLocks noChangeAspect="1"/>
          </p:cNvPicPr>
          <p:nvPr/>
        </p:nvPicPr>
        <p:blipFill>
          <a:blip r:embed="rId3"/>
          <a:stretch>
            <a:fillRect/>
          </a:stretch>
        </p:blipFill>
        <p:spPr>
          <a:xfrm>
            <a:off x="0" y="1476494"/>
            <a:ext cx="5851041" cy="4643084"/>
          </a:xfrm>
          <a:prstGeom prst="rect">
            <a:avLst/>
          </a:prstGeom>
        </p:spPr>
      </p:pic>
    </p:spTree>
    <p:extLst>
      <p:ext uri="{BB962C8B-B14F-4D97-AF65-F5344CB8AC3E}">
        <p14:creationId xmlns:p14="http://schemas.microsoft.com/office/powerpoint/2010/main" val="321231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CF717-A4D0-4A06-ACB1-F41C580EDB68}"/>
              </a:ext>
            </a:extLst>
          </p:cNvPr>
          <p:cNvSpPr>
            <a:spLocks noGrp="1"/>
          </p:cNvSpPr>
          <p:nvPr>
            <p:ph type="title"/>
          </p:nvPr>
        </p:nvSpPr>
        <p:spPr>
          <a:xfrm>
            <a:off x="854368" y="496957"/>
            <a:ext cx="3479094" cy="737166"/>
          </a:xfrm>
        </p:spPr>
        <p:txBody>
          <a:bodyPr>
            <a:normAutofit/>
          </a:bodyPr>
          <a:lstStyle/>
          <a:p>
            <a:r>
              <a:rPr lang="en-IN" sz="3600" dirty="0"/>
              <a:t>BASIC LEACH</a:t>
            </a:r>
          </a:p>
        </p:txBody>
      </p:sp>
      <p:sp>
        <p:nvSpPr>
          <p:cNvPr id="8" name="TextBox 7">
            <a:extLst>
              <a:ext uri="{FF2B5EF4-FFF2-40B4-BE49-F238E27FC236}">
                <a16:creationId xmlns:a16="http://schemas.microsoft.com/office/drawing/2014/main" id="{B2FADEBB-2D12-4343-9345-1011F499785A}"/>
              </a:ext>
            </a:extLst>
          </p:cNvPr>
          <p:cNvSpPr txBox="1"/>
          <p:nvPr/>
        </p:nvSpPr>
        <p:spPr>
          <a:xfrm>
            <a:off x="7226145" y="587792"/>
            <a:ext cx="3230218" cy="646331"/>
          </a:xfrm>
          <a:prstGeom prst="rect">
            <a:avLst/>
          </a:prstGeom>
          <a:noFill/>
        </p:spPr>
        <p:txBody>
          <a:bodyPr wrap="square" rtlCol="0">
            <a:spAutoFit/>
          </a:bodyPr>
          <a:lstStyle/>
          <a:p>
            <a:r>
              <a:rPr lang="en-IN" sz="3600" dirty="0"/>
              <a:t>I-LEACH</a:t>
            </a:r>
          </a:p>
        </p:txBody>
      </p:sp>
      <p:sp>
        <p:nvSpPr>
          <p:cNvPr id="3" name="Content Placeholder 2">
            <a:extLst>
              <a:ext uri="{FF2B5EF4-FFF2-40B4-BE49-F238E27FC236}">
                <a16:creationId xmlns:a16="http://schemas.microsoft.com/office/drawing/2014/main" id="{553F0F66-869D-48FB-BAD2-E1D194473821}"/>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279058D2-19D1-4F75-A25A-DB40C3B0C259}"/>
              </a:ext>
            </a:extLst>
          </p:cNvPr>
          <p:cNvPicPr>
            <a:picLocks noChangeAspect="1"/>
          </p:cNvPicPr>
          <p:nvPr/>
        </p:nvPicPr>
        <p:blipFill>
          <a:blip r:embed="rId2"/>
          <a:stretch>
            <a:fillRect/>
          </a:stretch>
        </p:blipFill>
        <p:spPr>
          <a:xfrm>
            <a:off x="6189183" y="1575005"/>
            <a:ext cx="5895145" cy="4716116"/>
          </a:xfrm>
          <a:prstGeom prst="rect">
            <a:avLst/>
          </a:prstGeom>
        </p:spPr>
      </p:pic>
      <p:pic>
        <p:nvPicPr>
          <p:cNvPr id="4" name="Picture 3">
            <a:extLst>
              <a:ext uri="{FF2B5EF4-FFF2-40B4-BE49-F238E27FC236}">
                <a16:creationId xmlns:a16="http://schemas.microsoft.com/office/drawing/2014/main" id="{5B6FCD04-4E65-4B1A-B91C-1E6CC24797CA}"/>
              </a:ext>
            </a:extLst>
          </p:cNvPr>
          <p:cNvPicPr>
            <a:picLocks noChangeAspect="1"/>
          </p:cNvPicPr>
          <p:nvPr/>
        </p:nvPicPr>
        <p:blipFill>
          <a:blip r:embed="rId3"/>
          <a:stretch>
            <a:fillRect/>
          </a:stretch>
        </p:blipFill>
        <p:spPr>
          <a:xfrm>
            <a:off x="332061" y="1685989"/>
            <a:ext cx="5763939" cy="4605132"/>
          </a:xfrm>
          <a:prstGeom prst="rect">
            <a:avLst/>
          </a:prstGeom>
        </p:spPr>
      </p:pic>
    </p:spTree>
    <p:extLst>
      <p:ext uri="{BB962C8B-B14F-4D97-AF65-F5344CB8AC3E}">
        <p14:creationId xmlns:p14="http://schemas.microsoft.com/office/powerpoint/2010/main" val="94693511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459</TotalTime>
  <Words>259</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Schoolbook</vt:lpstr>
      <vt:lpstr>Times New Roman</vt:lpstr>
      <vt:lpstr>Wingdings 2</vt:lpstr>
      <vt:lpstr>View</vt:lpstr>
      <vt:lpstr>OPTIMAL CLUSTERING AND ROUTING PROTOCOL FOR WSN</vt:lpstr>
      <vt:lpstr>PROPOSED WORK</vt:lpstr>
      <vt:lpstr>LEACH</vt:lpstr>
      <vt:lpstr>I-LEACH</vt:lpstr>
      <vt:lpstr>BASIC LEACH</vt:lpstr>
      <vt:lpstr>BASIC LEACH</vt:lpstr>
      <vt:lpstr>BASIC LEACH</vt:lpstr>
      <vt:lpstr>BASIC LEACH</vt:lpstr>
      <vt:lpstr>BASIC LEACH</vt:lpstr>
      <vt:lpstr>BASIC LEACH</vt:lpstr>
      <vt:lpstr>BASIC LEACH</vt:lpstr>
      <vt:lpstr>BASIC LEACH</vt:lpstr>
      <vt:lpstr>BASIC LEACH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CLUSTERING AND ROUTING PROTOCOL IN WSN</dc:title>
  <dc:creator>ANKUSH BADGUJAR</dc:creator>
  <cp:lastModifiedBy>ANKUSH BADGUJAR</cp:lastModifiedBy>
  <cp:revision>24</cp:revision>
  <dcterms:created xsi:type="dcterms:W3CDTF">2021-04-06T10:04:10Z</dcterms:created>
  <dcterms:modified xsi:type="dcterms:W3CDTF">2021-05-28T11:24:09Z</dcterms:modified>
</cp:coreProperties>
</file>