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6" r:id="rId1"/>
  </p:sldMasterIdLst>
  <p:notesMasterIdLst>
    <p:notesMasterId r:id="rId53"/>
  </p:notesMasterIdLst>
  <p:sldIdLst>
    <p:sldId id="256" r:id="rId2"/>
    <p:sldId id="309" r:id="rId3"/>
    <p:sldId id="257" r:id="rId4"/>
    <p:sldId id="258" r:id="rId5"/>
    <p:sldId id="260" r:id="rId6"/>
    <p:sldId id="259" r:id="rId7"/>
    <p:sldId id="262"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2" r:id="rId40"/>
    <p:sldId id="301" r:id="rId41"/>
    <p:sldId id="303" r:id="rId42"/>
    <p:sldId id="300" r:id="rId43"/>
    <p:sldId id="304" r:id="rId44"/>
    <p:sldId id="305" r:id="rId45"/>
    <p:sldId id="306" r:id="rId46"/>
    <p:sldId id="307" r:id="rId47"/>
    <p:sldId id="308" r:id="rId48"/>
    <p:sldId id="310" r:id="rId49"/>
    <p:sldId id="282" r:id="rId50"/>
    <p:sldId id="311" r:id="rId51"/>
    <p:sldId id="31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emlayou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3378" autoAdjust="0"/>
  </p:normalViewPr>
  <p:slideViewPr>
    <p:cSldViewPr snapToGrid="0">
      <p:cViewPr varScale="1">
        <p:scale>
          <a:sx n="56" d="100"/>
          <a:sy n="56" d="100"/>
        </p:scale>
        <p:origin x="1044"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280FA-C0BE-4457-AA02-DA7F9F9C2EDD}" type="datetimeFigureOut">
              <a:rPr lang="en-US" smtClean="0"/>
              <a:t>12/10/2021</a:t>
            </a:fld>
            <a:endParaRPr lang="en-US"/>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47DF7-C508-4D3E-8A2C-A93DDE4325F6}" type="slidenum">
              <a:rPr lang="en-US" smtClean="0"/>
              <a:t>‹nr.›</a:t>
            </a:fld>
            <a:endParaRPr lang="en-US"/>
          </a:p>
        </p:txBody>
      </p:sp>
    </p:spTree>
    <p:extLst>
      <p:ext uri="{BB962C8B-B14F-4D97-AF65-F5344CB8AC3E}">
        <p14:creationId xmlns:p14="http://schemas.microsoft.com/office/powerpoint/2010/main" val="4263010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#import libraries</a:t>
            </a:r>
          </a:p>
          <a:p>
            <a:r>
              <a:rPr lang="en-US" dirty="0"/>
              <a:t>import pandas as pd # data processing, CSV file I/O (e.g. </a:t>
            </a:r>
            <a:r>
              <a:rPr lang="en-US" dirty="0" err="1"/>
              <a:t>pd.read_csv</a:t>
            </a:r>
            <a:r>
              <a:rPr lang="en-US" dirty="0"/>
              <a:t>)</a:t>
            </a:r>
          </a:p>
          <a:p>
            <a:r>
              <a:rPr lang="en-US" dirty="0"/>
              <a:t>import </a:t>
            </a:r>
            <a:r>
              <a:rPr lang="en-US" dirty="0" err="1"/>
              <a:t>numpy</a:t>
            </a:r>
            <a:r>
              <a:rPr lang="en-US" dirty="0"/>
              <a:t> as np # linear algebra</a:t>
            </a:r>
          </a:p>
          <a:p>
            <a:r>
              <a:rPr lang="en-US" dirty="0"/>
              <a:t>import </a:t>
            </a:r>
            <a:r>
              <a:rPr lang="en-US" dirty="0" err="1"/>
              <a:t>matplotlib.pyplot</a:t>
            </a:r>
            <a:r>
              <a:rPr lang="en-US" dirty="0"/>
              <a:t> as </a:t>
            </a:r>
            <a:r>
              <a:rPr lang="en-US" dirty="0" err="1"/>
              <a:t>plt</a:t>
            </a:r>
            <a:endParaRPr lang="en-US" dirty="0"/>
          </a:p>
          <a:p>
            <a:r>
              <a:rPr lang="en-US" dirty="0"/>
              <a:t>%matplotlib inline</a:t>
            </a:r>
          </a:p>
          <a:p>
            <a:r>
              <a:rPr lang="en-US" dirty="0"/>
              <a:t>import seaborn as </a:t>
            </a:r>
            <a:r>
              <a:rPr lang="en-US" dirty="0" err="1"/>
              <a:t>sns</a:t>
            </a:r>
            <a:endParaRPr lang="en-US" dirty="0"/>
          </a:p>
          <a:p>
            <a:r>
              <a:rPr lang="en-US" dirty="0"/>
              <a:t>import </a:t>
            </a:r>
            <a:r>
              <a:rPr lang="en-US" dirty="0" err="1"/>
              <a:t>missingno</a:t>
            </a:r>
            <a:r>
              <a:rPr lang="en-US" dirty="0"/>
              <a:t> as </a:t>
            </a:r>
            <a:r>
              <a:rPr lang="en-US" dirty="0" err="1"/>
              <a:t>mn</a:t>
            </a:r>
            <a:endParaRPr lang="en-US" dirty="0"/>
          </a:p>
          <a:p>
            <a:r>
              <a:rPr lang="en-US" dirty="0"/>
              <a:t>import warnings</a:t>
            </a:r>
          </a:p>
          <a:p>
            <a:r>
              <a:rPr lang="en-US" dirty="0" err="1"/>
              <a:t>warnings.filterwarnings</a:t>
            </a:r>
            <a:r>
              <a:rPr lang="en-US" dirty="0"/>
              <a:t>('ignore') # To </a:t>
            </a:r>
            <a:r>
              <a:rPr lang="en-US" dirty="0" err="1"/>
              <a:t>supress</a:t>
            </a:r>
            <a:r>
              <a:rPr lang="en-US" dirty="0"/>
              <a:t> warnings</a:t>
            </a:r>
          </a:p>
          <a:p>
            <a:r>
              <a:rPr lang="en-US" dirty="0" err="1"/>
              <a:t>sns.set</a:t>
            </a:r>
            <a:r>
              <a:rPr lang="en-US" dirty="0"/>
              <a:t>(style="</a:t>
            </a:r>
            <a:r>
              <a:rPr lang="en-US" dirty="0" err="1"/>
              <a:t>whitegrid</a:t>
            </a:r>
            <a:r>
              <a:rPr lang="en-US" dirty="0"/>
              <a:t>") # set the background for the graphs</a:t>
            </a:r>
          </a:p>
          <a:p>
            <a:endParaRPr lang="en-US" dirty="0"/>
          </a:p>
          <a:p>
            <a:r>
              <a:rPr lang="en-US" dirty="0"/>
              <a:t>df = </a:t>
            </a:r>
            <a:r>
              <a:rPr lang="en-US" dirty="0" err="1"/>
              <a:t>pd.read_csv</a:t>
            </a:r>
            <a:r>
              <a:rPr lang="en-US" dirty="0"/>
              <a:t>("Data/CardioGoodFitness.csv")</a:t>
            </a:r>
          </a:p>
          <a:p>
            <a:r>
              <a:rPr lang="en-US" dirty="0" err="1"/>
              <a:t>cgf_df</a:t>
            </a:r>
            <a:r>
              <a:rPr lang="en-US" dirty="0"/>
              <a:t> = </a:t>
            </a:r>
            <a:r>
              <a:rPr lang="en-US" dirty="0" err="1"/>
              <a:t>df.copy</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7</a:t>
            </a:fld>
            <a:endParaRPr lang="en-US"/>
          </a:p>
        </p:txBody>
      </p:sp>
    </p:spTree>
    <p:extLst>
      <p:ext uri="{BB962C8B-B14F-4D97-AF65-F5344CB8AC3E}">
        <p14:creationId xmlns:p14="http://schemas.microsoft.com/office/powerpoint/2010/main" val="3343161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cgf_df</a:t>
            </a:r>
            <a:r>
              <a:rPr lang="en-US" dirty="0"/>
              <a:t>[</a:t>
            </a:r>
            <a:r>
              <a:rPr lang="en-US" dirty="0" err="1"/>
              <a:t>cgf_df</a:t>
            </a:r>
            <a:r>
              <a:rPr lang="en-US" dirty="0"/>
              <a:t>['Product'] == 'TM498'].describe().T</a:t>
            </a:r>
          </a:p>
        </p:txBody>
      </p:sp>
      <p:sp>
        <p:nvSpPr>
          <p:cNvPr id="4" name="Pladsholder til slidenummer 3"/>
          <p:cNvSpPr>
            <a:spLocks noGrp="1"/>
          </p:cNvSpPr>
          <p:nvPr>
            <p:ph type="sldNum" sz="quarter" idx="5"/>
          </p:nvPr>
        </p:nvSpPr>
        <p:spPr/>
        <p:txBody>
          <a:bodyPr/>
          <a:lstStyle/>
          <a:p>
            <a:fld id="{15247DF7-C508-4D3E-8A2C-A93DDE4325F6}" type="slidenum">
              <a:rPr lang="en-US" smtClean="0"/>
              <a:t>16</a:t>
            </a:fld>
            <a:endParaRPr lang="en-US"/>
          </a:p>
        </p:txBody>
      </p:sp>
    </p:spTree>
    <p:extLst>
      <p:ext uri="{BB962C8B-B14F-4D97-AF65-F5344CB8AC3E}">
        <p14:creationId xmlns:p14="http://schemas.microsoft.com/office/powerpoint/2010/main" val="357403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cgf_df</a:t>
            </a:r>
            <a:r>
              <a:rPr lang="en-US" dirty="0"/>
              <a:t>[</a:t>
            </a:r>
            <a:r>
              <a:rPr lang="en-US" dirty="0" err="1"/>
              <a:t>cgf_df</a:t>
            </a:r>
            <a:r>
              <a:rPr lang="en-US" dirty="0"/>
              <a:t>['Product'] == ‘TM798'].describe().T</a:t>
            </a:r>
          </a:p>
        </p:txBody>
      </p:sp>
      <p:sp>
        <p:nvSpPr>
          <p:cNvPr id="4" name="Pladsholder til slidenummer 3"/>
          <p:cNvSpPr>
            <a:spLocks noGrp="1"/>
          </p:cNvSpPr>
          <p:nvPr>
            <p:ph type="sldNum" sz="quarter" idx="5"/>
          </p:nvPr>
        </p:nvSpPr>
        <p:spPr/>
        <p:txBody>
          <a:bodyPr/>
          <a:lstStyle/>
          <a:p>
            <a:fld id="{15247DF7-C508-4D3E-8A2C-A93DDE4325F6}" type="slidenum">
              <a:rPr lang="en-US" smtClean="0"/>
              <a:t>17</a:t>
            </a:fld>
            <a:endParaRPr lang="en-US"/>
          </a:p>
        </p:txBody>
      </p:sp>
    </p:spTree>
    <p:extLst>
      <p:ext uri="{BB962C8B-B14F-4D97-AF65-F5344CB8AC3E}">
        <p14:creationId xmlns:p14="http://schemas.microsoft.com/office/powerpoint/2010/main" val="1178802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def </a:t>
            </a:r>
            <a:r>
              <a:rPr lang="en-US" dirty="0" err="1"/>
              <a:t>dist_box_violin</a:t>
            </a:r>
            <a:r>
              <a:rPr lang="en-US" dirty="0"/>
              <a:t>(data):</a:t>
            </a:r>
          </a:p>
          <a:p>
            <a:r>
              <a:rPr lang="en-US" dirty="0"/>
              <a:t> # function plots a combined graph for univariate analysis of </a:t>
            </a:r>
            <a:r>
              <a:rPr lang="en-US" dirty="0" err="1"/>
              <a:t>continous</a:t>
            </a:r>
            <a:r>
              <a:rPr lang="en-US" dirty="0"/>
              <a:t> variable </a:t>
            </a:r>
          </a:p>
          <a:p>
            <a:r>
              <a:rPr lang="en-US" dirty="0"/>
              <a:t> #to check spread, central tendency , dispersion and outliers  </a:t>
            </a:r>
          </a:p>
          <a:p>
            <a:r>
              <a:rPr lang="en-US" dirty="0"/>
              <a:t>    Name=</a:t>
            </a:r>
            <a:r>
              <a:rPr lang="en-US" dirty="0" err="1"/>
              <a:t>data.name.upper</a:t>
            </a:r>
            <a:r>
              <a:rPr lang="en-US" dirty="0"/>
              <a:t>()</a:t>
            </a:r>
          </a:p>
          <a:p>
            <a:r>
              <a:rPr lang="en-US" dirty="0"/>
              <a:t>    fig, axes =</a:t>
            </a:r>
            <a:r>
              <a:rPr lang="en-US" dirty="0" err="1"/>
              <a:t>plt.subplots</a:t>
            </a:r>
            <a:r>
              <a:rPr lang="en-US" dirty="0"/>
              <a:t>(1,3,figsize=(17, 7))</a:t>
            </a:r>
          </a:p>
          <a:p>
            <a:r>
              <a:rPr lang="en-US" dirty="0"/>
              <a:t>    </a:t>
            </a:r>
            <a:r>
              <a:rPr lang="en-US" dirty="0" err="1"/>
              <a:t>fig.suptitle</a:t>
            </a:r>
            <a:r>
              <a:rPr lang="en-US" dirty="0"/>
              <a:t>("SPREAD OF DATA FOR "+ Name  , </a:t>
            </a:r>
            <a:r>
              <a:rPr lang="en-US" dirty="0" err="1"/>
              <a:t>fontsize</a:t>
            </a:r>
            <a:r>
              <a:rPr lang="en-US" dirty="0"/>
              <a:t>=18, </a:t>
            </a:r>
            <a:r>
              <a:rPr lang="en-US" dirty="0" err="1"/>
              <a:t>fontweight</a:t>
            </a:r>
            <a:r>
              <a:rPr lang="en-US" dirty="0"/>
              <a:t>='bold')</a:t>
            </a:r>
          </a:p>
          <a:p>
            <a:r>
              <a:rPr lang="en-US" dirty="0"/>
              <a:t>    </a:t>
            </a:r>
            <a:r>
              <a:rPr lang="en-US" dirty="0" err="1"/>
              <a:t>sns.distplot</a:t>
            </a:r>
            <a:r>
              <a:rPr lang="en-US" dirty="0"/>
              <a:t>(</a:t>
            </a:r>
            <a:r>
              <a:rPr lang="en-US" dirty="0" err="1"/>
              <a:t>data,kde</a:t>
            </a:r>
            <a:r>
              <a:rPr lang="en-US" dirty="0"/>
              <a:t>=</a:t>
            </a:r>
            <a:r>
              <a:rPr lang="en-US" dirty="0" err="1"/>
              <a:t>False,color</a:t>
            </a:r>
            <a:r>
              <a:rPr lang="en-US" dirty="0"/>
              <a:t>='</a:t>
            </a:r>
            <a:r>
              <a:rPr lang="en-US" dirty="0" err="1"/>
              <a:t>Blue',ax</a:t>
            </a:r>
            <a:r>
              <a:rPr lang="en-US" dirty="0"/>
              <a:t>=axes[0])</a:t>
            </a:r>
          </a:p>
          <a:p>
            <a:r>
              <a:rPr lang="en-US" dirty="0"/>
              <a:t>    axes[0].</a:t>
            </a:r>
            <a:r>
              <a:rPr lang="en-US" dirty="0" err="1"/>
              <a:t>axvline</a:t>
            </a:r>
            <a:r>
              <a:rPr lang="en-US" dirty="0"/>
              <a:t>(</a:t>
            </a:r>
            <a:r>
              <a:rPr lang="en-US" dirty="0" err="1"/>
              <a:t>data.mean</a:t>
            </a:r>
            <a:r>
              <a:rPr lang="en-US" dirty="0"/>
              <a:t>(), color='y', </a:t>
            </a:r>
            <a:r>
              <a:rPr lang="en-US" dirty="0" err="1"/>
              <a:t>linestyle</a:t>
            </a:r>
            <a:r>
              <a:rPr lang="en-US" dirty="0"/>
              <a:t>='--',linewidth=2)</a:t>
            </a:r>
          </a:p>
          <a:p>
            <a:r>
              <a:rPr lang="en-US" dirty="0"/>
              <a:t>    axes[0].</a:t>
            </a:r>
            <a:r>
              <a:rPr lang="en-US" dirty="0" err="1"/>
              <a:t>axvline</a:t>
            </a:r>
            <a:r>
              <a:rPr lang="en-US" dirty="0"/>
              <a:t>(</a:t>
            </a:r>
            <a:r>
              <a:rPr lang="en-US" dirty="0" err="1"/>
              <a:t>data.median</a:t>
            </a:r>
            <a:r>
              <a:rPr lang="en-US" dirty="0"/>
              <a:t>(), color='r', </a:t>
            </a:r>
            <a:r>
              <a:rPr lang="en-US" dirty="0" err="1"/>
              <a:t>linestyle</a:t>
            </a:r>
            <a:r>
              <a:rPr lang="en-US" dirty="0"/>
              <a:t>='dashed', linewidth=2)</a:t>
            </a:r>
          </a:p>
          <a:p>
            <a:r>
              <a:rPr lang="en-US" dirty="0"/>
              <a:t>    axes[0].</a:t>
            </a:r>
            <a:r>
              <a:rPr lang="en-US" dirty="0" err="1"/>
              <a:t>axvline</a:t>
            </a:r>
            <a:r>
              <a:rPr lang="en-US" dirty="0"/>
              <a:t>(</a:t>
            </a:r>
            <a:r>
              <a:rPr lang="en-US" dirty="0" err="1"/>
              <a:t>data.mode</a:t>
            </a:r>
            <a:r>
              <a:rPr lang="en-US" dirty="0"/>
              <a:t>()[0],color='g',</a:t>
            </a:r>
            <a:r>
              <a:rPr lang="en-US" dirty="0" err="1"/>
              <a:t>linestyle</a:t>
            </a:r>
            <a:r>
              <a:rPr lang="en-US" dirty="0"/>
              <a:t>='</a:t>
            </a:r>
            <a:r>
              <a:rPr lang="en-US" dirty="0" err="1"/>
              <a:t>solid',linewidth</a:t>
            </a:r>
            <a:r>
              <a:rPr lang="en-US" dirty="0"/>
              <a:t>=2)</a:t>
            </a:r>
          </a:p>
          <a:p>
            <a:r>
              <a:rPr lang="en-US" dirty="0"/>
              <a:t>    axes[0].legend({'Mean':</a:t>
            </a:r>
            <a:r>
              <a:rPr lang="en-US" dirty="0" err="1"/>
              <a:t>data.mean</a:t>
            </a:r>
            <a:r>
              <a:rPr lang="en-US" dirty="0"/>
              <a:t>(),'Median':</a:t>
            </a:r>
            <a:r>
              <a:rPr lang="en-US" dirty="0" err="1"/>
              <a:t>data.median</a:t>
            </a:r>
            <a:r>
              <a:rPr lang="en-US" dirty="0"/>
              <a:t>(),'Mode':</a:t>
            </a:r>
            <a:r>
              <a:rPr lang="en-US" dirty="0" err="1"/>
              <a:t>data.mode</a:t>
            </a:r>
            <a:r>
              <a:rPr lang="en-US" dirty="0"/>
              <a:t>()})</a:t>
            </a:r>
          </a:p>
          <a:p>
            <a:r>
              <a:rPr lang="en-US" dirty="0"/>
              <a:t>    </a:t>
            </a:r>
            <a:r>
              <a:rPr lang="en-US" dirty="0" err="1"/>
              <a:t>sns.boxplot</a:t>
            </a:r>
            <a:r>
              <a:rPr lang="en-US" dirty="0"/>
              <a:t>(x=</a:t>
            </a:r>
            <a:r>
              <a:rPr lang="en-US" dirty="0" err="1"/>
              <a:t>data,showmeans</a:t>
            </a:r>
            <a:r>
              <a:rPr lang="en-US" dirty="0"/>
              <a:t>=True, orient='</a:t>
            </a:r>
            <a:r>
              <a:rPr lang="en-US" dirty="0" err="1"/>
              <a:t>h',color</a:t>
            </a:r>
            <a:r>
              <a:rPr lang="en-US" dirty="0"/>
              <a:t>="</a:t>
            </a:r>
            <a:r>
              <a:rPr lang="en-US" dirty="0" err="1"/>
              <a:t>purple",ax</a:t>
            </a:r>
            <a:r>
              <a:rPr lang="en-US" dirty="0"/>
              <a:t>=axes[1])</a:t>
            </a:r>
          </a:p>
          <a:p>
            <a:r>
              <a:rPr lang="en-US" dirty="0"/>
              <a:t>    #just exploring violin plot</a:t>
            </a:r>
          </a:p>
          <a:p>
            <a:r>
              <a:rPr lang="en-US" dirty="0"/>
              <a:t>    </a:t>
            </a:r>
            <a:r>
              <a:rPr lang="en-US" dirty="0" err="1"/>
              <a:t>sns.violinplot</a:t>
            </a:r>
            <a:r>
              <a:rPr lang="en-US" dirty="0"/>
              <a:t>(</a:t>
            </a:r>
            <a:r>
              <a:rPr lang="en-US" dirty="0" err="1"/>
              <a:t>data,ax</a:t>
            </a:r>
            <a:r>
              <a:rPr lang="en-US" dirty="0"/>
              <a:t>=axes[2],</a:t>
            </a:r>
            <a:r>
              <a:rPr lang="en-US" dirty="0" err="1"/>
              <a:t>showmeans</a:t>
            </a:r>
            <a:r>
              <a:rPr lang="en-US" dirty="0"/>
              <a:t>=True)</a:t>
            </a:r>
          </a:p>
          <a:p>
            <a:endParaRPr lang="en-US" dirty="0"/>
          </a:p>
          <a:p>
            <a:r>
              <a:rPr lang="en-US" dirty="0" err="1"/>
              <a:t>dist_box_violin</a:t>
            </a:r>
            <a:r>
              <a:rPr lang="en-US" dirty="0"/>
              <a:t>(</a:t>
            </a:r>
            <a:r>
              <a:rPr lang="en-US" dirty="0" err="1"/>
              <a:t>cgf_df.Income</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18</a:t>
            </a:fld>
            <a:endParaRPr lang="en-US"/>
          </a:p>
        </p:txBody>
      </p:sp>
    </p:spTree>
    <p:extLst>
      <p:ext uri="{BB962C8B-B14F-4D97-AF65-F5344CB8AC3E}">
        <p14:creationId xmlns:p14="http://schemas.microsoft.com/office/powerpoint/2010/main" val="2101100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def </a:t>
            </a:r>
            <a:r>
              <a:rPr lang="en-US" dirty="0" err="1"/>
              <a:t>dist_box_violin</a:t>
            </a:r>
            <a:r>
              <a:rPr lang="en-US" dirty="0"/>
              <a:t>(data):</a:t>
            </a:r>
          </a:p>
          <a:p>
            <a:r>
              <a:rPr lang="en-US" dirty="0"/>
              <a:t> # function plots a combined graph for univariate analysis of </a:t>
            </a:r>
            <a:r>
              <a:rPr lang="en-US" dirty="0" err="1"/>
              <a:t>continous</a:t>
            </a:r>
            <a:r>
              <a:rPr lang="en-US" dirty="0"/>
              <a:t> variable </a:t>
            </a:r>
          </a:p>
          <a:p>
            <a:r>
              <a:rPr lang="en-US" dirty="0"/>
              <a:t> #to check spread, central tendency , dispersion and outliers  </a:t>
            </a:r>
          </a:p>
          <a:p>
            <a:r>
              <a:rPr lang="en-US" dirty="0"/>
              <a:t>    Name=</a:t>
            </a:r>
            <a:r>
              <a:rPr lang="en-US" dirty="0" err="1"/>
              <a:t>data.name.upper</a:t>
            </a:r>
            <a:r>
              <a:rPr lang="en-US" dirty="0"/>
              <a:t>()</a:t>
            </a:r>
          </a:p>
          <a:p>
            <a:r>
              <a:rPr lang="en-US" dirty="0"/>
              <a:t>    fig, axes =</a:t>
            </a:r>
            <a:r>
              <a:rPr lang="en-US" dirty="0" err="1"/>
              <a:t>plt.subplots</a:t>
            </a:r>
            <a:r>
              <a:rPr lang="en-US" dirty="0"/>
              <a:t>(1,3,figsize=(17, 7))</a:t>
            </a:r>
          </a:p>
          <a:p>
            <a:r>
              <a:rPr lang="en-US" dirty="0"/>
              <a:t>    </a:t>
            </a:r>
            <a:r>
              <a:rPr lang="en-US" dirty="0" err="1"/>
              <a:t>fig.suptitle</a:t>
            </a:r>
            <a:r>
              <a:rPr lang="en-US" dirty="0"/>
              <a:t>("SPREAD OF DATA FOR "+ Name  , </a:t>
            </a:r>
            <a:r>
              <a:rPr lang="en-US" dirty="0" err="1"/>
              <a:t>fontsize</a:t>
            </a:r>
            <a:r>
              <a:rPr lang="en-US" dirty="0"/>
              <a:t>=18, </a:t>
            </a:r>
            <a:r>
              <a:rPr lang="en-US" dirty="0" err="1"/>
              <a:t>fontweight</a:t>
            </a:r>
            <a:r>
              <a:rPr lang="en-US" dirty="0"/>
              <a:t>='bold')</a:t>
            </a:r>
          </a:p>
          <a:p>
            <a:r>
              <a:rPr lang="en-US" dirty="0"/>
              <a:t>    </a:t>
            </a:r>
            <a:r>
              <a:rPr lang="en-US" dirty="0" err="1"/>
              <a:t>sns.distplot</a:t>
            </a:r>
            <a:r>
              <a:rPr lang="en-US" dirty="0"/>
              <a:t>(</a:t>
            </a:r>
            <a:r>
              <a:rPr lang="en-US" dirty="0" err="1"/>
              <a:t>data,kde</a:t>
            </a:r>
            <a:r>
              <a:rPr lang="en-US" dirty="0"/>
              <a:t>=</a:t>
            </a:r>
            <a:r>
              <a:rPr lang="en-US" dirty="0" err="1"/>
              <a:t>False,color</a:t>
            </a:r>
            <a:r>
              <a:rPr lang="en-US" dirty="0"/>
              <a:t>='</a:t>
            </a:r>
            <a:r>
              <a:rPr lang="en-US" dirty="0" err="1"/>
              <a:t>Blue',ax</a:t>
            </a:r>
            <a:r>
              <a:rPr lang="en-US" dirty="0"/>
              <a:t>=axes[0])</a:t>
            </a:r>
          </a:p>
          <a:p>
            <a:r>
              <a:rPr lang="en-US" dirty="0"/>
              <a:t>    axes[0].</a:t>
            </a:r>
            <a:r>
              <a:rPr lang="en-US" dirty="0" err="1"/>
              <a:t>axvline</a:t>
            </a:r>
            <a:r>
              <a:rPr lang="en-US" dirty="0"/>
              <a:t>(</a:t>
            </a:r>
            <a:r>
              <a:rPr lang="en-US" dirty="0" err="1"/>
              <a:t>data.mean</a:t>
            </a:r>
            <a:r>
              <a:rPr lang="en-US" dirty="0"/>
              <a:t>(), color='y', </a:t>
            </a:r>
            <a:r>
              <a:rPr lang="en-US" dirty="0" err="1"/>
              <a:t>linestyle</a:t>
            </a:r>
            <a:r>
              <a:rPr lang="en-US" dirty="0"/>
              <a:t>='--',linewidth=2)</a:t>
            </a:r>
          </a:p>
          <a:p>
            <a:r>
              <a:rPr lang="en-US" dirty="0"/>
              <a:t>    axes[0].</a:t>
            </a:r>
            <a:r>
              <a:rPr lang="en-US" dirty="0" err="1"/>
              <a:t>axvline</a:t>
            </a:r>
            <a:r>
              <a:rPr lang="en-US" dirty="0"/>
              <a:t>(</a:t>
            </a:r>
            <a:r>
              <a:rPr lang="en-US" dirty="0" err="1"/>
              <a:t>data.median</a:t>
            </a:r>
            <a:r>
              <a:rPr lang="en-US" dirty="0"/>
              <a:t>(), color='r', </a:t>
            </a:r>
            <a:r>
              <a:rPr lang="en-US" dirty="0" err="1"/>
              <a:t>linestyle</a:t>
            </a:r>
            <a:r>
              <a:rPr lang="en-US" dirty="0"/>
              <a:t>='dashed', linewidth=2)</a:t>
            </a:r>
          </a:p>
          <a:p>
            <a:r>
              <a:rPr lang="en-US" dirty="0"/>
              <a:t>    axes[0].</a:t>
            </a:r>
            <a:r>
              <a:rPr lang="en-US" dirty="0" err="1"/>
              <a:t>axvline</a:t>
            </a:r>
            <a:r>
              <a:rPr lang="en-US" dirty="0"/>
              <a:t>(</a:t>
            </a:r>
            <a:r>
              <a:rPr lang="en-US" dirty="0" err="1"/>
              <a:t>data.mode</a:t>
            </a:r>
            <a:r>
              <a:rPr lang="en-US" dirty="0"/>
              <a:t>()[0],color='g',</a:t>
            </a:r>
            <a:r>
              <a:rPr lang="en-US" dirty="0" err="1"/>
              <a:t>linestyle</a:t>
            </a:r>
            <a:r>
              <a:rPr lang="en-US" dirty="0"/>
              <a:t>='</a:t>
            </a:r>
            <a:r>
              <a:rPr lang="en-US" dirty="0" err="1"/>
              <a:t>solid',linewidth</a:t>
            </a:r>
            <a:r>
              <a:rPr lang="en-US" dirty="0"/>
              <a:t>=2)</a:t>
            </a:r>
          </a:p>
          <a:p>
            <a:r>
              <a:rPr lang="en-US" dirty="0"/>
              <a:t>    axes[0].legend({'Mean':</a:t>
            </a:r>
            <a:r>
              <a:rPr lang="en-US" dirty="0" err="1"/>
              <a:t>data.mean</a:t>
            </a:r>
            <a:r>
              <a:rPr lang="en-US" dirty="0"/>
              <a:t>(),'Median':</a:t>
            </a:r>
            <a:r>
              <a:rPr lang="en-US" dirty="0" err="1"/>
              <a:t>data.median</a:t>
            </a:r>
            <a:r>
              <a:rPr lang="en-US" dirty="0"/>
              <a:t>(),'Mode':</a:t>
            </a:r>
            <a:r>
              <a:rPr lang="en-US" dirty="0" err="1"/>
              <a:t>data.mode</a:t>
            </a:r>
            <a:r>
              <a:rPr lang="en-US" dirty="0"/>
              <a:t>()})</a:t>
            </a:r>
          </a:p>
          <a:p>
            <a:r>
              <a:rPr lang="en-US" dirty="0"/>
              <a:t>    </a:t>
            </a:r>
            <a:r>
              <a:rPr lang="en-US" dirty="0" err="1"/>
              <a:t>sns.boxplot</a:t>
            </a:r>
            <a:r>
              <a:rPr lang="en-US" dirty="0"/>
              <a:t>(x=</a:t>
            </a:r>
            <a:r>
              <a:rPr lang="en-US" dirty="0" err="1"/>
              <a:t>data,showmeans</a:t>
            </a:r>
            <a:r>
              <a:rPr lang="en-US" dirty="0"/>
              <a:t>=True, orient='</a:t>
            </a:r>
            <a:r>
              <a:rPr lang="en-US" dirty="0" err="1"/>
              <a:t>h',color</a:t>
            </a:r>
            <a:r>
              <a:rPr lang="en-US" dirty="0"/>
              <a:t>="</a:t>
            </a:r>
            <a:r>
              <a:rPr lang="en-US" dirty="0" err="1"/>
              <a:t>purple",ax</a:t>
            </a:r>
            <a:r>
              <a:rPr lang="en-US" dirty="0"/>
              <a:t>=axes[1])</a:t>
            </a:r>
          </a:p>
          <a:p>
            <a:r>
              <a:rPr lang="en-US" dirty="0"/>
              <a:t>    #just exploring violin plot</a:t>
            </a:r>
          </a:p>
          <a:p>
            <a:r>
              <a:rPr lang="en-US" dirty="0"/>
              <a:t>    </a:t>
            </a:r>
            <a:r>
              <a:rPr lang="en-US" dirty="0" err="1"/>
              <a:t>sns.violinplot</a:t>
            </a:r>
            <a:r>
              <a:rPr lang="en-US" dirty="0"/>
              <a:t>(</a:t>
            </a:r>
            <a:r>
              <a:rPr lang="en-US" dirty="0" err="1"/>
              <a:t>data,ax</a:t>
            </a:r>
            <a:r>
              <a:rPr lang="en-US" dirty="0"/>
              <a:t>=axes[2],</a:t>
            </a:r>
            <a:r>
              <a:rPr lang="en-US" dirty="0" err="1"/>
              <a:t>showmeans</a:t>
            </a:r>
            <a:r>
              <a:rPr lang="en-US" dirty="0"/>
              <a:t>=True)</a:t>
            </a:r>
          </a:p>
          <a:p>
            <a:endParaRPr lang="en-US" dirty="0"/>
          </a:p>
          <a:p>
            <a:r>
              <a:rPr lang="en-US" dirty="0" err="1"/>
              <a:t>dist_box_violin</a:t>
            </a:r>
            <a:r>
              <a:rPr lang="en-US" dirty="0"/>
              <a:t>(</a:t>
            </a:r>
            <a:r>
              <a:rPr lang="en-US" dirty="0" err="1"/>
              <a:t>cgf_df.Age</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19</a:t>
            </a:fld>
            <a:endParaRPr lang="en-US"/>
          </a:p>
        </p:txBody>
      </p:sp>
    </p:spTree>
    <p:extLst>
      <p:ext uri="{BB962C8B-B14F-4D97-AF65-F5344CB8AC3E}">
        <p14:creationId xmlns:p14="http://schemas.microsoft.com/office/powerpoint/2010/main" val="2711093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def </a:t>
            </a:r>
            <a:r>
              <a:rPr lang="en-US" dirty="0" err="1"/>
              <a:t>dist_box_violin</a:t>
            </a:r>
            <a:r>
              <a:rPr lang="en-US" dirty="0"/>
              <a:t>(data):</a:t>
            </a:r>
          </a:p>
          <a:p>
            <a:r>
              <a:rPr lang="en-US" dirty="0"/>
              <a:t> # function plots a combined graph for univariate analysis of </a:t>
            </a:r>
            <a:r>
              <a:rPr lang="en-US" dirty="0" err="1"/>
              <a:t>continous</a:t>
            </a:r>
            <a:r>
              <a:rPr lang="en-US" dirty="0"/>
              <a:t> variable </a:t>
            </a:r>
          </a:p>
          <a:p>
            <a:r>
              <a:rPr lang="en-US" dirty="0"/>
              <a:t> #to check spread, central tendency , dispersion and outliers  </a:t>
            </a:r>
          </a:p>
          <a:p>
            <a:r>
              <a:rPr lang="en-US" dirty="0"/>
              <a:t>    Name=</a:t>
            </a:r>
            <a:r>
              <a:rPr lang="en-US" dirty="0" err="1"/>
              <a:t>data.name.upper</a:t>
            </a:r>
            <a:r>
              <a:rPr lang="en-US" dirty="0"/>
              <a:t>()</a:t>
            </a:r>
          </a:p>
          <a:p>
            <a:r>
              <a:rPr lang="en-US" dirty="0"/>
              <a:t>    fig, axes =</a:t>
            </a:r>
            <a:r>
              <a:rPr lang="en-US" dirty="0" err="1"/>
              <a:t>plt.subplots</a:t>
            </a:r>
            <a:r>
              <a:rPr lang="en-US" dirty="0"/>
              <a:t>(1,3,figsize=(17, 7))</a:t>
            </a:r>
          </a:p>
          <a:p>
            <a:r>
              <a:rPr lang="en-US" dirty="0"/>
              <a:t>    </a:t>
            </a:r>
            <a:r>
              <a:rPr lang="en-US" dirty="0" err="1"/>
              <a:t>fig.suptitle</a:t>
            </a:r>
            <a:r>
              <a:rPr lang="en-US" dirty="0"/>
              <a:t>("SPREAD OF DATA FOR "+ Name  , </a:t>
            </a:r>
            <a:r>
              <a:rPr lang="en-US" dirty="0" err="1"/>
              <a:t>fontsize</a:t>
            </a:r>
            <a:r>
              <a:rPr lang="en-US" dirty="0"/>
              <a:t>=18, </a:t>
            </a:r>
            <a:r>
              <a:rPr lang="en-US" dirty="0" err="1"/>
              <a:t>fontweight</a:t>
            </a:r>
            <a:r>
              <a:rPr lang="en-US" dirty="0"/>
              <a:t>='bold')</a:t>
            </a:r>
          </a:p>
          <a:p>
            <a:r>
              <a:rPr lang="en-US" dirty="0"/>
              <a:t>    </a:t>
            </a:r>
            <a:r>
              <a:rPr lang="en-US" dirty="0" err="1"/>
              <a:t>sns.distplot</a:t>
            </a:r>
            <a:r>
              <a:rPr lang="en-US" dirty="0"/>
              <a:t>(</a:t>
            </a:r>
            <a:r>
              <a:rPr lang="en-US" dirty="0" err="1"/>
              <a:t>data,kde</a:t>
            </a:r>
            <a:r>
              <a:rPr lang="en-US" dirty="0"/>
              <a:t>=</a:t>
            </a:r>
            <a:r>
              <a:rPr lang="en-US" dirty="0" err="1"/>
              <a:t>False,color</a:t>
            </a:r>
            <a:r>
              <a:rPr lang="en-US" dirty="0"/>
              <a:t>='</a:t>
            </a:r>
            <a:r>
              <a:rPr lang="en-US" dirty="0" err="1"/>
              <a:t>Blue',ax</a:t>
            </a:r>
            <a:r>
              <a:rPr lang="en-US" dirty="0"/>
              <a:t>=axes[0])</a:t>
            </a:r>
          </a:p>
          <a:p>
            <a:r>
              <a:rPr lang="en-US" dirty="0"/>
              <a:t>    axes[0].</a:t>
            </a:r>
            <a:r>
              <a:rPr lang="en-US" dirty="0" err="1"/>
              <a:t>axvline</a:t>
            </a:r>
            <a:r>
              <a:rPr lang="en-US" dirty="0"/>
              <a:t>(</a:t>
            </a:r>
            <a:r>
              <a:rPr lang="en-US" dirty="0" err="1"/>
              <a:t>data.mean</a:t>
            </a:r>
            <a:r>
              <a:rPr lang="en-US" dirty="0"/>
              <a:t>(), color='y', </a:t>
            </a:r>
            <a:r>
              <a:rPr lang="en-US" dirty="0" err="1"/>
              <a:t>linestyle</a:t>
            </a:r>
            <a:r>
              <a:rPr lang="en-US" dirty="0"/>
              <a:t>='--',linewidth=2)</a:t>
            </a:r>
          </a:p>
          <a:p>
            <a:r>
              <a:rPr lang="en-US" dirty="0"/>
              <a:t>    axes[0].</a:t>
            </a:r>
            <a:r>
              <a:rPr lang="en-US" dirty="0" err="1"/>
              <a:t>axvline</a:t>
            </a:r>
            <a:r>
              <a:rPr lang="en-US" dirty="0"/>
              <a:t>(</a:t>
            </a:r>
            <a:r>
              <a:rPr lang="en-US" dirty="0" err="1"/>
              <a:t>data.median</a:t>
            </a:r>
            <a:r>
              <a:rPr lang="en-US" dirty="0"/>
              <a:t>(), color='r', </a:t>
            </a:r>
            <a:r>
              <a:rPr lang="en-US" dirty="0" err="1"/>
              <a:t>linestyle</a:t>
            </a:r>
            <a:r>
              <a:rPr lang="en-US" dirty="0"/>
              <a:t>='dashed', linewidth=2)</a:t>
            </a:r>
          </a:p>
          <a:p>
            <a:r>
              <a:rPr lang="en-US" dirty="0"/>
              <a:t>    axes[0].</a:t>
            </a:r>
            <a:r>
              <a:rPr lang="en-US" dirty="0" err="1"/>
              <a:t>axvline</a:t>
            </a:r>
            <a:r>
              <a:rPr lang="en-US" dirty="0"/>
              <a:t>(</a:t>
            </a:r>
            <a:r>
              <a:rPr lang="en-US" dirty="0" err="1"/>
              <a:t>data.mode</a:t>
            </a:r>
            <a:r>
              <a:rPr lang="en-US" dirty="0"/>
              <a:t>()[0],color='g',</a:t>
            </a:r>
            <a:r>
              <a:rPr lang="en-US" dirty="0" err="1"/>
              <a:t>linestyle</a:t>
            </a:r>
            <a:r>
              <a:rPr lang="en-US" dirty="0"/>
              <a:t>='</a:t>
            </a:r>
            <a:r>
              <a:rPr lang="en-US" dirty="0" err="1"/>
              <a:t>solid',linewidth</a:t>
            </a:r>
            <a:r>
              <a:rPr lang="en-US" dirty="0"/>
              <a:t>=2)</a:t>
            </a:r>
          </a:p>
          <a:p>
            <a:r>
              <a:rPr lang="en-US" dirty="0"/>
              <a:t>    axes[0].legend({'Mean':</a:t>
            </a:r>
            <a:r>
              <a:rPr lang="en-US" dirty="0" err="1"/>
              <a:t>data.mean</a:t>
            </a:r>
            <a:r>
              <a:rPr lang="en-US" dirty="0"/>
              <a:t>(),'Median':</a:t>
            </a:r>
            <a:r>
              <a:rPr lang="en-US" dirty="0" err="1"/>
              <a:t>data.median</a:t>
            </a:r>
            <a:r>
              <a:rPr lang="en-US" dirty="0"/>
              <a:t>(),'Mode':</a:t>
            </a:r>
            <a:r>
              <a:rPr lang="en-US" dirty="0" err="1"/>
              <a:t>data.mode</a:t>
            </a:r>
            <a:r>
              <a:rPr lang="en-US" dirty="0"/>
              <a:t>()})</a:t>
            </a:r>
          </a:p>
          <a:p>
            <a:r>
              <a:rPr lang="en-US" dirty="0"/>
              <a:t>    </a:t>
            </a:r>
            <a:r>
              <a:rPr lang="en-US" dirty="0" err="1"/>
              <a:t>sns.boxplot</a:t>
            </a:r>
            <a:r>
              <a:rPr lang="en-US" dirty="0"/>
              <a:t>(x=</a:t>
            </a:r>
            <a:r>
              <a:rPr lang="en-US" dirty="0" err="1"/>
              <a:t>data,showmeans</a:t>
            </a:r>
            <a:r>
              <a:rPr lang="en-US" dirty="0"/>
              <a:t>=True, orient='</a:t>
            </a:r>
            <a:r>
              <a:rPr lang="en-US" dirty="0" err="1"/>
              <a:t>h',color</a:t>
            </a:r>
            <a:r>
              <a:rPr lang="en-US" dirty="0"/>
              <a:t>="</a:t>
            </a:r>
            <a:r>
              <a:rPr lang="en-US" dirty="0" err="1"/>
              <a:t>purple",ax</a:t>
            </a:r>
            <a:r>
              <a:rPr lang="en-US" dirty="0"/>
              <a:t>=axes[1])</a:t>
            </a:r>
          </a:p>
          <a:p>
            <a:r>
              <a:rPr lang="en-US" dirty="0"/>
              <a:t>    #just exploring violin plot</a:t>
            </a:r>
          </a:p>
          <a:p>
            <a:r>
              <a:rPr lang="en-US" dirty="0"/>
              <a:t>    </a:t>
            </a:r>
            <a:r>
              <a:rPr lang="en-US" dirty="0" err="1"/>
              <a:t>sns.violinplot</a:t>
            </a:r>
            <a:r>
              <a:rPr lang="en-US" dirty="0"/>
              <a:t>(</a:t>
            </a:r>
            <a:r>
              <a:rPr lang="en-US" dirty="0" err="1"/>
              <a:t>data,ax</a:t>
            </a:r>
            <a:r>
              <a:rPr lang="en-US" dirty="0"/>
              <a:t>=axes[2],</a:t>
            </a:r>
            <a:r>
              <a:rPr lang="en-US" dirty="0" err="1"/>
              <a:t>showmeans</a:t>
            </a:r>
            <a:r>
              <a:rPr lang="en-US" dirty="0"/>
              <a:t>=True)</a:t>
            </a:r>
          </a:p>
          <a:p>
            <a:endParaRPr lang="en-US" dirty="0"/>
          </a:p>
          <a:p>
            <a:r>
              <a:rPr lang="en-US" dirty="0" err="1"/>
              <a:t>dist_box_violin</a:t>
            </a:r>
            <a:r>
              <a:rPr lang="en-US" dirty="0"/>
              <a:t>(</a:t>
            </a:r>
            <a:r>
              <a:rPr lang="en-US" dirty="0" err="1"/>
              <a:t>cgf_df.Miles</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20</a:t>
            </a:fld>
            <a:endParaRPr lang="en-US"/>
          </a:p>
        </p:txBody>
      </p:sp>
    </p:spTree>
    <p:extLst>
      <p:ext uri="{BB962C8B-B14F-4D97-AF65-F5344CB8AC3E}">
        <p14:creationId xmlns:p14="http://schemas.microsoft.com/office/powerpoint/2010/main" val="455317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def </a:t>
            </a:r>
            <a:r>
              <a:rPr lang="en-US" dirty="0" err="1"/>
              <a:t>dist_box_violin</a:t>
            </a:r>
            <a:r>
              <a:rPr lang="en-US" dirty="0"/>
              <a:t>(data):</a:t>
            </a:r>
          </a:p>
          <a:p>
            <a:r>
              <a:rPr lang="en-US" dirty="0"/>
              <a:t> # function plots a combined graph for univariate analysis of </a:t>
            </a:r>
            <a:r>
              <a:rPr lang="en-US" dirty="0" err="1"/>
              <a:t>continous</a:t>
            </a:r>
            <a:r>
              <a:rPr lang="en-US" dirty="0"/>
              <a:t> variable </a:t>
            </a:r>
          </a:p>
          <a:p>
            <a:r>
              <a:rPr lang="en-US" dirty="0"/>
              <a:t> #to check spread, central tendency , dispersion and outliers  </a:t>
            </a:r>
          </a:p>
          <a:p>
            <a:r>
              <a:rPr lang="en-US" dirty="0"/>
              <a:t>    Name=</a:t>
            </a:r>
            <a:r>
              <a:rPr lang="en-US" dirty="0" err="1"/>
              <a:t>data.name.upper</a:t>
            </a:r>
            <a:r>
              <a:rPr lang="en-US" dirty="0"/>
              <a:t>()</a:t>
            </a:r>
          </a:p>
          <a:p>
            <a:r>
              <a:rPr lang="en-US" dirty="0"/>
              <a:t>    fig, axes =</a:t>
            </a:r>
            <a:r>
              <a:rPr lang="en-US" dirty="0" err="1"/>
              <a:t>plt.subplots</a:t>
            </a:r>
            <a:r>
              <a:rPr lang="en-US" dirty="0"/>
              <a:t>(1,3,figsize=(17, 7))</a:t>
            </a:r>
          </a:p>
          <a:p>
            <a:r>
              <a:rPr lang="en-US" dirty="0"/>
              <a:t>    </a:t>
            </a:r>
            <a:r>
              <a:rPr lang="en-US" dirty="0" err="1"/>
              <a:t>fig.suptitle</a:t>
            </a:r>
            <a:r>
              <a:rPr lang="en-US" dirty="0"/>
              <a:t>("SPREAD OF DATA FOR "+ Name  , </a:t>
            </a:r>
            <a:r>
              <a:rPr lang="en-US" dirty="0" err="1"/>
              <a:t>fontsize</a:t>
            </a:r>
            <a:r>
              <a:rPr lang="en-US" dirty="0"/>
              <a:t>=18, </a:t>
            </a:r>
            <a:r>
              <a:rPr lang="en-US" dirty="0" err="1"/>
              <a:t>fontweight</a:t>
            </a:r>
            <a:r>
              <a:rPr lang="en-US" dirty="0"/>
              <a:t>='bold')</a:t>
            </a:r>
          </a:p>
          <a:p>
            <a:r>
              <a:rPr lang="en-US" dirty="0"/>
              <a:t>    </a:t>
            </a:r>
            <a:r>
              <a:rPr lang="en-US" dirty="0" err="1"/>
              <a:t>sns.distplot</a:t>
            </a:r>
            <a:r>
              <a:rPr lang="en-US" dirty="0"/>
              <a:t>(</a:t>
            </a:r>
            <a:r>
              <a:rPr lang="en-US" dirty="0" err="1"/>
              <a:t>data,kde</a:t>
            </a:r>
            <a:r>
              <a:rPr lang="en-US" dirty="0"/>
              <a:t>=</a:t>
            </a:r>
            <a:r>
              <a:rPr lang="en-US" dirty="0" err="1"/>
              <a:t>False,color</a:t>
            </a:r>
            <a:r>
              <a:rPr lang="en-US" dirty="0"/>
              <a:t>='</a:t>
            </a:r>
            <a:r>
              <a:rPr lang="en-US" dirty="0" err="1"/>
              <a:t>Blue',ax</a:t>
            </a:r>
            <a:r>
              <a:rPr lang="en-US" dirty="0"/>
              <a:t>=axes[0])</a:t>
            </a:r>
          </a:p>
          <a:p>
            <a:r>
              <a:rPr lang="en-US" dirty="0"/>
              <a:t>    axes[0].</a:t>
            </a:r>
            <a:r>
              <a:rPr lang="en-US" dirty="0" err="1"/>
              <a:t>axvline</a:t>
            </a:r>
            <a:r>
              <a:rPr lang="en-US" dirty="0"/>
              <a:t>(</a:t>
            </a:r>
            <a:r>
              <a:rPr lang="en-US" dirty="0" err="1"/>
              <a:t>data.mean</a:t>
            </a:r>
            <a:r>
              <a:rPr lang="en-US" dirty="0"/>
              <a:t>(), color='y', </a:t>
            </a:r>
            <a:r>
              <a:rPr lang="en-US" dirty="0" err="1"/>
              <a:t>linestyle</a:t>
            </a:r>
            <a:r>
              <a:rPr lang="en-US" dirty="0"/>
              <a:t>='--',linewidth=2)</a:t>
            </a:r>
          </a:p>
          <a:p>
            <a:r>
              <a:rPr lang="en-US" dirty="0"/>
              <a:t>    axes[0].</a:t>
            </a:r>
            <a:r>
              <a:rPr lang="en-US" dirty="0" err="1"/>
              <a:t>axvline</a:t>
            </a:r>
            <a:r>
              <a:rPr lang="en-US" dirty="0"/>
              <a:t>(</a:t>
            </a:r>
            <a:r>
              <a:rPr lang="en-US" dirty="0" err="1"/>
              <a:t>data.median</a:t>
            </a:r>
            <a:r>
              <a:rPr lang="en-US" dirty="0"/>
              <a:t>(), color='r', </a:t>
            </a:r>
            <a:r>
              <a:rPr lang="en-US" dirty="0" err="1"/>
              <a:t>linestyle</a:t>
            </a:r>
            <a:r>
              <a:rPr lang="en-US" dirty="0"/>
              <a:t>='dashed', linewidth=2)</a:t>
            </a:r>
          </a:p>
          <a:p>
            <a:r>
              <a:rPr lang="en-US" dirty="0"/>
              <a:t>    axes[0].</a:t>
            </a:r>
            <a:r>
              <a:rPr lang="en-US" dirty="0" err="1"/>
              <a:t>axvline</a:t>
            </a:r>
            <a:r>
              <a:rPr lang="en-US" dirty="0"/>
              <a:t>(</a:t>
            </a:r>
            <a:r>
              <a:rPr lang="en-US" dirty="0" err="1"/>
              <a:t>data.mode</a:t>
            </a:r>
            <a:r>
              <a:rPr lang="en-US" dirty="0"/>
              <a:t>()[0],color='g',</a:t>
            </a:r>
            <a:r>
              <a:rPr lang="en-US" dirty="0" err="1"/>
              <a:t>linestyle</a:t>
            </a:r>
            <a:r>
              <a:rPr lang="en-US" dirty="0"/>
              <a:t>='</a:t>
            </a:r>
            <a:r>
              <a:rPr lang="en-US" dirty="0" err="1"/>
              <a:t>solid',linewidth</a:t>
            </a:r>
            <a:r>
              <a:rPr lang="en-US" dirty="0"/>
              <a:t>=2)</a:t>
            </a:r>
          </a:p>
          <a:p>
            <a:r>
              <a:rPr lang="en-US" dirty="0"/>
              <a:t>    axes[0].legend({'Mean':</a:t>
            </a:r>
            <a:r>
              <a:rPr lang="en-US" dirty="0" err="1"/>
              <a:t>data.mean</a:t>
            </a:r>
            <a:r>
              <a:rPr lang="en-US" dirty="0"/>
              <a:t>(),'Median':</a:t>
            </a:r>
            <a:r>
              <a:rPr lang="en-US" dirty="0" err="1"/>
              <a:t>data.median</a:t>
            </a:r>
            <a:r>
              <a:rPr lang="en-US" dirty="0"/>
              <a:t>(),'Mode':</a:t>
            </a:r>
            <a:r>
              <a:rPr lang="en-US" dirty="0" err="1"/>
              <a:t>data.mode</a:t>
            </a:r>
            <a:r>
              <a:rPr lang="en-US" dirty="0"/>
              <a:t>()})</a:t>
            </a:r>
          </a:p>
          <a:p>
            <a:r>
              <a:rPr lang="en-US" dirty="0"/>
              <a:t>    </a:t>
            </a:r>
            <a:r>
              <a:rPr lang="en-US" dirty="0" err="1"/>
              <a:t>sns.boxplot</a:t>
            </a:r>
            <a:r>
              <a:rPr lang="en-US" dirty="0"/>
              <a:t>(x=</a:t>
            </a:r>
            <a:r>
              <a:rPr lang="en-US" dirty="0" err="1"/>
              <a:t>data,showmeans</a:t>
            </a:r>
            <a:r>
              <a:rPr lang="en-US" dirty="0"/>
              <a:t>=True, orient='</a:t>
            </a:r>
            <a:r>
              <a:rPr lang="en-US" dirty="0" err="1"/>
              <a:t>h',color</a:t>
            </a:r>
            <a:r>
              <a:rPr lang="en-US" dirty="0"/>
              <a:t>="</a:t>
            </a:r>
            <a:r>
              <a:rPr lang="en-US" dirty="0" err="1"/>
              <a:t>purple",ax</a:t>
            </a:r>
            <a:r>
              <a:rPr lang="en-US" dirty="0"/>
              <a:t>=axes[1])</a:t>
            </a:r>
          </a:p>
          <a:p>
            <a:r>
              <a:rPr lang="en-US" dirty="0"/>
              <a:t>    #just exploring violin plot</a:t>
            </a:r>
          </a:p>
          <a:p>
            <a:r>
              <a:rPr lang="en-US" dirty="0"/>
              <a:t>    </a:t>
            </a:r>
            <a:r>
              <a:rPr lang="en-US" dirty="0" err="1"/>
              <a:t>sns.violinplot</a:t>
            </a:r>
            <a:r>
              <a:rPr lang="en-US" dirty="0"/>
              <a:t>(</a:t>
            </a:r>
            <a:r>
              <a:rPr lang="en-US" dirty="0" err="1"/>
              <a:t>data,ax</a:t>
            </a:r>
            <a:r>
              <a:rPr lang="en-US" dirty="0"/>
              <a:t>=axes[2],</a:t>
            </a:r>
            <a:r>
              <a:rPr lang="en-US" dirty="0" err="1"/>
              <a:t>showmeans</a:t>
            </a:r>
            <a:r>
              <a:rPr lang="en-US" dirty="0"/>
              <a:t>=True)</a:t>
            </a:r>
          </a:p>
          <a:p>
            <a:endParaRPr lang="en-US" dirty="0"/>
          </a:p>
          <a:p>
            <a:r>
              <a:rPr lang="en-US" dirty="0" err="1"/>
              <a:t>dist_box_violin</a:t>
            </a:r>
            <a:r>
              <a:rPr lang="en-US" dirty="0"/>
              <a:t>(</a:t>
            </a:r>
            <a:r>
              <a:rPr lang="en-US" dirty="0" err="1"/>
              <a:t>cgf_df.Fitness</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21</a:t>
            </a:fld>
            <a:endParaRPr lang="en-US"/>
          </a:p>
        </p:txBody>
      </p:sp>
    </p:spTree>
    <p:extLst>
      <p:ext uri="{BB962C8B-B14F-4D97-AF65-F5344CB8AC3E}">
        <p14:creationId xmlns:p14="http://schemas.microsoft.com/office/powerpoint/2010/main" val="4112284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def </a:t>
            </a:r>
            <a:r>
              <a:rPr lang="en-US" dirty="0" err="1"/>
              <a:t>dist_box_violin</a:t>
            </a:r>
            <a:r>
              <a:rPr lang="en-US" dirty="0"/>
              <a:t>(data):</a:t>
            </a:r>
          </a:p>
          <a:p>
            <a:r>
              <a:rPr lang="en-US" dirty="0"/>
              <a:t> # function plots a combined graph for univariate analysis of </a:t>
            </a:r>
            <a:r>
              <a:rPr lang="en-US" dirty="0" err="1"/>
              <a:t>continous</a:t>
            </a:r>
            <a:r>
              <a:rPr lang="en-US" dirty="0"/>
              <a:t> variable </a:t>
            </a:r>
          </a:p>
          <a:p>
            <a:r>
              <a:rPr lang="en-US" dirty="0"/>
              <a:t> #to check spread, central tendency , dispersion and outliers  </a:t>
            </a:r>
          </a:p>
          <a:p>
            <a:r>
              <a:rPr lang="en-US" dirty="0"/>
              <a:t>    Name=</a:t>
            </a:r>
            <a:r>
              <a:rPr lang="en-US" dirty="0" err="1"/>
              <a:t>data.name.upper</a:t>
            </a:r>
            <a:r>
              <a:rPr lang="en-US" dirty="0"/>
              <a:t>()</a:t>
            </a:r>
          </a:p>
          <a:p>
            <a:r>
              <a:rPr lang="en-US" dirty="0"/>
              <a:t>    fig, axes =</a:t>
            </a:r>
            <a:r>
              <a:rPr lang="en-US" dirty="0" err="1"/>
              <a:t>plt.subplots</a:t>
            </a:r>
            <a:r>
              <a:rPr lang="en-US" dirty="0"/>
              <a:t>(1,3,figsize=(17, 7))</a:t>
            </a:r>
          </a:p>
          <a:p>
            <a:r>
              <a:rPr lang="en-US" dirty="0"/>
              <a:t>    </a:t>
            </a:r>
            <a:r>
              <a:rPr lang="en-US" dirty="0" err="1"/>
              <a:t>fig.suptitle</a:t>
            </a:r>
            <a:r>
              <a:rPr lang="en-US" dirty="0"/>
              <a:t>("SPREAD OF DATA FOR "+ Name  , </a:t>
            </a:r>
            <a:r>
              <a:rPr lang="en-US" dirty="0" err="1"/>
              <a:t>fontsize</a:t>
            </a:r>
            <a:r>
              <a:rPr lang="en-US" dirty="0"/>
              <a:t>=18, </a:t>
            </a:r>
            <a:r>
              <a:rPr lang="en-US" dirty="0" err="1"/>
              <a:t>fontweight</a:t>
            </a:r>
            <a:r>
              <a:rPr lang="en-US" dirty="0"/>
              <a:t>='bold')</a:t>
            </a:r>
          </a:p>
          <a:p>
            <a:r>
              <a:rPr lang="en-US" dirty="0"/>
              <a:t>    </a:t>
            </a:r>
            <a:r>
              <a:rPr lang="en-US" dirty="0" err="1"/>
              <a:t>sns.distplot</a:t>
            </a:r>
            <a:r>
              <a:rPr lang="en-US" dirty="0"/>
              <a:t>(</a:t>
            </a:r>
            <a:r>
              <a:rPr lang="en-US" dirty="0" err="1"/>
              <a:t>data,kde</a:t>
            </a:r>
            <a:r>
              <a:rPr lang="en-US" dirty="0"/>
              <a:t>=</a:t>
            </a:r>
            <a:r>
              <a:rPr lang="en-US" dirty="0" err="1"/>
              <a:t>False,color</a:t>
            </a:r>
            <a:r>
              <a:rPr lang="en-US" dirty="0"/>
              <a:t>='</a:t>
            </a:r>
            <a:r>
              <a:rPr lang="en-US" dirty="0" err="1"/>
              <a:t>Blue',ax</a:t>
            </a:r>
            <a:r>
              <a:rPr lang="en-US" dirty="0"/>
              <a:t>=axes[0])</a:t>
            </a:r>
          </a:p>
          <a:p>
            <a:r>
              <a:rPr lang="en-US" dirty="0"/>
              <a:t>    axes[0].</a:t>
            </a:r>
            <a:r>
              <a:rPr lang="en-US" dirty="0" err="1"/>
              <a:t>axvline</a:t>
            </a:r>
            <a:r>
              <a:rPr lang="en-US" dirty="0"/>
              <a:t>(</a:t>
            </a:r>
            <a:r>
              <a:rPr lang="en-US" dirty="0" err="1"/>
              <a:t>data.mean</a:t>
            </a:r>
            <a:r>
              <a:rPr lang="en-US" dirty="0"/>
              <a:t>(), color='y', </a:t>
            </a:r>
            <a:r>
              <a:rPr lang="en-US" dirty="0" err="1"/>
              <a:t>linestyle</a:t>
            </a:r>
            <a:r>
              <a:rPr lang="en-US" dirty="0"/>
              <a:t>='--',linewidth=2)</a:t>
            </a:r>
          </a:p>
          <a:p>
            <a:r>
              <a:rPr lang="en-US" dirty="0"/>
              <a:t>    axes[0].</a:t>
            </a:r>
            <a:r>
              <a:rPr lang="en-US" dirty="0" err="1"/>
              <a:t>axvline</a:t>
            </a:r>
            <a:r>
              <a:rPr lang="en-US" dirty="0"/>
              <a:t>(</a:t>
            </a:r>
            <a:r>
              <a:rPr lang="en-US" dirty="0" err="1"/>
              <a:t>data.median</a:t>
            </a:r>
            <a:r>
              <a:rPr lang="en-US" dirty="0"/>
              <a:t>(), color='r', </a:t>
            </a:r>
            <a:r>
              <a:rPr lang="en-US" dirty="0" err="1"/>
              <a:t>linestyle</a:t>
            </a:r>
            <a:r>
              <a:rPr lang="en-US" dirty="0"/>
              <a:t>='dashed', linewidth=2)</a:t>
            </a:r>
          </a:p>
          <a:p>
            <a:r>
              <a:rPr lang="en-US" dirty="0"/>
              <a:t>    axes[0].</a:t>
            </a:r>
            <a:r>
              <a:rPr lang="en-US" dirty="0" err="1"/>
              <a:t>axvline</a:t>
            </a:r>
            <a:r>
              <a:rPr lang="en-US" dirty="0"/>
              <a:t>(</a:t>
            </a:r>
            <a:r>
              <a:rPr lang="en-US" dirty="0" err="1"/>
              <a:t>data.mode</a:t>
            </a:r>
            <a:r>
              <a:rPr lang="en-US" dirty="0"/>
              <a:t>()[0],color='g',</a:t>
            </a:r>
            <a:r>
              <a:rPr lang="en-US" dirty="0" err="1"/>
              <a:t>linestyle</a:t>
            </a:r>
            <a:r>
              <a:rPr lang="en-US" dirty="0"/>
              <a:t>='</a:t>
            </a:r>
            <a:r>
              <a:rPr lang="en-US" dirty="0" err="1"/>
              <a:t>solid',linewidth</a:t>
            </a:r>
            <a:r>
              <a:rPr lang="en-US" dirty="0"/>
              <a:t>=2)</a:t>
            </a:r>
          </a:p>
          <a:p>
            <a:r>
              <a:rPr lang="en-US" dirty="0"/>
              <a:t>    axes[0].legend({'Mean':</a:t>
            </a:r>
            <a:r>
              <a:rPr lang="en-US" dirty="0" err="1"/>
              <a:t>data.mean</a:t>
            </a:r>
            <a:r>
              <a:rPr lang="en-US" dirty="0"/>
              <a:t>(),'Median':</a:t>
            </a:r>
            <a:r>
              <a:rPr lang="en-US" dirty="0" err="1"/>
              <a:t>data.median</a:t>
            </a:r>
            <a:r>
              <a:rPr lang="en-US" dirty="0"/>
              <a:t>(),'Mode':</a:t>
            </a:r>
            <a:r>
              <a:rPr lang="en-US" dirty="0" err="1"/>
              <a:t>data.mode</a:t>
            </a:r>
            <a:r>
              <a:rPr lang="en-US" dirty="0"/>
              <a:t>()})</a:t>
            </a:r>
          </a:p>
          <a:p>
            <a:r>
              <a:rPr lang="en-US" dirty="0"/>
              <a:t>    </a:t>
            </a:r>
            <a:r>
              <a:rPr lang="en-US" dirty="0" err="1"/>
              <a:t>sns.boxplot</a:t>
            </a:r>
            <a:r>
              <a:rPr lang="en-US" dirty="0"/>
              <a:t>(x=</a:t>
            </a:r>
            <a:r>
              <a:rPr lang="en-US" dirty="0" err="1"/>
              <a:t>data,showmeans</a:t>
            </a:r>
            <a:r>
              <a:rPr lang="en-US" dirty="0"/>
              <a:t>=True, orient='</a:t>
            </a:r>
            <a:r>
              <a:rPr lang="en-US" dirty="0" err="1"/>
              <a:t>h',color</a:t>
            </a:r>
            <a:r>
              <a:rPr lang="en-US" dirty="0"/>
              <a:t>="</a:t>
            </a:r>
            <a:r>
              <a:rPr lang="en-US" dirty="0" err="1"/>
              <a:t>purple",ax</a:t>
            </a:r>
            <a:r>
              <a:rPr lang="en-US" dirty="0"/>
              <a:t>=axes[1])</a:t>
            </a:r>
          </a:p>
          <a:p>
            <a:r>
              <a:rPr lang="en-US" dirty="0"/>
              <a:t>    #just exploring violin plot</a:t>
            </a:r>
          </a:p>
          <a:p>
            <a:r>
              <a:rPr lang="en-US" dirty="0"/>
              <a:t>    </a:t>
            </a:r>
            <a:r>
              <a:rPr lang="en-US" dirty="0" err="1"/>
              <a:t>sns.violinplot</a:t>
            </a:r>
            <a:r>
              <a:rPr lang="en-US" dirty="0"/>
              <a:t>(</a:t>
            </a:r>
            <a:r>
              <a:rPr lang="en-US" dirty="0" err="1"/>
              <a:t>data,ax</a:t>
            </a:r>
            <a:r>
              <a:rPr lang="en-US" dirty="0"/>
              <a:t>=axes[2],</a:t>
            </a:r>
            <a:r>
              <a:rPr lang="en-US" dirty="0" err="1"/>
              <a:t>showmeans</a:t>
            </a:r>
            <a:r>
              <a:rPr lang="en-US" dirty="0"/>
              <a:t>=True)</a:t>
            </a:r>
          </a:p>
          <a:p>
            <a:endParaRPr lang="en-US" dirty="0"/>
          </a:p>
          <a:p>
            <a:r>
              <a:rPr lang="en-US" dirty="0" err="1"/>
              <a:t>dist_box_violin</a:t>
            </a:r>
            <a:r>
              <a:rPr lang="en-US" dirty="0"/>
              <a:t>(</a:t>
            </a:r>
            <a:r>
              <a:rPr lang="en-US" dirty="0" err="1"/>
              <a:t>cgf_df.Education</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22</a:t>
            </a:fld>
            <a:endParaRPr lang="en-US"/>
          </a:p>
        </p:txBody>
      </p:sp>
    </p:spTree>
    <p:extLst>
      <p:ext uri="{BB962C8B-B14F-4D97-AF65-F5344CB8AC3E}">
        <p14:creationId xmlns:p14="http://schemas.microsoft.com/office/powerpoint/2010/main" val="1033285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def </a:t>
            </a:r>
            <a:r>
              <a:rPr lang="en-US" dirty="0" err="1"/>
              <a:t>dist_box_violin</a:t>
            </a:r>
            <a:r>
              <a:rPr lang="en-US" dirty="0"/>
              <a:t>(data):</a:t>
            </a:r>
          </a:p>
          <a:p>
            <a:r>
              <a:rPr lang="en-US" dirty="0"/>
              <a:t> # function plots a combined graph for univariate analysis of </a:t>
            </a:r>
            <a:r>
              <a:rPr lang="en-US" dirty="0" err="1"/>
              <a:t>continous</a:t>
            </a:r>
            <a:r>
              <a:rPr lang="en-US" dirty="0"/>
              <a:t> variable </a:t>
            </a:r>
          </a:p>
          <a:p>
            <a:r>
              <a:rPr lang="en-US" dirty="0"/>
              <a:t> #to check spread, central tendency , dispersion and outliers  </a:t>
            </a:r>
          </a:p>
          <a:p>
            <a:r>
              <a:rPr lang="en-US" dirty="0"/>
              <a:t>    Name=</a:t>
            </a:r>
            <a:r>
              <a:rPr lang="en-US" dirty="0" err="1"/>
              <a:t>data.name.upper</a:t>
            </a:r>
            <a:r>
              <a:rPr lang="en-US" dirty="0"/>
              <a:t>()</a:t>
            </a:r>
          </a:p>
          <a:p>
            <a:r>
              <a:rPr lang="en-US" dirty="0"/>
              <a:t>    fig, axes =</a:t>
            </a:r>
            <a:r>
              <a:rPr lang="en-US" dirty="0" err="1"/>
              <a:t>plt.subplots</a:t>
            </a:r>
            <a:r>
              <a:rPr lang="en-US" dirty="0"/>
              <a:t>(1,3,figsize=(17, 7))</a:t>
            </a:r>
          </a:p>
          <a:p>
            <a:r>
              <a:rPr lang="en-US" dirty="0"/>
              <a:t>    </a:t>
            </a:r>
            <a:r>
              <a:rPr lang="en-US" dirty="0" err="1"/>
              <a:t>fig.suptitle</a:t>
            </a:r>
            <a:r>
              <a:rPr lang="en-US" dirty="0"/>
              <a:t>("SPREAD OF DATA FOR "+ Name  , </a:t>
            </a:r>
            <a:r>
              <a:rPr lang="en-US" dirty="0" err="1"/>
              <a:t>fontsize</a:t>
            </a:r>
            <a:r>
              <a:rPr lang="en-US" dirty="0"/>
              <a:t>=18, </a:t>
            </a:r>
            <a:r>
              <a:rPr lang="en-US" dirty="0" err="1"/>
              <a:t>fontweight</a:t>
            </a:r>
            <a:r>
              <a:rPr lang="en-US" dirty="0"/>
              <a:t>='bold')</a:t>
            </a:r>
          </a:p>
          <a:p>
            <a:r>
              <a:rPr lang="en-US" dirty="0"/>
              <a:t>    </a:t>
            </a:r>
            <a:r>
              <a:rPr lang="en-US" dirty="0" err="1"/>
              <a:t>sns.distplot</a:t>
            </a:r>
            <a:r>
              <a:rPr lang="en-US" dirty="0"/>
              <a:t>(</a:t>
            </a:r>
            <a:r>
              <a:rPr lang="en-US" dirty="0" err="1"/>
              <a:t>data,kde</a:t>
            </a:r>
            <a:r>
              <a:rPr lang="en-US" dirty="0"/>
              <a:t>=</a:t>
            </a:r>
            <a:r>
              <a:rPr lang="en-US" dirty="0" err="1"/>
              <a:t>False,color</a:t>
            </a:r>
            <a:r>
              <a:rPr lang="en-US" dirty="0"/>
              <a:t>='</a:t>
            </a:r>
            <a:r>
              <a:rPr lang="en-US" dirty="0" err="1"/>
              <a:t>Blue',ax</a:t>
            </a:r>
            <a:r>
              <a:rPr lang="en-US" dirty="0"/>
              <a:t>=axes[0])</a:t>
            </a:r>
          </a:p>
          <a:p>
            <a:r>
              <a:rPr lang="en-US" dirty="0"/>
              <a:t>    axes[0].</a:t>
            </a:r>
            <a:r>
              <a:rPr lang="en-US" dirty="0" err="1"/>
              <a:t>axvline</a:t>
            </a:r>
            <a:r>
              <a:rPr lang="en-US" dirty="0"/>
              <a:t>(</a:t>
            </a:r>
            <a:r>
              <a:rPr lang="en-US" dirty="0" err="1"/>
              <a:t>data.mean</a:t>
            </a:r>
            <a:r>
              <a:rPr lang="en-US" dirty="0"/>
              <a:t>(), color='y', </a:t>
            </a:r>
            <a:r>
              <a:rPr lang="en-US" dirty="0" err="1"/>
              <a:t>linestyle</a:t>
            </a:r>
            <a:r>
              <a:rPr lang="en-US" dirty="0"/>
              <a:t>='--',linewidth=2)</a:t>
            </a:r>
          </a:p>
          <a:p>
            <a:r>
              <a:rPr lang="en-US" dirty="0"/>
              <a:t>    axes[0].</a:t>
            </a:r>
            <a:r>
              <a:rPr lang="en-US" dirty="0" err="1"/>
              <a:t>axvline</a:t>
            </a:r>
            <a:r>
              <a:rPr lang="en-US" dirty="0"/>
              <a:t>(</a:t>
            </a:r>
            <a:r>
              <a:rPr lang="en-US" dirty="0" err="1"/>
              <a:t>data.median</a:t>
            </a:r>
            <a:r>
              <a:rPr lang="en-US" dirty="0"/>
              <a:t>(), color='r', </a:t>
            </a:r>
            <a:r>
              <a:rPr lang="en-US" dirty="0" err="1"/>
              <a:t>linestyle</a:t>
            </a:r>
            <a:r>
              <a:rPr lang="en-US" dirty="0"/>
              <a:t>='dashed', linewidth=2)</a:t>
            </a:r>
          </a:p>
          <a:p>
            <a:r>
              <a:rPr lang="en-US" dirty="0"/>
              <a:t>    axes[0].</a:t>
            </a:r>
            <a:r>
              <a:rPr lang="en-US" dirty="0" err="1"/>
              <a:t>axvline</a:t>
            </a:r>
            <a:r>
              <a:rPr lang="en-US" dirty="0"/>
              <a:t>(</a:t>
            </a:r>
            <a:r>
              <a:rPr lang="en-US" dirty="0" err="1"/>
              <a:t>data.mode</a:t>
            </a:r>
            <a:r>
              <a:rPr lang="en-US" dirty="0"/>
              <a:t>()[0],color='g',</a:t>
            </a:r>
            <a:r>
              <a:rPr lang="en-US" dirty="0" err="1"/>
              <a:t>linestyle</a:t>
            </a:r>
            <a:r>
              <a:rPr lang="en-US" dirty="0"/>
              <a:t>='</a:t>
            </a:r>
            <a:r>
              <a:rPr lang="en-US" dirty="0" err="1"/>
              <a:t>solid',linewidth</a:t>
            </a:r>
            <a:r>
              <a:rPr lang="en-US" dirty="0"/>
              <a:t>=2)</a:t>
            </a:r>
          </a:p>
          <a:p>
            <a:r>
              <a:rPr lang="en-US" dirty="0"/>
              <a:t>    axes[0].legend({'Mean':</a:t>
            </a:r>
            <a:r>
              <a:rPr lang="en-US" dirty="0" err="1"/>
              <a:t>data.mean</a:t>
            </a:r>
            <a:r>
              <a:rPr lang="en-US" dirty="0"/>
              <a:t>(),'Median':</a:t>
            </a:r>
            <a:r>
              <a:rPr lang="en-US" dirty="0" err="1"/>
              <a:t>data.median</a:t>
            </a:r>
            <a:r>
              <a:rPr lang="en-US" dirty="0"/>
              <a:t>(),'Mode':</a:t>
            </a:r>
            <a:r>
              <a:rPr lang="en-US" dirty="0" err="1"/>
              <a:t>data.mode</a:t>
            </a:r>
            <a:r>
              <a:rPr lang="en-US" dirty="0"/>
              <a:t>()})</a:t>
            </a:r>
          </a:p>
          <a:p>
            <a:r>
              <a:rPr lang="en-US" dirty="0"/>
              <a:t>    </a:t>
            </a:r>
            <a:r>
              <a:rPr lang="en-US" dirty="0" err="1"/>
              <a:t>sns.boxplot</a:t>
            </a:r>
            <a:r>
              <a:rPr lang="en-US" dirty="0"/>
              <a:t>(x=</a:t>
            </a:r>
            <a:r>
              <a:rPr lang="en-US" dirty="0" err="1"/>
              <a:t>data,showmeans</a:t>
            </a:r>
            <a:r>
              <a:rPr lang="en-US" dirty="0"/>
              <a:t>=True, orient='</a:t>
            </a:r>
            <a:r>
              <a:rPr lang="en-US" dirty="0" err="1"/>
              <a:t>h',color</a:t>
            </a:r>
            <a:r>
              <a:rPr lang="en-US" dirty="0"/>
              <a:t>="</a:t>
            </a:r>
            <a:r>
              <a:rPr lang="en-US" dirty="0" err="1"/>
              <a:t>purple",ax</a:t>
            </a:r>
            <a:r>
              <a:rPr lang="en-US" dirty="0"/>
              <a:t>=axes[1])</a:t>
            </a:r>
          </a:p>
          <a:p>
            <a:r>
              <a:rPr lang="en-US" dirty="0"/>
              <a:t>    #just exploring violin plot</a:t>
            </a:r>
          </a:p>
          <a:p>
            <a:r>
              <a:rPr lang="en-US" dirty="0"/>
              <a:t>    </a:t>
            </a:r>
            <a:r>
              <a:rPr lang="en-US" dirty="0" err="1"/>
              <a:t>sns.violinplot</a:t>
            </a:r>
            <a:r>
              <a:rPr lang="en-US" dirty="0"/>
              <a:t>(</a:t>
            </a:r>
            <a:r>
              <a:rPr lang="en-US" dirty="0" err="1"/>
              <a:t>data,ax</a:t>
            </a:r>
            <a:r>
              <a:rPr lang="en-US" dirty="0"/>
              <a:t>=axes[2],</a:t>
            </a:r>
            <a:r>
              <a:rPr lang="en-US" dirty="0" err="1"/>
              <a:t>showmeans</a:t>
            </a:r>
            <a:r>
              <a:rPr lang="en-US" dirty="0"/>
              <a:t>=True)</a:t>
            </a:r>
          </a:p>
          <a:p>
            <a:endParaRPr lang="en-US" dirty="0"/>
          </a:p>
          <a:p>
            <a:r>
              <a:rPr lang="en-US" dirty="0" err="1"/>
              <a:t>dist_box_violin</a:t>
            </a:r>
            <a:r>
              <a:rPr lang="en-US" dirty="0"/>
              <a:t>(</a:t>
            </a:r>
            <a:r>
              <a:rPr lang="en-US" dirty="0" err="1"/>
              <a:t>cgf_df.Usage</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23</a:t>
            </a:fld>
            <a:endParaRPr lang="en-US"/>
          </a:p>
        </p:txBody>
      </p:sp>
    </p:spTree>
    <p:extLst>
      <p:ext uri="{BB962C8B-B14F-4D97-AF65-F5344CB8AC3E}">
        <p14:creationId xmlns:p14="http://schemas.microsoft.com/office/powerpoint/2010/main" val="2618542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#Univariate Analysis</a:t>
            </a:r>
          </a:p>
          <a:p>
            <a:r>
              <a:rPr lang="en-US" dirty="0"/>
              <a:t>#categorical variables </a:t>
            </a:r>
          </a:p>
          <a:p>
            <a:r>
              <a:rPr lang="en-US" dirty="0" err="1"/>
              <a:t>plt.figure</a:t>
            </a:r>
            <a:r>
              <a:rPr lang="en-US" dirty="0"/>
              <a:t>(</a:t>
            </a:r>
            <a:r>
              <a:rPr lang="en-US" dirty="0" err="1"/>
              <a:t>figsize</a:t>
            </a:r>
            <a:r>
              <a:rPr lang="en-US" dirty="0"/>
              <a:t>=(14,7))</a:t>
            </a:r>
          </a:p>
          <a:p>
            <a:r>
              <a:rPr lang="en-US" dirty="0" err="1"/>
              <a:t>cgf_df</a:t>
            </a:r>
            <a:r>
              <a:rPr lang="en-US" dirty="0"/>
              <a:t>['Product'].</a:t>
            </a:r>
            <a:r>
              <a:rPr lang="en-US" dirty="0" err="1"/>
              <a:t>value_counts</a:t>
            </a:r>
            <a:r>
              <a:rPr lang="en-US" dirty="0"/>
              <a:t>().</a:t>
            </a:r>
            <a:r>
              <a:rPr lang="en-US" dirty="0" err="1"/>
              <a:t>plot.pie</a:t>
            </a:r>
            <a:r>
              <a:rPr lang="en-US" dirty="0"/>
              <a:t>(</a:t>
            </a:r>
            <a:r>
              <a:rPr lang="en-US" dirty="0" err="1"/>
              <a:t>autopct</a:t>
            </a:r>
            <a:r>
              <a:rPr lang="en-US" dirty="0"/>
              <a:t>='%1.1f%%',</a:t>
            </a:r>
            <a:r>
              <a:rPr lang="en-US" dirty="0" err="1"/>
              <a:t>figsize</a:t>
            </a:r>
            <a:r>
              <a:rPr lang="en-US" dirty="0"/>
              <a:t>=(8,8))</a:t>
            </a:r>
          </a:p>
          <a:p>
            <a:r>
              <a:rPr lang="en-US" dirty="0" err="1"/>
              <a:t>plt.title</a:t>
            </a:r>
            <a:r>
              <a:rPr lang="en-US" dirty="0"/>
              <a:t>("Pie chart of Product Sales")</a:t>
            </a:r>
          </a:p>
          <a:p>
            <a:r>
              <a:rPr lang="en-US" dirty="0" err="1"/>
              <a:t>plt.show</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24</a:t>
            </a:fld>
            <a:endParaRPr lang="en-US"/>
          </a:p>
        </p:txBody>
      </p:sp>
    </p:spTree>
    <p:extLst>
      <p:ext uri="{BB962C8B-B14F-4D97-AF65-F5344CB8AC3E}">
        <p14:creationId xmlns:p14="http://schemas.microsoft.com/office/powerpoint/2010/main" val="2205432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 Function to create </a:t>
            </a:r>
            <a:r>
              <a:rPr lang="en-US" dirty="0" err="1"/>
              <a:t>barplots</a:t>
            </a:r>
            <a:r>
              <a:rPr lang="en-US" dirty="0"/>
              <a:t> that indicate percentage for each category.</a:t>
            </a:r>
          </a:p>
          <a:p>
            <a:r>
              <a:rPr lang="en-US" dirty="0"/>
              <a:t>def </a:t>
            </a:r>
            <a:r>
              <a:rPr lang="en-US" dirty="0" err="1"/>
              <a:t>bar_perc</a:t>
            </a:r>
            <a:r>
              <a:rPr lang="en-US" dirty="0"/>
              <a:t>(plot, feature):</a:t>
            </a:r>
          </a:p>
          <a:p>
            <a:r>
              <a:rPr lang="en-US" dirty="0"/>
              <a:t>    '''</a:t>
            </a:r>
          </a:p>
          <a:p>
            <a:r>
              <a:rPr lang="en-US" dirty="0"/>
              <a:t>    plot</a:t>
            </a:r>
          </a:p>
          <a:p>
            <a:r>
              <a:rPr lang="en-US" dirty="0"/>
              <a:t>    feature: 1-d categorical feature array</a:t>
            </a:r>
          </a:p>
          <a:p>
            <a:r>
              <a:rPr lang="en-US" dirty="0"/>
              <a:t>    '''</a:t>
            </a:r>
          </a:p>
          <a:p>
            <a:r>
              <a:rPr lang="en-US" dirty="0"/>
              <a:t>    total = </a:t>
            </a:r>
            <a:r>
              <a:rPr lang="en-US" dirty="0" err="1"/>
              <a:t>len</a:t>
            </a:r>
            <a:r>
              <a:rPr lang="en-US" dirty="0"/>
              <a:t>(feature) # length of the column</a:t>
            </a:r>
          </a:p>
          <a:p>
            <a:r>
              <a:rPr lang="en-US" dirty="0"/>
              <a:t>    for p in </a:t>
            </a:r>
            <a:r>
              <a:rPr lang="en-US" dirty="0" err="1"/>
              <a:t>plot.patches</a:t>
            </a:r>
            <a:r>
              <a:rPr lang="en-US" dirty="0"/>
              <a:t>:</a:t>
            </a:r>
          </a:p>
          <a:p>
            <a:r>
              <a:rPr lang="en-US" dirty="0"/>
              <a:t>        percentage = '{:.1f}%'.format(100 * </a:t>
            </a:r>
            <a:r>
              <a:rPr lang="en-US" dirty="0" err="1"/>
              <a:t>p.get_height</a:t>
            </a:r>
            <a:r>
              <a:rPr lang="en-US" dirty="0"/>
              <a:t>()/total) # percentage of each class of the category</a:t>
            </a:r>
          </a:p>
          <a:p>
            <a:r>
              <a:rPr lang="en-US" dirty="0"/>
              <a:t>        x = </a:t>
            </a:r>
            <a:r>
              <a:rPr lang="en-US" dirty="0" err="1"/>
              <a:t>p.get_x</a:t>
            </a:r>
            <a:r>
              <a:rPr lang="en-US" dirty="0"/>
              <a:t>() + </a:t>
            </a:r>
            <a:r>
              <a:rPr lang="en-US" dirty="0" err="1"/>
              <a:t>p.get_width</a:t>
            </a:r>
            <a:r>
              <a:rPr lang="en-US" dirty="0"/>
              <a:t>() / 2 - 0.05 # width of the plot</a:t>
            </a:r>
          </a:p>
          <a:p>
            <a:r>
              <a:rPr lang="en-US" dirty="0"/>
              <a:t>        y = </a:t>
            </a:r>
            <a:r>
              <a:rPr lang="en-US" dirty="0" err="1"/>
              <a:t>p.get_y</a:t>
            </a:r>
            <a:r>
              <a:rPr lang="en-US" dirty="0"/>
              <a:t>() + </a:t>
            </a:r>
            <a:r>
              <a:rPr lang="en-US" dirty="0" err="1"/>
              <a:t>p.get_height</a:t>
            </a:r>
            <a:r>
              <a:rPr lang="en-US" dirty="0"/>
              <a:t>()           # </a:t>
            </a:r>
            <a:r>
              <a:rPr lang="en-US" dirty="0" err="1"/>
              <a:t>hieght</a:t>
            </a:r>
            <a:r>
              <a:rPr lang="en-US" dirty="0"/>
              <a:t> of the plot</a:t>
            </a:r>
          </a:p>
          <a:p>
            <a:r>
              <a:rPr lang="en-US" dirty="0"/>
              <a:t>        </a:t>
            </a:r>
            <a:r>
              <a:rPr lang="en-US" dirty="0" err="1"/>
              <a:t>plot.annotate</a:t>
            </a:r>
            <a:r>
              <a:rPr lang="en-US" dirty="0"/>
              <a:t>(percentage, (x, y), size = 12) # annotate the percentage</a:t>
            </a:r>
          </a:p>
          <a:p>
            <a:endParaRPr lang="en-US" dirty="0"/>
          </a:p>
          <a:p>
            <a:r>
              <a:rPr lang="en-US" dirty="0"/>
              <a:t>fig1, axes1 =</a:t>
            </a:r>
            <a:r>
              <a:rPr lang="en-US" dirty="0" err="1"/>
              <a:t>plt.subplots</a:t>
            </a:r>
            <a:r>
              <a:rPr lang="en-US" dirty="0"/>
              <a:t>(1,3,figsize=(14, 7))</a:t>
            </a:r>
          </a:p>
          <a:p>
            <a:r>
              <a:rPr lang="en-US" dirty="0" err="1"/>
              <a:t>list_col</a:t>
            </a:r>
            <a:r>
              <a:rPr lang="en-US" dirty="0"/>
              <a:t>=['Product','Gender','</a:t>
            </a:r>
            <a:r>
              <a:rPr lang="en-US" dirty="0" err="1"/>
              <a:t>MaritalStatus</a:t>
            </a:r>
            <a:r>
              <a:rPr lang="en-US" dirty="0"/>
              <a:t>']</a:t>
            </a:r>
          </a:p>
          <a:p>
            <a:r>
              <a:rPr lang="en-US" dirty="0"/>
              <a:t>j=0</a:t>
            </a:r>
          </a:p>
          <a:p>
            <a:r>
              <a:rPr lang="en-US" dirty="0"/>
              <a:t>for </a:t>
            </a:r>
            <a:r>
              <a:rPr lang="en-US" dirty="0" err="1"/>
              <a:t>i</a:t>
            </a:r>
            <a:r>
              <a:rPr lang="en-US" dirty="0"/>
              <a:t> in range(</a:t>
            </a:r>
            <a:r>
              <a:rPr lang="en-US" dirty="0" err="1"/>
              <a:t>len</a:t>
            </a:r>
            <a:r>
              <a:rPr lang="en-US" dirty="0"/>
              <a:t>(</a:t>
            </a:r>
            <a:r>
              <a:rPr lang="en-US" dirty="0" err="1"/>
              <a:t>list_col</a:t>
            </a:r>
            <a:r>
              <a:rPr lang="en-US" dirty="0"/>
              <a:t>)):</a:t>
            </a:r>
          </a:p>
          <a:p>
            <a:r>
              <a:rPr lang="en-US" dirty="0"/>
              <a:t>    order = </a:t>
            </a:r>
            <a:r>
              <a:rPr lang="en-US" dirty="0" err="1"/>
              <a:t>cgf_df</a:t>
            </a:r>
            <a:r>
              <a:rPr lang="en-US" dirty="0"/>
              <a:t>[</a:t>
            </a:r>
            <a:r>
              <a:rPr lang="en-US" dirty="0" err="1"/>
              <a:t>list_col</a:t>
            </a:r>
            <a:r>
              <a:rPr lang="en-US" dirty="0"/>
              <a:t>[</a:t>
            </a:r>
            <a:r>
              <a:rPr lang="en-US" dirty="0" err="1"/>
              <a:t>i</a:t>
            </a:r>
            <a:r>
              <a:rPr lang="en-US" dirty="0"/>
              <a:t>]].</a:t>
            </a:r>
            <a:r>
              <a:rPr lang="en-US" dirty="0" err="1"/>
              <a:t>value_counts</a:t>
            </a:r>
            <a:r>
              <a:rPr lang="en-US" dirty="0"/>
              <a:t>(ascending=False).index # to display bar in ascending order</a:t>
            </a:r>
          </a:p>
          <a:p>
            <a:r>
              <a:rPr lang="en-US" dirty="0"/>
              <a:t>    axis=</a:t>
            </a:r>
            <a:r>
              <a:rPr lang="en-US" dirty="0" err="1"/>
              <a:t>sns.countplot</a:t>
            </a:r>
            <a:r>
              <a:rPr lang="en-US" dirty="0"/>
              <a:t>(x=</a:t>
            </a:r>
            <a:r>
              <a:rPr lang="en-US" dirty="0" err="1"/>
              <a:t>list_col</a:t>
            </a:r>
            <a:r>
              <a:rPr lang="en-US" dirty="0"/>
              <a:t>[</a:t>
            </a:r>
            <a:r>
              <a:rPr lang="en-US" dirty="0" err="1"/>
              <a:t>i</a:t>
            </a:r>
            <a:r>
              <a:rPr lang="en-US" dirty="0"/>
              <a:t>], data=</a:t>
            </a:r>
            <a:r>
              <a:rPr lang="en-US" dirty="0" err="1"/>
              <a:t>cgf_df</a:t>
            </a:r>
            <a:r>
              <a:rPr lang="en-US" dirty="0"/>
              <a:t> , order=</a:t>
            </a:r>
            <a:r>
              <a:rPr lang="en-US" dirty="0" err="1"/>
              <a:t>order,ax</a:t>
            </a:r>
            <a:r>
              <a:rPr lang="en-US" dirty="0"/>
              <a:t>=axes1[</a:t>
            </a:r>
            <a:r>
              <a:rPr lang="en-US" dirty="0" err="1"/>
              <a:t>i</a:t>
            </a:r>
            <a:r>
              <a:rPr lang="en-US" dirty="0"/>
              <a:t>],palette='plasma').set(title=</a:t>
            </a:r>
            <a:r>
              <a:rPr lang="en-US" dirty="0" err="1"/>
              <a:t>list_col</a:t>
            </a:r>
            <a:r>
              <a:rPr lang="en-US" dirty="0"/>
              <a:t>[</a:t>
            </a:r>
            <a:r>
              <a:rPr lang="en-US" dirty="0" err="1"/>
              <a:t>i</a:t>
            </a:r>
            <a:r>
              <a:rPr lang="en-US" dirty="0"/>
              <a:t>].upper() + ' WISE SALES')</a:t>
            </a:r>
          </a:p>
          <a:p>
            <a:r>
              <a:rPr lang="en-US" dirty="0"/>
              <a:t>    </a:t>
            </a:r>
            <a:r>
              <a:rPr lang="en-US" dirty="0" err="1"/>
              <a:t>bar_perc</a:t>
            </a:r>
            <a:r>
              <a:rPr lang="en-US" dirty="0"/>
              <a:t>(axes1[</a:t>
            </a:r>
            <a:r>
              <a:rPr lang="en-US" dirty="0" err="1"/>
              <a:t>i</a:t>
            </a:r>
            <a:r>
              <a:rPr lang="en-US" dirty="0"/>
              <a:t>],</a:t>
            </a:r>
            <a:r>
              <a:rPr lang="en-US" dirty="0" err="1"/>
              <a:t>cgf_df</a:t>
            </a:r>
            <a:r>
              <a:rPr lang="en-US" dirty="0"/>
              <a:t>[</a:t>
            </a:r>
            <a:r>
              <a:rPr lang="en-US" dirty="0" err="1"/>
              <a:t>list_col</a:t>
            </a:r>
            <a:r>
              <a:rPr lang="en-US" dirty="0"/>
              <a:t>[</a:t>
            </a:r>
            <a:r>
              <a:rPr lang="en-US" dirty="0" err="1"/>
              <a:t>i</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25</a:t>
            </a:fld>
            <a:endParaRPr lang="en-US"/>
          </a:p>
        </p:txBody>
      </p:sp>
    </p:spTree>
    <p:extLst>
      <p:ext uri="{BB962C8B-B14F-4D97-AF65-F5344CB8AC3E}">
        <p14:creationId xmlns:p14="http://schemas.microsoft.com/office/powerpoint/2010/main" val="163821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#get the size of </a:t>
            </a:r>
            <a:r>
              <a:rPr lang="en-US" dirty="0" err="1"/>
              <a:t>dataframe</a:t>
            </a:r>
            <a:endParaRPr lang="en-US" dirty="0"/>
          </a:p>
          <a:p>
            <a:r>
              <a:rPr lang="en-US" dirty="0"/>
              <a:t>print("Shape: ",</a:t>
            </a:r>
            <a:r>
              <a:rPr lang="en-US" dirty="0" err="1"/>
              <a:t>cgf_df.shape</a:t>
            </a:r>
            <a:r>
              <a:rPr lang="en-US" dirty="0"/>
              <a:t>)</a:t>
            </a:r>
          </a:p>
          <a:p>
            <a:r>
              <a:rPr lang="en-US" dirty="0"/>
              <a:t>print("Length: ",</a:t>
            </a:r>
            <a:r>
              <a:rPr lang="en-US" dirty="0" err="1"/>
              <a:t>len</a:t>
            </a:r>
            <a:r>
              <a:rPr lang="en-US" dirty="0"/>
              <a:t>(</a:t>
            </a:r>
            <a:r>
              <a:rPr lang="en-US" dirty="0" err="1"/>
              <a:t>cgf_df</a:t>
            </a:r>
            <a:r>
              <a:rPr lang="en-US" dirty="0"/>
              <a:t>))</a:t>
            </a:r>
          </a:p>
          <a:p>
            <a:r>
              <a:rPr lang="en-US" dirty="0"/>
              <a:t>print("Size: ",</a:t>
            </a:r>
            <a:r>
              <a:rPr lang="en-US" dirty="0" err="1"/>
              <a:t>cgf_df.size</a:t>
            </a:r>
            <a:r>
              <a:rPr lang="en-US" dirty="0"/>
              <a:t>)</a:t>
            </a:r>
          </a:p>
          <a:p>
            <a:endParaRPr lang="en-US" dirty="0"/>
          </a:p>
          <a:p>
            <a:r>
              <a:rPr lang="en-US" dirty="0"/>
              <a:t>#Examine the data by looking at the first 5 rows of the data</a:t>
            </a:r>
          </a:p>
          <a:p>
            <a:r>
              <a:rPr lang="en-US" dirty="0" err="1"/>
              <a:t>cgf_df.head</a:t>
            </a:r>
            <a:r>
              <a:rPr lang="en-US" dirty="0"/>
              <a:t>()</a:t>
            </a:r>
          </a:p>
          <a:p>
            <a:endParaRPr lang="en-US" dirty="0"/>
          </a:p>
          <a:p>
            <a:r>
              <a:rPr lang="en-US" dirty="0"/>
              <a:t>#Examine the data by looking at the last 5 rows of the data</a:t>
            </a:r>
          </a:p>
          <a:p>
            <a:r>
              <a:rPr lang="en-US" dirty="0" err="1"/>
              <a:t>cgf_df.tail</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8</a:t>
            </a:fld>
            <a:endParaRPr lang="en-US"/>
          </a:p>
        </p:txBody>
      </p:sp>
    </p:spTree>
    <p:extLst>
      <p:ext uri="{BB962C8B-B14F-4D97-AF65-F5344CB8AC3E}">
        <p14:creationId xmlns:p14="http://schemas.microsoft.com/office/powerpoint/2010/main" val="963089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#Average age of customer buying each model</a:t>
            </a:r>
          </a:p>
          <a:p>
            <a:r>
              <a:rPr lang="en-US" dirty="0" err="1"/>
              <a:t>cgf_df.groupby</a:t>
            </a:r>
            <a:r>
              <a:rPr lang="en-US" dirty="0"/>
              <a:t>('Product')['Age'].mean()</a:t>
            </a:r>
          </a:p>
          <a:p>
            <a:endParaRPr lang="en-US" dirty="0"/>
          </a:p>
          <a:p>
            <a:r>
              <a:rPr lang="en-US" dirty="0"/>
              <a:t>#Average Income of customer buying each model</a:t>
            </a:r>
          </a:p>
          <a:p>
            <a:r>
              <a:rPr lang="en-US" dirty="0" err="1"/>
              <a:t>cgf_df.groupby</a:t>
            </a:r>
            <a:r>
              <a:rPr lang="en-US" dirty="0"/>
              <a:t>('Product')['Income'].mean()</a:t>
            </a:r>
          </a:p>
          <a:p>
            <a:endParaRPr lang="en-US" dirty="0"/>
          </a:p>
          <a:p>
            <a:r>
              <a:rPr lang="en-US" dirty="0"/>
              <a:t>#Average Income of customer buying each model</a:t>
            </a:r>
          </a:p>
          <a:p>
            <a:r>
              <a:rPr lang="en-US" dirty="0" err="1"/>
              <a:t>cgf_df.groupby</a:t>
            </a:r>
            <a:r>
              <a:rPr lang="en-US" dirty="0"/>
              <a:t>('Product')['Miles'].mean()</a:t>
            </a:r>
          </a:p>
        </p:txBody>
      </p:sp>
      <p:sp>
        <p:nvSpPr>
          <p:cNvPr id="4" name="Pladsholder til slidenummer 3"/>
          <p:cNvSpPr>
            <a:spLocks noGrp="1"/>
          </p:cNvSpPr>
          <p:nvPr>
            <p:ph type="sldNum" sz="quarter" idx="5"/>
          </p:nvPr>
        </p:nvSpPr>
        <p:spPr/>
        <p:txBody>
          <a:bodyPr/>
          <a:lstStyle/>
          <a:p>
            <a:fld id="{15247DF7-C508-4D3E-8A2C-A93DDE4325F6}" type="slidenum">
              <a:rPr lang="en-US" smtClean="0"/>
              <a:t>26</a:t>
            </a:fld>
            <a:endParaRPr lang="en-US"/>
          </a:p>
        </p:txBody>
      </p:sp>
    </p:spTree>
    <p:extLst>
      <p:ext uri="{BB962C8B-B14F-4D97-AF65-F5344CB8AC3E}">
        <p14:creationId xmlns:p14="http://schemas.microsoft.com/office/powerpoint/2010/main" val="1404761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plt.figure</a:t>
            </a:r>
            <a:r>
              <a:rPr lang="en-US" dirty="0"/>
              <a:t>(</a:t>
            </a:r>
            <a:r>
              <a:rPr lang="en-US" dirty="0" err="1"/>
              <a:t>figsize</a:t>
            </a:r>
            <a:r>
              <a:rPr lang="en-US" dirty="0"/>
              <a:t>=(10,10))</a:t>
            </a:r>
          </a:p>
          <a:p>
            <a:r>
              <a:rPr lang="en-US" dirty="0" err="1"/>
              <a:t>prd_gender</a:t>
            </a:r>
            <a:r>
              <a:rPr lang="en-US" dirty="0"/>
              <a:t>=</a:t>
            </a:r>
            <a:r>
              <a:rPr lang="en-US" dirty="0" err="1"/>
              <a:t>pd.crosstab</a:t>
            </a:r>
            <a:r>
              <a:rPr lang="en-US" dirty="0"/>
              <a:t>(</a:t>
            </a:r>
            <a:r>
              <a:rPr lang="en-US" dirty="0" err="1"/>
              <a:t>cgf_df</a:t>
            </a:r>
            <a:r>
              <a:rPr lang="en-US" dirty="0"/>
              <a:t>['Product'],</a:t>
            </a:r>
            <a:r>
              <a:rPr lang="en-US" dirty="0" err="1"/>
              <a:t>cgf_df</a:t>
            </a:r>
            <a:r>
              <a:rPr lang="en-US" dirty="0"/>
              <a:t>['Gender'] )</a:t>
            </a:r>
          </a:p>
          <a:p>
            <a:r>
              <a:rPr lang="en-US" dirty="0"/>
              <a:t>print(</a:t>
            </a:r>
            <a:r>
              <a:rPr lang="en-US" dirty="0" err="1"/>
              <a:t>prd_gender</a:t>
            </a:r>
            <a:r>
              <a:rPr lang="en-US" dirty="0"/>
              <a:t>)</a:t>
            </a:r>
          </a:p>
          <a:p>
            <a:endParaRPr lang="en-US" dirty="0"/>
          </a:p>
          <a:p>
            <a:r>
              <a:rPr lang="en-US" dirty="0"/>
              <a:t>ax=</a:t>
            </a:r>
            <a:r>
              <a:rPr lang="en-US" dirty="0" err="1"/>
              <a:t>prd_gender.plot</a:t>
            </a:r>
            <a:r>
              <a:rPr lang="en-US" dirty="0"/>
              <a:t>(kind='bar')</a:t>
            </a:r>
          </a:p>
          <a:p>
            <a:endParaRPr lang="en-US" dirty="0"/>
          </a:p>
          <a:p>
            <a:r>
              <a:rPr lang="en-US" dirty="0" err="1"/>
              <a:t>plt.title</a:t>
            </a:r>
            <a:r>
              <a:rPr lang="en-US" dirty="0"/>
              <a:t>("PRODUCT BY GENDER")</a:t>
            </a:r>
          </a:p>
        </p:txBody>
      </p:sp>
      <p:sp>
        <p:nvSpPr>
          <p:cNvPr id="4" name="Pladsholder til slidenummer 3"/>
          <p:cNvSpPr>
            <a:spLocks noGrp="1"/>
          </p:cNvSpPr>
          <p:nvPr>
            <p:ph type="sldNum" sz="quarter" idx="5"/>
          </p:nvPr>
        </p:nvSpPr>
        <p:spPr/>
        <p:txBody>
          <a:bodyPr/>
          <a:lstStyle/>
          <a:p>
            <a:fld id="{15247DF7-C508-4D3E-8A2C-A93DDE4325F6}" type="slidenum">
              <a:rPr lang="en-US" smtClean="0"/>
              <a:t>27</a:t>
            </a:fld>
            <a:endParaRPr lang="en-US"/>
          </a:p>
        </p:txBody>
      </p:sp>
    </p:spTree>
    <p:extLst>
      <p:ext uri="{BB962C8B-B14F-4D97-AF65-F5344CB8AC3E}">
        <p14:creationId xmlns:p14="http://schemas.microsoft.com/office/powerpoint/2010/main" val="1934320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prd_mar_status</a:t>
            </a:r>
            <a:r>
              <a:rPr lang="en-US" dirty="0"/>
              <a:t>=</a:t>
            </a:r>
            <a:r>
              <a:rPr lang="en-US" dirty="0" err="1"/>
              <a:t>pd.crosstab</a:t>
            </a:r>
            <a:r>
              <a:rPr lang="en-US" dirty="0"/>
              <a:t>(</a:t>
            </a:r>
            <a:r>
              <a:rPr lang="en-US" dirty="0" err="1"/>
              <a:t>cgf_df</a:t>
            </a:r>
            <a:r>
              <a:rPr lang="en-US" dirty="0"/>
              <a:t>['Product'],</a:t>
            </a:r>
            <a:r>
              <a:rPr lang="en-US" dirty="0" err="1"/>
              <a:t>cgf_df</a:t>
            </a:r>
            <a:r>
              <a:rPr lang="en-US" dirty="0"/>
              <a:t>['</a:t>
            </a:r>
            <a:r>
              <a:rPr lang="en-US" dirty="0" err="1"/>
              <a:t>MaritalStatus</a:t>
            </a:r>
            <a:r>
              <a:rPr lang="en-US" dirty="0"/>
              <a:t>'] )</a:t>
            </a:r>
          </a:p>
          <a:p>
            <a:r>
              <a:rPr lang="en-US" dirty="0"/>
              <a:t>print(</a:t>
            </a:r>
            <a:r>
              <a:rPr lang="en-US" dirty="0" err="1"/>
              <a:t>prd_mar_status</a:t>
            </a:r>
            <a:r>
              <a:rPr lang="en-US" dirty="0"/>
              <a:t>)</a:t>
            </a:r>
          </a:p>
          <a:p>
            <a:r>
              <a:rPr lang="en-US" dirty="0" err="1"/>
              <a:t>prd_mar_status.plot</a:t>
            </a:r>
            <a:r>
              <a:rPr lang="en-US" dirty="0"/>
              <a:t>(kind='bar')</a:t>
            </a:r>
          </a:p>
          <a:p>
            <a:r>
              <a:rPr lang="en-US" dirty="0" err="1"/>
              <a:t>plt.title</a:t>
            </a:r>
            <a:r>
              <a:rPr lang="en-US" dirty="0"/>
              <a:t>("PRODUCT BY MARTIAL STATUS")</a:t>
            </a:r>
          </a:p>
        </p:txBody>
      </p:sp>
      <p:sp>
        <p:nvSpPr>
          <p:cNvPr id="4" name="Pladsholder til slidenummer 3"/>
          <p:cNvSpPr>
            <a:spLocks noGrp="1"/>
          </p:cNvSpPr>
          <p:nvPr>
            <p:ph type="sldNum" sz="quarter" idx="5"/>
          </p:nvPr>
        </p:nvSpPr>
        <p:spPr/>
        <p:txBody>
          <a:bodyPr/>
          <a:lstStyle/>
          <a:p>
            <a:fld id="{15247DF7-C508-4D3E-8A2C-A93DDE4325F6}" type="slidenum">
              <a:rPr lang="en-US" smtClean="0"/>
              <a:t>28</a:t>
            </a:fld>
            <a:endParaRPr lang="en-US"/>
          </a:p>
        </p:txBody>
      </p:sp>
    </p:spTree>
    <p:extLst>
      <p:ext uri="{BB962C8B-B14F-4D97-AF65-F5344CB8AC3E}">
        <p14:creationId xmlns:p14="http://schemas.microsoft.com/office/powerpoint/2010/main" val="2291067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plt.figure</a:t>
            </a:r>
            <a:r>
              <a:rPr lang="en-US" dirty="0"/>
              <a:t>(</a:t>
            </a:r>
            <a:r>
              <a:rPr lang="en-US" dirty="0" err="1"/>
              <a:t>figsize</a:t>
            </a:r>
            <a:r>
              <a:rPr lang="en-US" dirty="0"/>
              <a:t>=(15,7))</a:t>
            </a:r>
          </a:p>
          <a:p>
            <a:r>
              <a:rPr lang="en-US" dirty="0" err="1"/>
              <a:t>sns.heatmap</a:t>
            </a:r>
            <a:r>
              <a:rPr lang="en-US" dirty="0"/>
              <a:t>(</a:t>
            </a:r>
            <a:r>
              <a:rPr lang="en-US" dirty="0" err="1"/>
              <a:t>cgf_df.corr</a:t>
            </a:r>
            <a:r>
              <a:rPr lang="en-US" dirty="0"/>
              <a:t>(), </a:t>
            </a:r>
            <a:r>
              <a:rPr lang="en-US" dirty="0" err="1"/>
              <a:t>annot</a:t>
            </a:r>
            <a:r>
              <a:rPr lang="en-US" dirty="0"/>
              <a:t>=True) </a:t>
            </a:r>
          </a:p>
        </p:txBody>
      </p:sp>
      <p:sp>
        <p:nvSpPr>
          <p:cNvPr id="4" name="Pladsholder til slidenummer 3"/>
          <p:cNvSpPr>
            <a:spLocks noGrp="1"/>
          </p:cNvSpPr>
          <p:nvPr>
            <p:ph type="sldNum" sz="quarter" idx="5"/>
          </p:nvPr>
        </p:nvSpPr>
        <p:spPr/>
        <p:txBody>
          <a:bodyPr/>
          <a:lstStyle/>
          <a:p>
            <a:fld id="{15247DF7-C508-4D3E-8A2C-A93DDE4325F6}" type="slidenum">
              <a:rPr lang="en-US" smtClean="0"/>
              <a:t>29</a:t>
            </a:fld>
            <a:endParaRPr lang="en-US"/>
          </a:p>
        </p:txBody>
      </p:sp>
    </p:spTree>
    <p:extLst>
      <p:ext uri="{BB962C8B-B14F-4D97-AF65-F5344CB8AC3E}">
        <p14:creationId xmlns:p14="http://schemas.microsoft.com/office/powerpoint/2010/main" val="1545557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corr_pairs</a:t>
            </a:r>
            <a:r>
              <a:rPr lang="en-US" dirty="0"/>
              <a:t> = </a:t>
            </a:r>
            <a:r>
              <a:rPr lang="en-US" dirty="0" err="1"/>
              <a:t>cgf_df.corr</a:t>
            </a:r>
            <a:r>
              <a:rPr lang="en-US" dirty="0"/>
              <a:t>().unstack() # give pairs of correlation</a:t>
            </a:r>
          </a:p>
          <a:p>
            <a:r>
              <a:rPr lang="en-US" dirty="0"/>
              <a:t>print( </a:t>
            </a:r>
            <a:r>
              <a:rPr lang="en-US" dirty="0" err="1"/>
              <a:t>corr_pairs</a:t>
            </a:r>
            <a:r>
              <a:rPr lang="en-US" dirty="0"/>
              <a:t>[abs(</a:t>
            </a:r>
            <a:r>
              <a:rPr lang="en-US" dirty="0" err="1"/>
              <a:t>corr_pairs</a:t>
            </a:r>
            <a:r>
              <a:rPr lang="en-US" dirty="0"/>
              <a:t>)&gt;0.5]) # Gives us correlated data</a:t>
            </a:r>
          </a:p>
        </p:txBody>
      </p:sp>
      <p:sp>
        <p:nvSpPr>
          <p:cNvPr id="4" name="Pladsholder til slidenummer 3"/>
          <p:cNvSpPr>
            <a:spLocks noGrp="1"/>
          </p:cNvSpPr>
          <p:nvPr>
            <p:ph type="sldNum" sz="quarter" idx="5"/>
          </p:nvPr>
        </p:nvSpPr>
        <p:spPr/>
        <p:txBody>
          <a:bodyPr/>
          <a:lstStyle/>
          <a:p>
            <a:fld id="{15247DF7-C508-4D3E-8A2C-A93DDE4325F6}" type="slidenum">
              <a:rPr lang="en-US" smtClean="0"/>
              <a:t>30</a:t>
            </a:fld>
            <a:endParaRPr lang="en-US"/>
          </a:p>
        </p:txBody>
      </p:sp>
    </p:spTree>
    <p:extLst>
      <p:ext uri="{BB962C8B-B14F-4D97-AF65-F5344CB8AC3E}">
        <p14:creationId xmlns:p14="http://schemas.microsoft.com/office/powerpoint/2010/main" val="520249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plt.figure</a:t>
            </a:r>
            <a:r>
              <a:rPr lang="en-US" dirty="0"/>
              <a:t>(</a:t>
            </a:r>
            <a:r>
              <a:rPr lang="en-US" dirty="0" err="1"/>
              <a:t>figsize</a:t>
            </a:r>
            <a:r>
              <a:rPr lang="en-US" dirty="0"/>
              <a:t>=(15,7))</a:t>
            </a:r>
          </a:p>
          <a:p>
            <a:r>
              <a:rPr lang="en-US" dirty="0" err="1"/>
              <a:t>sns.pairplot</a:t>
            </a:r>
            <a:r>
              <a:rPr lang="en-US" dirty="0"/>
              <a:t>(data=</a:t>
            </a:r>
            <a:r>
              <a:rPr lang="en-US" dirty="0" err="1"/>
              <a:t>cgf_df,corner</a:t>
            </a:r>
            <a:r>
              <a:rPr lang="en-US" dirty="0"/>
              <a:t>=True)</a:t>
            </a:r>
          </a:p>
        </p:txBody>
      </p:sp>
      <p:sp>
        <p:nvSpPr>
          <p:cNvPr id="4" name="Pladsholder til slidenummer 3"/>
          <p:cNvSpPr>
            <a:spLocks noGrp="1"/>
          </p:cNvSpPr>
          <p:nvPr>
            <p:ph type="sldNum" sz="quarter" idx="5"/>
          </p:nvPr>
        </p:nvSpPr>
        <p:spPr/>
        <p:txBody>
          <a:bodyPr/>
          <a:lstStyle/>
          <a:p>
            <a:fld id="{15247DF7-C508-4D3E-8A2C-A93DDE4325F6}" type="slidenum">
              <a:rPr lang="en-US" smtClean="0"/>
              <a:t>31</a:t>
            </a:fld>
            <a:endParaRPr lang="en-US"/>
          </a:p>
        </p:txBody>
      </p:sp>
    </p:spTree>
    <p:extLst>
      <p:ext uri="{BB962C8B-B14F-4D97-AF65-F5344CB8AC3E}">
        <p14:creationId xmlns:p14="http://schemas.microsoft.com/office/powerpoint/2010/main" val="915403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a:t>
            </a:r>
            <a:r>
              <a:rPr lang="en-US" dirty="0" err="1"/>
              <a:t>Varaite</a:t>
            </a:r>
            <a:r>
              <a:rPr lang="en-US" dirty="0"/>
              <a:t> Analysis for </a:t>
            </a:r>
          </a:p>
          <a:p>
            <a:r>
              <a:rPr lang="en-US" dirty="0"/>
              <a:t>#1.Product &amp; Age</a:t>
            </a:r>
          </a:p>
          <a:p>
            <a:r>
              <a:rPr lang="en-US" dirty="0"/>
              <a:t>#2.Product &amp; Income</a:t>
            </a:r>
          </a:p>
          <a:p>
            <a:r>
              <a:rPr lang="en-US" dirty="0"/>
              <a:t>#3.Product &amp; Education</a:t>
            </a:r>
          </a:p>
          <a:p>
            <a:r>
              <a:rPr lang="en-US" dirty="0"/>
              <a:t>#4.Product &amp; Usage</a:t>
            </a:r>
          </a:p>
          <a:p>
            <a:r>
              <a:rPr lang="en-US" dirty="0"/>
              <a:t>#5.Product &amp; Fitness</a:t>
            </a:r>
          </a:p>
          <a:p>
            <a:r>
              <a:rPr lang="en-US" dirty="0"/>
              <a:t>#6.Product &amp; Miles</a:t>
            </a:r>
          </a:p>
          <a:p>
            <a:r>
              <a:rPr lang="en-US" dirty="0"/>
              <a:t>fig1, axes1 =</a:t>
            </a:r>
            <a:r>
              <a:rPr lang="en-US" dirty="0" err="1"/>
              <a:t>plt.subplots</a:t>
            </a:r>
            <a:r>
              <a:rPr lang="en-US" dirty="0"/>
              <a:t>(3,2,figsize=(14, 19))</a:t>
            </a:r>
          </a:p>
          <a:p>
            <a:r>
              <a:rPr lang="en-US" dirty="0"/>
              <a:t>list1_col=['</a:t>
            </a:r>
            <a:r>
              <a:rPr lang="en-US" dirty="0" err="1"/>
              <a:t>Age','Income','Education','Usage','Fitness','Miles</a:t>
            </a:r>
            <a:r>
              <a:rPr lang="en-US" dirty="0"/>
              <a:t>']</a:t>
            </a:r>
          </a:p>
          <a:p>
            <a:r>
              <a:rPr lang="en-US" dirty="0"/>
              <a:t>#instead of writing  boxplot 6 times using for loop</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['Product'],ax=ax).set(title='PRODUCT BY ' + list1_col[</a:t>
            </a:r>
            <a:r>
              <a:rPr lang="en-US" dirty="0" err="1"/>
              <a:t>i</a:t>
            </a:r>
            <a:r>
              <a:rPr lang="en-US" dirty="0"/>
              <a:t>].upper()  )</a:t>
            </a:r>
          </a:p>
          <a:p>
            <a:r>
              <a:rPr lang="en-US" dirty="0"/>
              <a:t> </a:t>
            </a:r>
          </a:p>
        </p:txBody>
      </p:sp>
      <p:sp>
        <p:nvSpPr>
          <p:cNvPr id="4" name="Pladsholder til slidenummer 3"/>
          <p:cNvSpPr>
            <a:spLocks noGrp="1"/>
          </p:cNvSpPr>
          <p:nvPr>
            <p:ph type="sldNum" sz="quarter" idx="5"/>
          </p:nvPr>
        </p:nvSpPr>
        <p:spPr/>
        <p:txBody>
          <a:bodyPr/>
          <a:lstStyle/>
          <a:p>
            <a:fld id="{15247DF7-C508-4D3E-8A2C-A93DDE4325F6}" type="slidenum">
              <a:rPr lang="en-US" smtClean="0"/>
              <a:t>32</a:t>
            </a:fld>
            <a:endParaRPr lang="en-US"/>
          </a:p>
        </p:txBody>
      </p:sp>
    </p:spTree>
    <p:extLst>
      <p:ext uri="{BB962C8B-B14F-4D97-AF65-F5344CB8AC3E}">
        <p14:creationId xmlns:p14="http://schemas.microsoft.com/office/powerpoint/2010/main" val="3367319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a:t>
            </a:r>
            <a:r>
              <a:rPr lang="en-US" dirty="0" err="1"/>
              <a:t>Varaite</a:t>
            </a:r>
            <a:r>
              <a:rPr lang="en-US" dirty="0"/>
              <a:t> Analysis for </a:t>
            </a:r>
          </a:p>
          <a:p>
            <a:r>
              <a:rPr lang="en-US" dirty="0"/>
              <a:t>#1.Product &amp; Age</a:t>
            </a:r>
          </a:p>
          <a:p>
            <a:r>
              <a:rPr lang="en-US" dirty="0"/>
              <a:t>#2.Product &amp; Income</a:t>
            </a:r>
          </a:p>
          <a:p>
            <a:r>
              <a:rPr lang="en-US" dirty="0"/>
              <a:t>#3.Product &amp; Education</a:t>
            </a:r>
          </a:p>
          <a:p>
            <a:r>
              <a:rPr lang="en-US" dirty="0"/>
              <a:t>#4.Product &amp; Usage</a:t>
            </a:r>
          </a:p>
          <a:p>
            <a:r>
              <a:rPr lang="en-US" dirty="0"/>
              <a:t>#5.Product &amp; Fitness</a:t>
            </a:r>
          </a:p>
          <a:p>
            <a:r>
              <a:rPr lang="en-US" dirty="0"/>
              <a:t>#6.Product &amp; Miles</a:t>
            </a:r>
          </a:p>
          <a:p>
            <a:r>
              <a:rPr lang="en-US" dirty="0"/>
              <a:t>fig1, axes1 =</a:t>
            </a:r>
            <a:r>
              <a:rPr lang="en-US" dirty="0" err="1"/>
              <a:t>plt.subplots</a:t>
            </a:r>
            <a:r>
              <a:rPr lang="en-US" dirty="0"/>
              <a:t>(3,2,figsize=(14, 19))</a:t>
            </a:r>
          </a:p>
          <a:p>
            <a:r>
              <a:rPr lang="en-US" dirty="0"/>
              <a:t>list1_col=['</a:t>
            </a:r>
            <a:r>
              <a:rPr lang="en-US" dirty="0" err="1"/>
              <a:t>Age','Income','Education','Usage','Fitness','Miles</a:t>
            </a:r>
            <a:r>
              <a:rPr lang="en-US" dirty="0"/>
              <a:t>']</a:t>
            </a:r>
          </a:p>
          <a:p>
            <a:r>
              <a:rPr lang="en-US" dirty="0"/>
              <a:t>#instead of writing  boxplot 6 times using for loop</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['Product'],ax=ax).set(title='PRODUCT BY ' + list1_col[</a:t>
            </a:r>
            <a:r>
              <a:rPr lang="en-US" dirty="0" err="1"/>
              <a:t>i</a:t>
            </a:r>
            <a:r>
              <a:rPr lang="en-US" dirty="0"/>
              <a:t>].upper()  )</a:t>
            </a:r>
          </a:p>
          <a:p>
            <a:r>
              <a:rPr lang="en-US" dirty="0"/>
              <a:t> </a:t>
            </a:r>
          </a:p>
          <a:p>
            <a:endParaRPr lang="en-US" dirty="0"/>
          </a:p>
        </p:txBody>
      </p:sp>
      <p:sp>
        <p:nvSpPr>
          <p:cNvPr id="4" name="Pladsholder til slidenummer 3"/>
          <p:cNvSpPr>
            <a:spLocks noGrp="1"/>
          </p:cNvSpPr>
          <p:nvPr>
            <p:ph type="sldNum" sz="quarter" idx="5"/>
          </p:nvPr>
        </p:nvSpPr>
        <p:spPr/>
        <p:txBody>
          <a:bodyPr/>
          <a:lstStyle/>
          <a:p>
            <a:fld id="{15247DF7-C508-4D3E-8A2C-A93DDE4325F6}" type="slidenum">
              <a:rPr lang="en-US" smtClean="0"/>
              <a:t>33</a:t>
            </a:fld>
            <a:endParaRPr lang="en-US"/>
          </a:p>
        </p:txBody>
      </p:sp>
    </p:spTree>
    <p:extLst>
      <p:ext uri="{BB962C8B-B14F-4D97-AF65-F5344CB8AC3E}">
        <p14:creationId xmlns:p14="http://schemas.microsoft.com/office/powerpoint/2010/main" val="134959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a:t>
            </a:r>
            <a:r>
              <a:rPr lang="en-US" dirty="0" err="1"/>
              <a:t>Varaite</a:t>
            </a:r>
            <a:r>
              <a:rPr lang="en-US" dirty="0"/>
              <a:t> Analysis for </a:t>
            </a:r>
          </a:p>
          <a:p>
            <a:r>
              <a:rPr lang="en-US" dirty="0"/>
              <a:t>#1.Product &amp; Age</a:t>
            </a:r>
          </a:p>
          <a:p>
            <a:r>
              <a:rPr lang="en-US" dirty="0"/>
              <a:t>#2.Product &amp; Income</a:t>
            </a:r>
          </a:p>
          <a:p>
            <a:r>
              <a:rPr lang="en-US" dirty="0"/>
              <a:t>#3.Product &amp; Education</a:t>
            </a:r>
          </a:p>
          <a:p>
            <a:r>
              <a:rPr lang="en-US" dirty="0"/>
              <a:t>#4.Product &amp; Usage</a:t>
            </a:r>
          </a:p>
          <a:p>
            <a:r>
              <a:rPr lang="en-US" dirty="0"/>
              <a:t>#5.Product &amp; Fitness</a:t>
            </a:r>
          </a:p>
          <a:p>
            <a:r>
              <a:rPr lang="en-US" dirty="0"/>
              <a:t>#6.Product &amp; Miles</a:t>
            </a:r>
          </a:p>
          <a:p>
            <a:r>
              <a:rPr lang="en-US" dirty="0"/>
              <a:t>fig1, axes1 =</a:t>
            </a:r>
            <a:r>
              <a:rPr lang="en-US" dirty="0" err="1"/>
              <a:t>plt.subplots</a:t>
            </a:r>
            <a:r>
              <a:rPr lang="en-US" dirty="0"/>
              <a:t>(3,2,figsize=(14, 19))</a:t>
            </a:r>
          </a:p>
          <a:p>
            <a:r>
              <a:rPr lang="en-US" dirty="0"/>
              <a:t>list1_col=['</a:t>
            </a:r>
            <a:r>
              <a:rPr lang="en-US" dirty="0" err="1"/>
              <a:t>Age','Income','Education','Usage','Fitness','Miles</a:t>
            </a:r>
            <a:r>
              <a:rPr lang="en-US" dirty="0"/>
              <a:t>']</a:t>
            </a:r>
          </a:p>
          <a:p>
            <a:r>
              <a:rPr lang="en-US" dirty="0"/>
              <a:t>#instead of writing  boxplot 6 times using for loop</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['Product'],ax=ax).set(title='PRODUCT BY ' + list1_col[</a:t>
            </a:r>
            <a:r>
              <a:rPr lang="en-US" dirty="0" err="1"/>
              <a:t>i</a:t>
            </a:r>
            <a:r>
              <a:rPr lang="en-US" dirty="0"/>
              <a:t>].upper()  )</a:t>
            </a:r>
          </a:p>
          <a:p>
            <a:r>
              <a:rPr lang="en-US" dirty="0"/>
              <a:t> </a:t>
            </a:r>
          </a:p>
          <a:p>
            <a:endParaRPr lang="en-US" dirty="0"/>
          </a:p>
        </p:txBody>
      </p:sp>
      <p:sp>
        <p:nvSpPr>
          <p:cNvPr id="4" name="Pladsholder til slidenummer 3"/>
          <p:cNvSpPr>
            <a:spLocks noGrp="1"/>
          </p:cNvSpPr>
          <p:nvPr>
            <p:ph type="sldNum" sz="quarter" idx="5"/>
          </p:nvPr>
        </p:nvSpPr>
        <p:spPr/>
        <p:txBody>
          <a:bodyPr/>
          <a:lstStyle/>
          <a:p>
            <a:fld id="{15247DF7-C508-4D3E-8A2C-A93DDE4325F6}" type="slidenum">
              <a:rPr lang="en-US" smtClean="0"/>
              <a:t>34</a:t>
            </a:fld>
            <a:endParaRPr lang="en-US"/>
          </a:p>
        </p:txBody>
      </p:sp>
    </p:spTree>
    <p:extLst>
      <p:ext uri="{BB962C8B-B14F-4D97-AF65-F5344CB8AC3E}">
        <p14:creationId xmlns:p14="http://schemas.microsoft.com/office/powerpoint/2010/main" val="4196753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a:t>
            </a:r>
            <a:r>
              <a:rPr lang="en-US" dirty="0" err="1"/>
              <a:t>Varaite</a:t>
            </a:r>
            <a:r>
              <a:rPr lang="en-US" dirty="0"/>
              <a:t> Analysis for </a:t>
            </a:r>
          </a:p>
          <a:p>
            <a:r>
              <a:rPr lang="en-US" dirty="0"/>
              <a:t>#1.Gender &amp; Age</a:t>
            </a:r>
          </a:p>
          <a:p>
            <a:r>
              <a:rPr lang="en-US" dirty="0"/>
              <a:t>#2.Gender &amp; Income</a:t>
            </a:r>
          </a:p>
          <a:p>
            <a:r>
              <a:rPr lang="en-US" dirty="0"/>
              <a:t>#3.Gender &amp; Education</a:t>
            </a:r>
          </a:p>
          <a:p>
            <a:r>
              <a:rPr lang="en-US" dirty="0"/>
              <a:t>#4.Gender &amp; Usage</a:t>
            </a:r>
          </a:p>
          <a:p>
            <a:r>
              <a:rPr lang="en-US" dirty="0"/>
              <a:t>#5.Gender &amp; Fitness</a:t>
            </a:r>
          </a:p>
          <a:p>
            <a:r>
              <a:rPr lang="en-US" dirty="0"/>
              <a:t>#6.Gender &amp; Miles</a:t>
            </a:r>
          </a:p>
          <a:p>
            <a:endParaRPr lang="en-US" dirty="0"/>
          </a:p>
          <a:p>
            <a:r>
              <a:rPr lang="en-US" dirty="0"/>
              <a:t>fig1, axes1 =</a:t>
            </a:r>
            <a:r>
              <a:rPr lang="en-US" dirty="0" err="1"/>
              <a:t>plt.subplots</a:t>
            </a:r>
            <a:r>
              <a:rPr lang="en-US" dirty="0"/>
              <a:t>(3,2,figsize=(14, 19))</a:t>
            </a:r>
          </a:p>
          <a:p>
            <a:r>
              <a:rPr lang="en-US" dirty="0"/>
              <a:t>list1_col=['</a:t>
            </a:r>
            <a:r>
              <a:rPr lang="en-US" dirty="0" err="1"/>
              <a:t>Age','Income','Education','Usage','Fitness','Miles</a:t>
            </a:r>
            <a:r>
              <a:rPr lang="en-US" dirty="0"/>
              <a:t>']</a:t>
            </a:r>
          </a:p>
          <a:p>
            <a:r>
              <a:rPr lang="en-US" dirty="0"/>
              <a:t># to plot graph side by side.</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['Gender'],ax=ax).set(title='GENDER BY ' + list1_col[</a:t>
            </a:r>
            <a:r>
              <a:rPr lang="en-US" dirty="0" err="1"/>
              <a:t>i</a:t>
            </a:r>
            <a:r>
              <a:rPr lang="en-US" dirty="0"/>
              <a:t>].upper()) </a:t>
            </a:r>
          </a:p>
        </p:txBody>
      </p:sp>
      <p:sp>
        <p:nvSpPr>
          <p:cNvPr id="4" name="Pladsholder til slidenummer 3"/>
          <p:cNvSpPr>
            <a:spLocks noGrp="1"/>
          </p:cNvSpPr>
          <p:nvPr>
            <p:ph type="sldNum" sz="quarter" idx="5"/>
          </p:nvPr>
        </p:nvSpPr>
        <p:spPr/>
        <p:txBody>
          <a:bodyPr/>
          <a:lstStyle/>
          <a:p>
            <a:fld id="{15247DF7-C508-4D3E-8A2C-A93DDE4325F6}" type="slidenum">
              <a:rPr lang="en-US" smtClean="0"/>
              <a:t>35</a:t>
            </a:fld>
            <a:endParaRPr lang="en-US"/>
          </a:p>
        </p:txBody>
      </p:sp>
    </p:spTree>
    <p:extLst>
      <p:ext uri="{BB962C8B-B14F-4D97-AF65-F5344CB8AC3E}">
        <p14:creationId xmlns:p14="http://schemas.microsoft.com/office/powerpoint/2010/main" val="3887317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cgf_df.info()</a:t>
            </a:r>
          </a:p>
        </p:txBody>
      </p:sp>
      <p:sp>
        <p:nvSpPr>
          <p:cNvPr id="4" name="Pladsholder til slidenummer 3"/>
          <p:cNvSpPr>
            <a:spLocks noGrp="1"/>
          </p:cNvSpPr>
          <p:nvPr>
            <p:ph type="sldNum" sz="quarter" idx="5"/>
          </p:nvPr>
        </p:nvSpPr>
        <p:spPr/>
        <p:txBody>
          <a:bodyPr/>
          <a:lstStyle/>
          <a:p>
            <a:fld id="{15247DF7-C508-4D3E-8A2C-A93DDE4325F6}" type="slidenum">
              <a:rPr lang="en-US" smtClean="0"/>
              <a:t>9</a:t>
            </a:fld>
            <a:endParaRPr lang="en-US"/>
          </a:p>
        </p:txBody>
      </p:sp>
    </p:spTree>
    <p:extLst>
      <p:ext uri="{BB962C8B-B14F-4D97-AF65-F5344CB8AC3E}">
        <p14:creationId xmlns:p14="http://schemas.microsoft.com/office/powerpoint/2010/main" val="351241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a:t>
            </a:r>
            <a:r>
              <a:rPr lang="en-US" dirty="0" err="1"/>
              <a:t>Varaite</a:t>
            </a:r>
            <a:r>
              <a:rPr lang="en-US" dirty="0"/>
              <a:t> Analysis for </a:t>
            </a:r>
          </a:p>
          <a:p>
            <a:r>
              <a:rPr lang="en-US" dirty="0"/>
              <a:t>#1.Gender &amp; Age</a:t>
            </a:r>
          </a:p>
          <a:p>
            <a:r>
              <a:rPr lang="en-US" dirty="0"/>
              <a:t>#2.Gender &amp; Income</a:t>
            </a:r>
          </a:p>
          <a:p>
            <a:r>
              <a:rPr lang="en-US" dirty="0"/>
              <a:t>#3.Gender &amp; Education</a:t>
            </a:r>
          </a:p>
          <a:p>
            <a:r>
              <a:rPr lang="en-US" dirty="0"/>
              <a:t>#4.Gender &amp; Usage</a:t>
            </a:r>
          </a:p>
          <a:p>
            <a:r>
              <a:rPr lang="en-US" dirty="0"/>
              <a:t>#5.Gender &amp; Fitness</a:t>
            </a:r>
          </a:p>
          <a:p>
            <a:r>
              <a:rPr lang="en-US" dirty="0"/>
              <a:t>#6.Gender &amp; Miles</a:t>
            </a:r>
          </a:p>
          <a:p>
            <a:endParaRPr lang="en-US" dirty="0"/>
          </a:p>
          <a:p>
            <a:r>
              <a:rPr lang="en-US" dirty="0"/>
              <a:t>fig1, axes1 =</a:t>
            </a:r>
            <a:r>
              <a:rPr lang="en-US" dirty="0" err="1"/>
              <a:t>plt.subplots</a:t>
            </a:r>
            <a:r>
              <a:rPr lang="en-US" dirty="0"/>
              <a:t>(3,2,figsize=(14, 19))</a:t>
            </a:r>
          </a:p>
          <a:p>
            <a:r>
              <a:rPr lang="en-US" dirty="0"/>
              <a:t>list1_col=['</a:t>
            </a:r>
            <a:r>
              <a:rPr lang="en-US" dirty="0" err="1"/>
              <a:t>Age','Income','Education','Usage','Fitness','Miles</a:t>
            </a:r>
            <a:r>
              <a:rPr lang="en-US" dirty="0"/>
              <a:t>']</a:t>
            </a:r>
          </a:p>
          <a:p>
            <a:r>
              <a:rPr lang="en-US" dirty="0"/>
              <a:t># to plot graph side by side.</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['Gender'],ax=ax).set(title='GENDER BY ' + list1_col[</a:t>
            </a:r>
            <a:r>
              <a:rPr lang="en-US" dirty="0" err="1"/>
              <a:t>i</a:t>
            </a:r>
            <a:r>
              <a:rPr lang="en-US" dirty="0"/>
              <a:t>].upper()) </a:t>
            </a:r>
          </a:p>
        </p:txBody>
      </p:sp>
      <p:sp>
        <p:nvSpPr>
          <p:cNvPr id="4" name="Pladsholder til slidenummer 3"/>
          <p:cNvSpPr>
            <a:spLocks noGrp="1"/>
          </p:cNvSpPr>
          <p:nvPr>
            <p:ph type="sldNum" sz="quarter" idx="5"/>
          </p:nvPr>
        </p:nvSpPr>
        <p:spPr/>
        <p:txBody>
          <a:bodyPr/>
          <a:lstStyle/>
          <a:p>
            <a:fld id="{15247DF7-C508-4D3E-8A2C-A93DDE4325F6}" type="slidenum">
              <a:rPr lang="en-US" smtClean="0"/>
              <a:t>36</a:t>
            </a:fld>
            <a:endParaRPr lang="en-US"/>
          </a:p>
        </p:txBody>
      </p:sp>
    </p:spTree>
    <p:extLst>
      <p:ext uri="{BB962C8B-B14F-4D97-AF65-F5344CB8AC3E}">
        <p14:creationId xmlns:p14="http://schemas.microsoft.com/office/powerpoint/2010/main" val="625979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a:t>
            </a:r>
            <a:r>
              <a:rPr lang="en-US" dirty="0" err="1"/>
              <a:t>Varaite</a:t>
            </a:r>
            <a:r>
              <a:rPr lang="en-US" dirty="0"/>
              <a:t> Analysis for </a:t>
            </a:r>
          </a:p>
          <a:p>
            <a:r>
              <a:rPr lang="en-US" dirty="0"/>
              <a:t>#1.Gender &amp; Age</a:t>
            </a:r>
          </a:p>
          <a:p>
            <a:r>
              <a:rPr lang="en-US" dirty="0"/>
              <a:t>#2.Gender &amp; Income</a:t>
            </a:r>
          </a:p>
          <a:p>
            <a:r>
              <a:rPr lang="en-US" dirty="0"/>
              <a:t>#3.Gender &amp; Education</a:t>
            </a:r>
          </a:p>
          <a:p>
            <a:r>
              <a:rPr lang="en-US" dirty="0"/>
              <a:t>#4.Gender &amp; Usage</a:t>
            </a:r>
          </a:p>
          <a:p>
            <a:r>
              <a:rPr lang="en-US" dirty="0"/>
              <a:t>#5.Gender &amp; Fitness</a:t>
            </a:r>
          </a:p>
          <a:p>
            <a:r>
              <a:rPr lang="en-US" dirty="0"/>
              <a:t>#6.Gender &amp; Miles</a:t>
            </a:r>
          </a:p>
          <a:p>
            <a:endParaRPr lang="en-US" dirty="0"/>
          </a:p>
          <a:p>
            <a:r>
              <a:rPr lang="en-US" dirty="0"/>
              <a:t>fig1, axes1 =</a:t>
            </a:r>
            <a:r>
              <a:rPr lang="en-US" dirty="0" err="1"/>
              <a:t>plt.subplots</a:t>
            </a:r>
            <a:r>
              <a:rPr lang="en-US" dirty="0"/>
              <a:t>(3,2,figsize=(14, 19))</a:t>
            </a:r>
          </a:p>
          <a:p>
            <a:r>
              <a:rPr lang="en-US" dirty="0"/>
              <a:t>list1_col=['</a:t>
            </a:r>
            <a:r>
              <a:rPr lang="en-US" dirty="0" err="1"/>
              <a:t>Age','Income','Education','Usage','Fitness','Miles</a:t>
            </a:r>
            <a:r>
              <a:rPr lang="en-US" dirty="0"/>
              <a:t>']</a:t>
            </a:r>
          </a:p>
          <a:p>
            <a:r>
              <a:rPr lang="en-US" dirty="0"/>
              <a:t># to plot graph side by side.</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['Gender'],ax=ax).set(title='GENDER BY ' + list1_col[</a:t>
            </a:r>
            <a:r>
              <a:rPr lang="en-US" dirty="0" err="1"/>
              <a:t>i</a:t>
            </a:r>
            <a:r>
              <a:rPr lang="en-US" dirty="0"/>
              <a:t>].upper()) </a:t>
            </a:r>
          </a:p>
        </p:txBody>
      </p:sp>
      <p:sp>
        <p:nvSpPr>
          <p:cNvPr id="4" name="Pladsholder til slidenummer 3"/>
          <p:cNvSpPr>
            <a:spLocks noGrp="1"/>
          </p:cNvSpPr>
          <p:nvPr>
            <p:ph type="sldNum" sz="quarter" idx="5"/>
          </p:nvPr>
        </p:nvSpPr>
        <p:spPr/>
        <p:txBody>
          <a:bodyPr/>
          <a:lstStyle/>
          <a:p>
            <a:fld id="{15247DF7-C508-4D3E-8A2C-A93DDE4325F6}" type="slidenum">
              <a:rPr lang="en-US" smtClean="0"/>
              <a:t>37</a:t>
            </a:fld>
            <a:endParaRPr lang="en-US"/>
          </a:p>
        </p:txBody>
      </p:sp>
    </p:spTree>
    <p:extLst>
      <p:ext uri="{BB962C8B-B14F-4D97-AF65-F5344CB8AC3E}">
        <p14:creationId xmlns:p14="http://schemas.microsoft.com/office/powerpoint/2010/main" val="1909988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Variate Analysis for </a:t>
            </a:r>
          </a:p>
          <a:p>
            <a:r>
              <a:rPr lang="en-US" dirty="0"/>
              <a:t>#1.Martial Status &amp; Age</a:t>
            </a:r>
          </a:p>
          <a:p>
            <a:r>
              <a:rPr lang="en-US" dirty="0"/>
              <a:t>#2.Martial Status &amp; Income</a:t>
            </a:r>
          </a:p>
          <a:p>
            <a:r>
              <a:rPr lang="en-US" dirty="0"/>
              <a:t>#3.Martial Status &amp; Education</a:t>
            </a:r>
          </a:p>
          <a:p>
            <a:r>
              <a:rPr lang="en-US" dirty="0"/>
              <a:t>#4.Martial Status &amp; Usage</a:t>
            </a:r>
          </a:p>
          <a:p>
            <a:r>
              <a:rPr lang="en-US" dirty="0"/>
              <a:t>#5.Martial Status &amp; Fitness</a:t>
            </a:r>
          </a:p>
          <a:p>
            <a:r>
              <a:rPr lang="en-US" dirty="0"/>
              <a:t>#6.Martial Status &amp; Miles</a:t>
            </a:r>
          </a:p>
          <a:p>
            <a:r>
              <a:rPr lang="en-US" dirty="0" err="1"/>
              <a:t>plt.figure</a:t>
            </a:r>
            <a:r>
              <a:rPr lang="en-US" dirty="0"/>
              <a:t>(</a:t>
            </a:r>
            <a:r>
              <a:rPr lang="en-US" dirty="0" err="1"/>
              <a:t>figsize</a:t>
            </a:r>
            <a:r>
              <a:rPr lang="en-US" dirty="0"/>
              <a:t>=(7,7))</a:t>
            </a:r>
          </a:p>
          <a:p>
            <a:r>
              <a:rPr lang="en-US" dirty="0"/>
              <a:t>fig1, axes1 =</a:t>
            </a:r>
            <a:r>
              <a:rPr lang="en-US" dirty="0" err="1"/>
              <a:t>plt.subplots</a:t>
            </a:r>
            <a:r>
              <a:rPr lang="en-US" dirty="0"/>
              <a:t>(3,2,figsize=(18, 19))</a:t>
            </a:r>
          </a:p>
          <a:p>
            <a:r>
              <a:rPr lang="en-US" dirty="0"/>
              <a:t>list1_col=['</a:t>
            </a:r>
            <a:r>
              <a:rPr lang="en-US" dirty="0" err="1"/>
              <a:t>Age','Income','Education','Usage','Fitness','Miles</a:t>
            </a:r>
            <a:r>
              <a:rPr lang="en-US" dirty="0"/>
              <a:t>']</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a:t>
            </a:r>
            <a:r>
              <a:rPr lang="en-US" dirty="0" err="1"/>
              <a:t>MaritalStatus</a:t>
            </a:r>
            <a:r>
              <a:rPr lang="en-US" dirty="0"/>
              <a:t>'],ax=ax).set(title='MARTIAL STATUS BY ' + list1_col[</a:t>
            </a:r>
            <a:r>
              <a:rPr lang="en-US" dirty="0" err="1"/>
              <a:t>i</a:t>
            </a:r>
            <a:r>
              <a:rPr lang="en-US" dirty="0"/>
              <a:t>].upper()) </a:t>
            </a:r>
          </a:p>
        </p:txBody>
      </p:sp>
      <p:sp>
        <p:nvSpPr>
          <p:cNvPr id="4" name="Pladsholder til slidenummer 3"/>
          <p:cNvSpPr>
            <a:spLocks noGrp="1"/>
          </p:cNvSpPr>
          <p:nvPr>
            <p:ph type="sldNum" sz="quarter" idx="5"/>
          </p:nvPr>
        </p:nvSpPr>
        <p:spPr/>
        <p:txBody>
          <a:bodyPr/>
          <a:lstStyle/>
          <a:p>
            <a:fld id="{15247DF7-C508-4D3E-8A2C-A93DDE4325F6}" type="slidenum">
              <a:rPr lang="en-US" smtClean="0"/>
              <a:t>38</a:t>
            </a:fld>
            <a:endParaRPr lang="en-US"/>
          </a:p>
        </p:txBody>
      </p:sp>
    </p:spTree>
    <p:extLst>
      <p:ext uri="{BB962C8B-B14F-4D97-AF65-F5344CB8AC3E}">
        <p14:creationId xmlns:p14="http://schemas.microsoft.com/office/powerpoint/2010/main" val="3577847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a:t>
            </a:r>
            <a:r>
              <a:rPr lang="en-US" dirty="0" err="1"/>
              <a:t>Varaite</a:t>
            </a:r>
            <a:r>
              <a:rPr lang="en-US" dirty="0"/>
              <a:t> Analysis for </a:t>
            </a:r>
          </a:p>
          <a:p>
            <a:r>
              <a:rPr lang="en-US" dirty="0"/>
              <a:t>#1.Martial Status &amp; Age</a:t>
            </a:r>
          </a:p>
          <a:p>
            <a:r>
              <a:rPr lang="en-US" dirty="0"/>
              <a:t>#2.Martial Status &amp; Income</a:t>
            </a:r>
          </a:p>
          <a:p>
            <a:r>
              <a:rPr lang="en-US" dirty="0"/>
              <a:t>#3.Martial Status &amp; Education</a:t>
            </a:r>
          </a:p>
          <a:p>
            <a:r>
              <a:rPr lang="en-US" dirty="0"/>
              <a:t>#4.Martial Status &amp; Usage</a:t>
            </a:r>
          </a:p>
          <a:p>
            <a:r>
              <a:rPr lang="en-US" dirty="0"/>
              <a:t>#5.Martial Status &amp; Fitness</a:t>
            </a:r>
          </a:p>
          <a:p>
            <a:r>
              <a:rPr lang="en-US" dirty="0"/>
              <a:t>#6.Martial Status &amp; Miles</a:t>
            </a:r>
          </a:p>
          <a:p>
            <a:r>
              <a:rPr lang="en-US" dirty="0" err="1"/>
              <a:t>plt.figure</a:t>
            </a:r>
            <a:r>
              <a:rPr lang="en-US" dirty="0"/>
              <a:t>(</a:t>
            </a:r>
            <a:r>
              <a:rPr lang="en-US" dirty="0" err="1"/>
              <a:t>figsize</a:t>
            </a:r>
            <a:r>
              <a:rPr lang="en-US" dirty="0"/>
              <a:t>=(7,7))</a:t>
            </a:r>
          </a:p>
          <a:p>
            <a:r>
              <a:rPr lang="en-US" dirty="0"/>
              <a:t>fig1, axes1 =</a:t>
            </a:r>
            <a:r>
              <a:rPr lang="en-US" dirty="0" err="1"/>
              <a:t>plt.subplots</a:t>
            </a:r>
            <a:r>
              <a:rPr lang="en-US" dirty="0"/>
              <a:t>(3,2,figsize=(18, 19))</a:t>
            </a:r>
          </a:p>
          <a:p>
            <a:r>
              <a:rPr lang="en-US" dirty="0"/>
              <a:t>list1_col=['</a:t>
            </a:r>
            <a:r>
              <a:rPr lang="en-US" dirty="0" err="1"/>
              <a:t>Age','Income','Education','Usage','Fitness','Miles</a:t>
            </a:r>
            <a:r>
              <a:rPr lang="en-US" dirty="0"/>
              <a:t>']</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a:t>
            </a:r>
            <a:r>
              <a:rPr lang="en-US" dirty="0" err="1"/>
              <a:t>MaritalStatus</a:t>
            </a:r>
            <a:r>
              <a:rPr lang="en-US" dirty="0"/>
              <a:t>'],ax=ax).set(title='MARTIAL STATUS BY ' + list1_col[</a:t>
            </a:r>
            <a:r>
              <a:rPr lang="en-US" dirty="0" err="1"/>
              <a:t>i</a:t>
            </a:r>
            <a:r>
              <a:rPr lang="en-US" dirty="0"/>
              <a:t>].upper()) </a:t>
            </a:r>
          </a:p>
        </p:txBody>
      </p:sp>
      <p:sp>
        <p:nvSpPr>
          <p:cNvPr id="4" name="Pladsholder til slidenummer 3"/>
          <p:cNvSpPr>
            <a:spLocks noGrp="1"/>
          </p:cNvSpPr>
          <p:nvPr>
            <p:ph type="sldNum" sz="quarter" idx="5"/>
          </p:nvPr>
        </p:nvSpPr>
        <p:spPr/>
        <p:txBody>
          <a:bodyPr/>
          <a:lstStyle/>
          <a:p>
            <a:fld id="{15247DF7-C508-4D3E-8A2C-A93DDE4325F6}" type="slidenum">
              <a:rPr lang="en-US" smtClean="0"/>
              <a:t>39</a:t>
            </a:fld>
            <a:endParaRPr lang="en-US"/>
          </a:p>
        </p:txBody>
      </p:sp>
    </p:spTree>
    <p:extLst>
      <p:ext uri="{BB962C8B-B14F-4D97-AF65-F5344CB8AC3E}">
        <p14:creationId xmlns:p14="http://schemas.microsoft.com/office/powerpoint/2010/main" val="3590024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 </a:t>
            </a:r>
            <a:r>
              <a:rPr lang="en-US" dirty="0" err="1"/>
              <a:t>Varaite</a:t>
            </a:r>
            <a:r>
              <a:rPr lang="en-US" dirty="0"/>
              <a:t> Analysis for </a:t>
            </a:r>
          </a:p>
          <a:p>
            <a:r>
              <a:rPr lang="en-US" dirty="0"/>
              <a:t>#1.Martial Status &amp; Age</a:t>
            </a:r>
          </a:p>
          <a:p>
            <a:r>
              <a:rPr lang="en-US" dirty="0"/>
              <a:t>#2.Martial Status &amp; Income</a:t>
            </a:r>
          </a:p>
          <a:p>
            <a:r>
              <a:rPr lang="en-US" dirty="0"/>
              <a:t>#3.Martial Status &amp; Education</a:t>
            </a:r>
          </a:p>
          <a:p>
            <a:r>
              <a:rPr lang="en-US" dirty="0"/>
              <a:t>#4.Martial Status &amp; Usage</a:t>
            </a:r>
          </a:p>
          <a:p>
            <a:r>
              <a:rPr lang="en-US" dirty="0"/>
              <a:t>#5.Martial Status &amp; Fitness</a:t>
            </a:r>
          </a:p>
          <a:p>
            <a:r>
              <a:rPr lang="en-US" dirty="0"/>
              <a:t>#6.Martial Status &amp; Miles</a:t>
            </a:r>
          </a:p>
          <a:p>
            <a:r>
              <a:rPr lang="en-US" dirty="0" err="1"/>
              <a:t>plt.figure</a:t>
            </a:r>
            <a:r>
              <a:rPr lang="en-US" dirty="0"/>
              <a:t>(</a:t>
            </a:r>
            <a:r>
              <a:rPr lang="en-US" dirty="0" err="1"/>
              <a:t>figsize</a:t>
            </a:r>
            <a:r>
              <a:rPr lang="en-US" dirty="0"/>
              <a:t>=(7,7))</a:t>
            </a:r>
          </a:p>
          <a:p>
            <a:r>
              <a:rPr lang="en-US" dirty="0"/>
              <a:t>fig1, axes1 =</a:t>
            </a:r>
            <a:r>
              <a:rPr lang="en-US" dirty="0" err="1"/>
              <a:t>plt.subplots</a:t>
            </a:r>
            <a:r>
              <a:rPr lang="en-US" dirty="0"/>
              <a:t>(3,2,figsize=(18, 19))</a:t>
            </a:r>
          </a:p>
          <a:p>
            <a:r>
              <a:rPr lang="en-US" dirty="0"/>
              <a:t>list1_col=['</a:t>
            </a:r>
            <a:r>
              <a:rPr lang="en-US" dirty="0" err="1"/>
              <a:t>Age','Income','Education','Usage','Fitness','Miles</a:t>
            </a:r>
            <a:r>
              <a:rPr lang="en-US" dirty="0"/>
              <a:t>']</a:t>
            </a:r>
          </a:p>
          <a:p>
            <a:r>
              <a:rPr lang="en-US" dirty="0"/>
              <a:t>for </a:t>
            </a:r>
            <a:r>
              <a:rPr lang="en-US" dirty="0" err="1"/>
              <a:t>i</a:t>
            </a:r>
            <a:r>
              <a:rPr lang="en-US" dirty="0"/>
              <a:t> in range(</a:t>
            </a:r>
            <a:r>
              <a:rPr lang="en-US" dirty="0" err="1"/>
              <a:t>len</a:t>
            </a:r>
            <a:r>
              <a:rPr lang="en-US" dirty="0"/>
              <a:t>(list1_col)):</a:t>
            </a:r>
          </a:p>
          <a:p>
            <a:r>
              <a:rPr lang="en-US" dirty="0"/>
              <a:t>    row=</a:t>
            </a:r>
            <a:r>
              <a:rPr lang="en-US" dirty="0" err="1"/>
              <a:t>i</a:t>
            </a:r>
            <a:r>
              <a:rPr lang="en-US" dirty="0"/>
              <a:t>//2</a:t>
            </a:r>
          </a:p>
          <a:p>
            <a:r>
              <a:rPr lang="en-US" dirty="0"/>
              <a:t>    col=i%2</a:t>
            </a:r>
          </a:p>
          <a:p>
            <a:r>
              <a:rPr lang="en-US" dirty="0"/>
              <a:t>    ax=axes1[</a:t>
            </a:r>
            <a:r>
              <a:rPr lang="en-US" dirty="0" err="1"/>
              <a:t>row,col</a:t>
            </a:r>
            <a:r>
              <a:rPr lang="en-US" dirty="0"/>
              <a:t>]</a:t>
            </a:r>
          </a:p>
          <a:p>
            <a:r>
              <a:rPr lang="en-US" dirty="0"/>
              <a:t>    </a:t>
            </a:r>
            <a:r>
              <a:rPr lang="en-US" dirty="0" err="1"/>
              <a:t>sns.boxplot</a:t>
            </a:r>
            <a:r>
              <a:rPr lang="en-US" dirty="0"/>
              <a:t>(</a:t>
            </a:r>
            <a:r>
              <a:rPr lang="en-US" dirty="0" err="1"/>
              <a:t>cgf_df</a:t>
            </a:r>
            <a:r>
              <a:rPr lang="en-US" dirty="0"/>
              <a:t>[list1_col[</a:t>
            </a:r>
            <a:r>
              <a:rPr lang="en-US" dirty="0" err="1"/>
              <a:t>i</a:t>
            </a:r>
            <a:r>
              <a:rPr lang="en-US" dirty="0"/>
              <a:t>]],</a:t>
            </a:r>
            <a:r>
              <a:rPr lang="en-US" dirty="0" err="1"/>
              <a:t>cgf_df</a:t>
            </a:r>
            <a:r>
              <a:rPr lang="en-US" dirty="0"/>
              <a:t>['</a:t>
            </a:r>
            <a:r>
              <a:rPr lang="en-US" dirty="0" err="1"/>
              <a:t>MaritalStatus</a:t>
            </a:r>
            <a:r>
              <a:rPr lang="en-US" dirty="0"/>
              <a:t>'],ax=ax).set(title='MARTIAL STATUS BY ' + list1_col[</a:t>
            </a:r>
            <a:r>
              <a:rPr lang="en-US" dirty="0" err="1"/>
              <a:t>i</a:t>
            </a:r>
            <a:r>
              <a:rPr lang="en-US" dirty="0"/>
              <a:t>].upper()) </a:t>
            </a:r>
          </a:p>
        </p:txBody>
      </p:sp>
      <p:sp>
        <p:nvSpPr>
          <p:cNvPr id="4" name="Pladsholder til slidenummer 3"/>
          <p:cNvSpPr>
            <a:spLocks noGrp="1"/>
          </p:cNvSpPr>
          <p:nvPr>
            <p:ph type="sldNum" sz="quarter" idx="5"/>
          </p:nvPr>
        </p:nvSpPr>
        <p:spPr/>
        <p:txBody>
          <a:bodyPr/>
          <a:lstStyle/>
          <a:p>
            <a:fld id="{15247DF7-C508-4D3E-8A2C-A93DDE4325F6}" type="slidenum">
              <a:rPr lang="en-US" smtClean="0"/>
              <a:t>40</a:t>
            </a:fld>
            <a:endParaRPr lang="en-US"/>
          </a:p>
        </p:txBody>
      </p:sp>
    </p:spTree>
    <p:extLst>
      <p:ext uri="{BB962C8B-B14F-4D97-AF65-F5344CB8AC3E}">
        <p14:creationId xmlns:p14="http://schemas.microsoft.com/office/powerpoint/2010/main" val="658375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plt.figure</a:t>
            </a:r>
            <a:r>
              <a:rPr lang="en-US" dirty="0"/>
              <a:t>(</a:t>
            </a:r>
            <a:r>
              <a:rPr lang="en-US" dirty="0" err="1"/>
              <a:t>figsize</a:t>
            </a:r>
            <a:r>
              <a:rPr lang="en-US" dirty="0"/>
              <a:t>=(7,7))</a:t>
            </a:r>
          </a:p>
          <a:p>
            <a:r>
              <a:rPr lang="en-US" dirty="0" err="1"/>
              <a:t>sns.countplot</a:t>
            </a:r>
            <a:r>
              <a:rPr lang="en-US" dirty="0"/>
              <a:t>(</a:t>
            </a:r>
            <a:r>
              <a:rPr lang="en-US" dirty="0" err="1"/>
              <a:t>cgf_df</a:t>
            </a:r>
            <a:r>
              <a:rPr lang="en-US" dirty="0"/>
              <a:t>['Gender'],hue=</a:t>
            </a:r>
            <a:r>
              <a:rPr lang="en-US" dirty="0" err="1"/>
              <a:t>cgf_df</a:t>
            </a:r>
            <a:r>
              <a:rPr lang="en-US" dirty="0"/>
              <a:t>["</a:t>
            </a:r>
            <a:r>
              <a:rPr lang="en-US" dirty="0" err="1"/>
              <a:t>MaritalStatus</a:t>
            </a:r>
            <a:r>
              <a:rPr lang="en-US" dirty="0"/>
              <a:t>"]).set(title='MARTIAL STATUS BY GENDER')</a:t>
            </a:r>
          </a:p>
        </p:txBody>
      </p:sp>
      <p:sp>
        <p:nvSpPr>
          <p:cNvPr id="4" name="Pladsholder til slidenummer 3"/>
          <p:cNvSpPr>
            <a:spLocks noGrp="1"/>
          </p:cNvSpPr>
          <p:nvPr>
            <p:ph type="sldNum" sz="quarter" idx="5"/>
          </p:nvPr>
        </p:nvSpPr>
        <p:spPr/>
        <p:txBody>
          <a:bodyPr/>
          <a:lstStyle/>
          <a:p>
            <a:fld id="{15247DF7-C508-4D3E-8A2C-A93DDE4325F6}" type="slidenum">
              <a:rPr lang="en-US" smtClean="0"/>
              <a:t>41</a:t>
            </a:fld>
            <a:endParaRPr lang="en-US"/>
          </a:p>
        </p:txBody>
      </p:sp>
    </p:spTree>
    <p:extLst>
      <p:ext uri="{BB962C8B-B14F-4D97-AF65-F5344CB8AC3E}">
        <p14:creationId xmlns:p14="http://schemas.microsoft.com/office/powerpoint/2010/main" val="2157986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#Bivariate Analysis Age &amp; Education</a:t>
            </a:r>
          </a:p>
          <a:p>
            <a:r>
              <a:rPr lang="en-US" dirty="0" err="1"/>
              <a:t>sns.jointplot</a:t>
            </a:r>
            <a:r>
              <a:rPr lang="en-US" dirty="0"/>
              <a:t>(x = '</a:t>
            </a:r>
            <a:r>
              <a:rPr lang="en-US" dirty="0" err="1"/>
              <a:t>Age',y</a:t>
            </a:r>
            <a:r>
              <a:rPr lang="en-US" dirty="0"/>
              <a:t> = '</a:t>
            </a:r>
            <a:r>
              <a:rPr lang="en-US" dirty="0" err="1"/>
              <a:t>Education',data</a:t>
            </a:r>
            <a:r>
              <a:rPr lang="en-US" dirty="0"/>
              <a:t> = </a:t>
            </a:r>
            <a:r>
              <a:rPr lang="en-US" dirty="0" err="1"/>
              <a:t>cgf_df,color</a:t>
            </a:r>
            <a:r>
              <a:rPr lang="en-US" dirty="0"/>
              <a:t>="</a:t>
            </a:r>
            <a:r>
              <a:rPr lang="en-US" dirty="0" err="1"/>
              <a:t>red",kind</a:t>
            </a:r>
            <a:r>
              <a:rPr lang="en-US" dirty="0"/>
              <a:t>='hex')</a:t>
            </a:r>
          </a:p>
        </p:txBody>
      </p:sp>
      <p:sp>
        <p:nvSpPr>
          <p:cNvPr id="4" name="Pladsholder til slidenummer 3"/>
          <p:cNvSpPr>
            <a:spLocks noGrp="1"/>
          </p:cNvSpPr>
          <p:nvPr>
            <p:ph type="sldNum" sz="quarter" idx="5"/>
          </p:nvPr>
        </p:nvSpPr>
        <p:spPr/>
        <p:txBody>
          <a:bodyPr/>
          <a:lstStyle/>
          <a:p>
            <a:fld id="{15247DF7-C508-4D3E-8A2C-A93DDE4325F6}" type="slidenum">
              <a:rPr lang="en-US" smtClean="0"/>
              <a:t>42</a:t>
            </a:fld>
            <a:endParaRPr lang="en-US"/>
          </a:p>
        </p:txBody>
      </p:sp>
    </p:spTree>
    <p:extLst>
      <p:ext uri="{BB962C8B-B14F-4D97-AF65-F5344CB8AC3E}">
        <p14:creationId xmlns:p14="http://schemas.microsoft.com/office/powerpoint/2010/main" val="2818666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plt.figure</a:t>
            </a:r>
            <a:r>
              <a:rPr lang="en-US" dirty="0"/>
              <a:t>(</a:t>
            </a:r>
            <a:r>
              <a:rPr lang="en-US" dirty="0" err="1"/>
              <a:t>figsize</a:t>
            </a:r>
            <a:r>
              <a:rPr lang="en-US" dirty="0"/>
              <a:t>=(12,7))</a:t>
            </a:r>
          </a:p>
          <a:p>
            <a:r>
              <a:rPr lang="en-US" dirty="0" err="1"/>
              <a:t>sns.pointplot</a:t>
            </a:r>
            <a:r>
              <a:rPr lang="en-US" dirty="0"/>
              <a:t>(x=</a:t>
            </a:r>
            <a:r>
              <a:rPr lang="en-US" dirty="0" err="1"/>
              <a:t>cgf_df</a:t>
            </a:r>
            <a:r>
              <a:rPr lang="en-US" dirty="0"/>
              <a:t>["Education"],y=</a:t>
            </a:r>
            <a:r>
              <a:rPr lang="en-US" dirty="0" err="1"/>
              <a:t>cgf_df</a:t>
            </a:r>
            <a:r>
              <a:rPr lang="en-US" dirty="0"/>
              <a:t>["Income"],hue=</a:t>
            </a:r>
            <a:r>
              <a:rPr lang="en-US" dirty="0" err="1"/>
              <a:t>cgf_df</a:t>
            </a:r>
            <a:r>
              <a:rPr lang="en-US" dirty="0"/>
              <a:t>['Product']).set(title='EDUCATION  BY INCOME ') </a:t>
            </a:r>
          </a:p>
        </p:txBody>
      </p:sp>
      <p:sp>
        <p:nvSpPr>
          <p:cNvPr id="4" name="Pladsholder til slidenummer 3"/>
          <p:cNvSpPr>
            <a:spLocks noGrp="1"/>
          </p:cNvSpPr>
          <p:nvPr>
            <p:ph type="sldNum" sz="quarter" idx="5"/>
          </p:nvPr>
        </p:nvSpPr>
        <p:spPr/>
        <p:txBody>
          <a:bodyPr/>
          <a:lstStyle/>
          <a:p>
            <a:fld id="{15247DF7-C508-4D3E-8A2C-A93DDE4325F6}" type="slidenum">
              <a:rPr lang="en-US" smtClean="0"/>
              <a:t>43</a:t>
            </a:fld>
            <a:endParaRPr lang="en-US"/>
          </a:p>
        </p:txBody>
      </p:sp>
    </p:spTree>
    <p:extLst>
      <p:ext uri="{BB962C8B-B14F-4D97-AF65-F5344CB8AC3E}">
        <p14:creationId xmlns:p14="http://schemas.microsoft.com/office/powerpoint/2010/main" val="3016500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plt.figure</a:t>
            </a:r>
            <a:r>
              <a:rPr lang="en-US" dirty="0"/>
              <a:t>(</a:t>
            </a:r>
            <a:r>
              <a:rPr lang="en-US" dirty="0" err="1"/>
              <a:t>figsize</a:t>
            </a:r>
            <a:r>
              <a:rPr lang="en-US" dirty="0"/>
              <a:t>=(12,7))</a:t>
            </a:r>
          </a:p>
          <a:p>
            <a:r>
              <a:rPr lang="en-US" dirty="0" err="1"/>
              <a:t>sns.catplot</a:t>
            </a:r>
            <a:r>
              <a:rPr lang="en-US" dirty="0"/>
              <a:t>(x='Usage', y='Income', col='</a:t>
            </a:r>
            <a:r>
              <a:rPr lang="en-US" dirty="0" err="1"/>
              <a:t>Gender',hue</a:t>
            </a:r>
            <a:r>
              <a:rPr lang="en-US" dirty="0"/>
              <a:t>='Product' ,kind="bar", data=</a:t>
            </a:r>
            <a:r>
              <a:rPr lang="en-US" dirty="0" err="1"/>
              <a:t>cgf_df</a:t>
            </a:r>
            <a:r>
              <a:rPr lang="en-US" dirty="0"/>
              <a:t>) </a:t>
            </a:r>
          </a:p>
        </p:txBody>
      </p:sp>
      <p:sp>
        <p:nvSpPr>
          <p:cNvPr id="4" name="Pladsholder til slidenummer 3"/>
          <p:cNvSpPr>
            <a:spLocks noGrp="1"/>
          </p:cNvSpPr>
          <p:nvPr>
            <p:ph type="sldNum" sz="quarter" idx="5"/>
          </p:nvPr>
        </p:nvSpPr>
        <p:spPr/>
        <p:txBody>
          <a:bodyPr/>
          <a:lstStyle/>
          <a:p>
            <a:fld id="{15247DF7-C508-4D3E-8A2C-A93DDE4325F6}" type="slidenum">
              <a:rPr lang="en-US" smtClean="0"/>
              <a:t>44</a:t>
            </a:fld>
            <a:endParaRPr lang="en-US"/>
          </a:p>
        </p:txBody>
      </p:sp>
    </p:spTree>
    <p:extLst>
      <p:ext uri="{BB962C8B-B14F-4D97-AF65-F5344CB8AC3E}">
        <p14:creationId xmlns:p14="http://schemas.microsoft.com/office/powerpoint/2010/main" val="3098248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prd_mar_gen</a:t>
            </a:r>
            <a:r>
              <a:rPr lang="en-US" dirty="0"/>
              <a:t>= </a:t>
            </a:r>
            <a:r>
              <a:rPr lang="en-US" dirty="0" err="1"/>
              <a:t>pd.crosstab</a:t>
            </a:r>
            <a:r>
              <a:rPr lang="en-US" dirty="0"/>
              <a:t>(index=</a:t>
            </a:r>
            <a:r>
              <a:rPr lang="en-US" dirty="0" err="1"/>
              <a:t>cgf_df</a:t>
            </a:r>
            <a:r>
              <a:rPr lang="en-US" dirty="0"/>
              <a:t>["Product"], </a:t>
            </a:r>
          </a:p>
          <a:p>
            <a:r>
              <a:rPr lang="en-US" dirty="0"/>
              <a:t>                             columns=[</a:t>
            </a:r>
            <a:r>
              <a:rPr lang="en-US" dirty="0" err="1"/>
              <a:t>cgf_df</a:t>
            </a:r>
            <a:r>
              <a:rPr lang="en-US" dirty="0"/>
              <a:t>["</a:t>
            </a:r>
            <a:r>
              <a:rPr lang="en-US" dirty="0" err="1"/>
              <a:t>MaritalStatus</a:t>
            </a:r>
            <a:r>
              <a:rPr lang="en-US" dirty="0"/>
              <a:t>"],</a:t>
            </a:r>
          </a:p>
          <a:p>
            <a:r>
              <a:rPr lang="en-US" dirty="0"/>
              <a:t>                                      </a:t>
            </a:r>
            <a:r>
              <a:rPr lang="en-US" dirty="0" err="1"/>
              <a:t>cgf_df</a:t>
            </a:r>
            <a:r>
              <a:rPr lang="en-US" dirty="0"/>
              <a:t>["Gender"]] ,</a:t>
            </a:r>
          </a:p>
          <a:p>
            <a:r>
              <a:rPr lang="en-US" dirty="0"/>
              <a:t>                             )  </a:t>
            </a:r>
          </a:p>
          <a:p>
            <a:r>
              <a:rPr lang="en-US" dirty="0" err="1"/>
              <a:t>prd_mar_gen</a:t>
            </a:r>
            <a:endParaRPr lang="en-US" dirty="0"/>
          </a:p>
          <a:p>
            <a:endParaRPr lang="en-US" dirty="0"/>
          </a:p>
          <a:p>
            <a:r>
              <a:rPr lang="en-US" dirty="0" err="1"/>
              <a:t>prd_mar_gen.plot</a:t>
            </a:r>
            <a:r>
              <a:rPr lang="en-US" dirty="0"/>
              <a:t>(kind='bar',</a:t>
            </a:r>
            <a:r>
              <a:rPr lang="en-US" dirty="0" err="1"/>
              <a:t>figsize</a:t>
            </a:r>
            <a:r>
              <a:rPr lang="en-US" dirty="0"/>
              <a:t>=(10,7))</a:t>
            </a:r>
          </a:p>
        </p:txBody>
      </p:sp>
      <p:sp>
        <p:nvSpPr>
          <p:cNvPr id="4" name="Pladsholder til slidenummer 3"/>
          <p:cNvSpPr>
            <a:spLocks noGrp="1"/>
          </p:cNvSpPr>
          <p:nvPr>
            <p:ph type="sldNum" sz="quarter" idx="5"/>
          </p:nvPr>
        </p:nvSpPr>
        <p:spPr/>
        <p:txBody>
          <a:bodyPr/>
          <a:lstStyle/>
          <a:p>
            <a:fld id="{15247DF7-C508-4D3E-8A2C-A93DDE4325F6}" type="slidenum">
              <a:rPr lang="en-US" smtClean="0"/>
              <a:t>45</a:t>
            </a:fld>
            <a:endParaRPr lang="en-US"/>
          </a:p>
        </p:txBody>
      </p:sp>
    </p:spTree>
    <p:extLst>
      <p:ext uri="{BB962C8B-B14F-4D97-AF65-F5344CB8AC3E}">
        <p14:creationId xmlns:p14="http://schemas.microsoft.com/office/powerpoint/2010/main" val="532371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cgf_df.isnull</a:t>
            </a:r>
            <a:r>
              <a:rPr lang="en-US" dirty="0"/>
              <a:t>().sum()</a:t>
            </a:r>
          </a:p>
          <a:p>
            <a:endParaRPr lang="en-US" dirty="0"/>
          </a:p>
          <a:p>
            <a:r>
              <a:rPr lang="en-US" dirty="0" err="1"/>
              <a:t>cgf_df.duplicated</a:t>
            </a:r>
            <a:r>
              <a:rPr lang="en-US" dirty="0"/>
              <a:t>().sum()</a:t>
            </a:r>
          </a:p>
        </p:txBody>
      </p:sp>
      <p:sp>
        <p:nvSpPr>
          <p:cNvPr id="4" name="Pladsholder til slidenummer 3"/>
          <p:cNvSpPr>
            <a:spLocks noGrp="1"/>
          </p:cNvSpPr>
          <p:nvPr>
            <p:ph type="sldNum" sz="quarter" idx="5"/>
          </p:nvPr>
        </p:nvSpPr>
        <p:spPr/>
        <p:txBody>
          <a:bodyPr/>
          <a:lstStyle/>
          <a:p>
            <a:fld id="{15247DF7-C508-4D3E-8A2C-A93DDE4325F6}" type="slidenum">
              <a:rPr lang="en-US" smtClean="0"/>
              <a:t>10</a:t>
            </a:fld>
            <a:endParaRPr lang="en-US"/>
          </a:p>
        </p:txBody>
      </p:sp>
    </p:spTree>
    <p:extLst>
      <p:ext uri="{BB962C8B-B14F-4D97-AF65-F5344CB8AC3E}">
        <p14:creationId xmlns:p14="http://schemas.microsoft.com/office/powerpoint/2010/main" val="2870166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 Income by gender by product and by marital status</a:t>
            </a:r>
          </a:p>
          <a:p>
            <a:r>
              <a:rPr lang="en-US" dirty="0" err="1"/>
              <a:t>sns.catplot</a:t>
            </a:r>
            <a:r>
              <a:rPr lang="en-US" dirty="0"/>
              <a:t>(x='</a:t>
            </a:r>
            <a:r>
              <a:rPr lang="en-US" dirty="0" err="1"/>
              <a:t>Gender',y</a:t>
            </a:r>
            <a:r>
              <a:rPr lang="en-US" dirty="0"/>
              <a:t>='Income', hue='Product', col='</a:t>
            </a:r>
            <a:r>
              <a:rPr lang="en-US" dirty="0" err="1"/>
              <a:t>MaritalStatus</a:t>
            </a:r>
            <a:r>
              <a:rPr lang="en-US" dirty="0"/>
              <a:t>', data=</a:t>
            </a:r>
            <a:r>
              <a:rPr lang="en-US" dirty="0" err="1"/>
              <a:t>cgf_df,kind</a:t>
            </a:r>
            <a:r>
              <a:rPr lang="en-US" dirty="0"/>
              <a:t>='bar');</a:t>
            </a:r>
          </a:p>
        </p:txBody>
      </p:sp>
      <p:sp>
        <p:nvSpPr>
          <p:cNvPr id="4" name="Pladsholder til slidenummer 3"/>
          <p:cNvSpPr>
            <a:spLocks noGrp="1"/>
          </p:cNvSpPr>
          <p:nvPr>
            <p:ph type="sldNum" sz="quarter" idx="5"/>
          </p:nvPr>
        </p:nvSpPr>
        <p:spPr/>
        <p:txBody>
          <a:bodyPr/>
          <a:lstStyle/>
          <a:p>
            <a:fld id="{15247DF7-C508-4D3E-8A2C-A93DDE4325F6}" type="slidenum">
              <a:rPr lang="en-US" smtClean="0"/>
              <a:t>46</a:t>
            </a:fld>
            <a:endParaRPr lang="en-US"/>
          </a:p>
        </p:txBody>
      </p:sp>
    </p:spTree>
    <p:extLst>
      <p:ext uri="{BB962C8B-B14F-4D97-AF65-F5344CB8AC3E}">
        <p14:creationId xmlns:p14="http://schemas.microsoft.com/office/powerpoint/2010/main" val="290545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#scatter plot between income, age ,product and usage</a:t>
            </a:r>
          </a:p>
          <a:p>
            <a:r>
              <a:rPr lang="en-US" dirty="0" err="1"/>
              <a:t>sns.relplot</a:t>
            </a:r>
            <a:r>
              <a:rPr lang="en-US" dirty="0"/>
              <a:t>(x="Age", y="Income", hue="Product", size="Usage",</a:t>
            </a:r>
          </a:p>
          <a:p>
            <a:r>
              <a:rPr lang="en-US" dirty="0"/>
              <a:t>            sizes=(40, 400), alpha=.5, palette="plasma",</a:t>
            </a:r>
          </a:p>
          <a:p>
            <a:r>
              <a:rPr lang="en-US" dirty="0"/>
              <a:t>            height=6, data=</a:t>
            </a:r>
            <a:r>
              <a:rPr lang="en-US" dirty="0" err="1"/>
              <a:t>cgf_df</a:t>
            </a:r>
            <a:r>
              <a:rPr lang="en-US" dirty="0"/>
              <a:t>).set(title='INCOME BY AGE ,PRODUCT AND USAGE');</a:t>
            </a:r>
          </a:p>
        </p:txBody>
      </p:sp>
      <p:sp>
        <p:nvSpPr>
          <p:cNvPr id="4" name="Pladsholder til slidenummer 3"/>
          <p:cNvSpPr>
            <a:spLocks noGrp="1"/>
          </p:cNvSpPr>
          <p:nvPr>
            <p:ph type="sldNum" sz="quarter" idx="5"/>
          </p:nvPr>
        </p:nvSpPr>
        <p:spPr/>
        <p:txBody>
          <a:bodyPr/>
          <a:lstStyle/>
          <a:p>
            <a:fld id="{15247DF7-C508-4D3E-8A2C-A93DDE4325F6}" type="slidenum">
              <a:rPr lang="en-US" smtClean="0"/>
              <a:t>47</a:t>
            </a:fld>
            <a:endParaRPr lang="en-US"/>
          </a:p>
        </p:txBody>
      </p:sp>
    </p:spTree>
    <p:extLst>
      <p:ext uri="{BB962C8B-B14F-4D97-AF65-F5344CB8AC3E}">
        <p14:creationId xmlns:p14="http://schemas.microsoft.com/office/powerpoint/2010/main" val="4127284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fld id="{15247DF7-C508-4D3E-8A2C-A93DDE4325F6}" type="slidenum">
              <a:rPr lang="en-US" smtClean="0"/>
              <a:t>48</a:t>
            </a:fld>
            <a:endParaRPr lang="en-US"/>
          </a:p>
        </p:txBody>
      </p:sp>
    </p:spTree>
    <p:extLst>
      <p:ext uri="{BB962C8B-B14F-4D97-AF65-F5344CB8AC3E}">
        <p14:creationId xmlns:p14="http://schemas.microsoft.com/office/powerpoint/2010/main" val="650728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fld id="{15247DF7-C508-4D3E-8A2C-A93DDE4325F6}" type="slidenum">
              <a:rPr lang="en-US" smtClean="0"/>
              <a:t>49</a:t>
            </a:fld>
            <a:endParaRPr lang="en-US"/>
          </a:p>
        </p:txBody>
      </p:sp>
    </p:spTree>
    <p:extLst>
      <p:ext uri="{BB962C8B-B14F-4D97-AF65-F5344CB8AC3E}">
        <p14:creationId xmlns:p14="http://schemas.microsoft.com/office/powerpoint/2010/main" val="246902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fld id="{15247DF7-C508-4D3E-8A2C-A93DDE4325F6}" type="slidenum">
              <a:rPr lang="en-US" smtClean="0"/>
              <a:t>50</a:t>
            </a:fld>
            <a:endParaRPr lang="en-US"/>
          </a:p>
        </p:txBody>
      </p:sp>
    </p:spTree>
    <p:extLst>
      <p:ext uri="{BB962C8B-B14F-4D97-AF65-F5344CB8AC3E}">
        <p14:creationId xmlns:p14="http://schemas.microsoft.com/office/powerpoint/2010/main" val="1022992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fld id="{15247DF7-C508-4D3E-8A2C-A93DDE4325F6}" type="slidenum">
              <a:rPr lang="en-US" smtClean="0"/>
              <a:t>51</a:t>
            </a:fld>
            <a:endParaRPr lang="en-US"/>
          </a:p>
        </p:txBody>
      </p:sp>
    </p:spTree>
    <p:extLst>
      <p:ext uri="{BB962C8B-B14F-4D97-AF65-F5344CB8AC3E}">
        <p14:creationId xmlns:p14="http://schemas.microsoft.com/office/powerpoint/2010/main" val="2087758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 Check all columns for null data.</a:t>
            </a:r>
          </a:p>
          <a:p>
            <a:r>
              <a:rPr lang="en-US" dirty="0" err="1"/>
              <a:t>mn.matrix</a:t>
            </a:r>
            <a:r>
              <a:rPr lang="en-US" dirty="0"/>
              <a:t>(</a:t>
            </a:r>
            <a:r>
              <a:rPr lang="en-US" dirty="0" err="1"/>
              <a:t>cgf_df</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11</a:t>
            </a:fld>
            <a:endParaRPr lang="en-US"/>
          </a:p>
        </p:txBody>
      </p:sp>
    </p:spTree>
    <p:extLst>
      <p:ext uri="{BB962C8B-B14F-4D97-AF65-F5344CB8AC3E}">
        <p14:creationId xmlns:p14="http://schemas.microsoft.com/office/powerpoint/2010/main" val="2724469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#look at what all unique values have in all columns. </a:t>
            </a:r>
          </a:p>
          <a:p>
            <a:r>
              <a:rPr lang="en-US" dirty="0" err="1"/>
              <a:t>list_col</a:t>
            </a:r>
            <a:r>
              <a:rPr lang="en-US" dirty="0"/>
              <a:t>=['Product','</a:t>
            </a:r>
            <a:r>
              <a:rPr lang="en-US" dirty="0" err="1"/>
              <a:t>MaritalStatus</a:t>
            </a:r>
            <a:r>
              <a:rPr lang="en-US" dirty="0"/>
              <a:t>','</a:t>
            </a:r>
            <a:r>
              <a:rPr lang="en-US" dirty="0" err="1"/>
              <a:t>Usage','Fitness','Education','Age</a:t>
            </a:r>
            <a:r>
              <a:rPr lang="en-US" dirty="0"/>
              <a:t>']</a:t>
            </a:r>
          </a:p>
          <a:p>
            <a:r>
              <a:rPr lang="en-US" dirty="0"/>
              <a:t>for col in </a:t>
            </a:r>
            <a:r>
              <a:rPr lang="en-US" dirty="0" err="1"/>
              <a:t>list_col</a:t>
            </a:r>
            <a:r>
              <a:rPr lang="en-US" dirty="0"/>
              <a:t>: </a:t>
            </a:r>
          </a:p>
          <a:p>
            <a:r>
              <a:rPr lang="en-US" dirty="0"/>
              <a:t>    print('{} :{} ' . format(</a:t>
            </a:r>
            <a:r>
              <a:rPr lang="en-US" dirty="0" err="1"/>
              <a:t>col.upper</a:t>
            </a:r>
            <a:r>
              <a:rPr lang="en-US" dirty="0"/>
              <a:t>(),</a:t>
            </a:r>
            <a:r>
              <a:rPr lang="en-US" dirty="0" err="1"/>
              <a:t>cgf_df</a:t>
            </a:r>
            <a:r>
              <a:rPr lang="en-US" dirty="0"/>
              <a:t>[col].unique()))</a:t>
            </a:r>
          </a:p>
        </p:txBody>
      </p:sp>
      <p:sp>
        <p:nvSpPr>
          <p:cNvPr id="4" name="Pladsholder til slidenummer 3"/>
          <p:cNvSpPr>
            <a:spLocks noGrp="1"/>
          </p:cNvSpPr>
          <p:nvPr>
            <p:ph type="sldNum" sz="quarter" idx="5"/>
          </p:nvPr>
        </p:nvSpPr>
        <p:spPr/>
        <p:txBody>
          <a:bodyPr/>
          <a:lstStyle/>
          <a:p>
            <a:fld id="{15247DF7-C508-4D3E-8A2C-A93DDE4325F6}" type="slidenum">
              <a:rPr lang="en-US" smtClean="0"/>
              <a:t>12</a:t>
            </a:fld>
            <a:endParaRPr lang="en-US"/>
          </a:p>
        </p:txBody>
      </p:sp>
    </p:spTree>
    <p:extLst>
      <p:ext uri="{BB962C8B-B14F-4D97-AF65-F5344CB8AC3E}">
        <p14:creationId xmlns:p14="http://schemas.microsoft.com/office/powerpoint/2010/main" val="970768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cgf_df.describe</a:t>
            </a:r>
            <a:r>
              <a:rPr lang="en-US" dirty="0"/>
              <a:t>()</a:t>
            </a:r>
          </a:p>
        </p:txBody>
      </p:sp>
      <p:sp>
        <p:nvSpPr>
          <p:cNvPr id="4" name="Pladsholder til slidenummer 3"/>
          <p:cNvSpPr>
            <a:spLocks noGrp="1"/>
          </p:cNvSpPr>
          <p:nvPr>
            <p:ph type="sldNum" sz="quarter" idx="5"/>
          </p:nvPr>
        </p:nvSpPr>
        <p:spPr/>
        <p:txBody>
          <a:bodyPr/>
          <a:lstStyle/>
          <a:p>
            <a:fld id="{15247DF7-C508-4D3E-8A2C-A93DDE4325F6}" type="slidenum">
              <a:rPr lang="en-US" smtClean="0"/>
              <a:t>13</a:t>
            </a:fld>
            <a:endParaRPr lang="en-US"/>
          </a:p>
        </p:txBody>
      </p:sp>
    </p:spTree>
    <p:extLst>
      <p:ext uri="{BB962C8B-B14F-4D97-AF65-F5344CB8AC3E}">
        <p14:creationId xmlns:p14="http://schemas.microsoft.com/office/powerpoint/2010/main" val="354006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a:t>#Which is most sold Model?</a:t>
            </a:r>
          </a:p>
          <a:p>
            <a:r>
              <a:rPr lang="en-US" dirty="0" err="1"/>
              <a:t>cgf_df.Product.value_counts</a:t>
            </a:r>
            <a:r>
              <a:rPr lang="en-US" dirty="0"/>
              <a:t>()</a:t>
            </a:r>
          </a:p>
          <a:p>
            <a:endParaRPr lang="en-US" dirty="0"/>
          </a:p>
          <a:p>
            <a:r>
              <a:rPr lang="en-US" dirty="0"/>
              <a:t>#Are Male customers buying treadmill more than female customers?</a:t>
            </a:r>
          </a:p>
          <a:p>
            <a:r>
              <a:rPr lang="en-US" dirty="0" err="1"/>
              <a:t>cgf_df.Gender.value_counts</a:t>
            </a:r>
            <a:r>
              <a:rPr lang="en-US" dirty="0"/>
              <a:t>()</a:t>
            </a:r>
          </a:p>
          <a:p>
            <a:endParaRPr lang="en-US" dirty="0"/>
          </a:p>
          <a:p>
            <a:r>
              <a:rPr lang="en-US" dirty="0"/>
              <a:t>#Are married customer buying Treadmill more than Single customers?</a:t>
            </a:r>
          </a:p>
          <a:p>
            <a:r>
              <a:rPr lang="en-US" dirty="0" err="1"/>
              <a:t>cgf_df.MaritalStatus.value_counts</a:t>
            </a:r>
            <a:r>
              <a:rPr lang="en-US" dirty="0"/>
              <a:t>() </a:t>
            </a:r>
          </a:p>
        </p:txBody>
      </p:sp>
      <p:sp>
        <p:nvSpPr>
          <p:cNvPr id="4" name="Pladsholder til slidenummer 3"/>
          <p:cNvSpPr>
            <a:spLocks noGrp="1"/>
          </p:cNvSpPr>
          <p:nvPr>
            <p:ph type="sldNum" sz="quarter" idx="5"/>
          </p:nvPr>
        </p:nvSpPr>
        <p:spPr/>
        <p:txBody>
          <a:bodyPr/>
          <a:lstStyle/>
          <a:p>
            <a:fld id="{15247DF7-C508-4D3E-8A2C-A93DDE4325F6}" type="slidenum">
              <a:rPr lang="en-US" smtClean="0"/>
              <a:t>14</a:t>
            </a:fld>
            <a:endParaRPr lang="en-US"/>
          </a:p>
        </p:txBody>
      </p:sp>
    </p:spTree>
    <p:extLst>
      <p:ext uri="{BB962C8B-B14F-4D97-AF65-F5344CB8AC3E}">
        <p14:creationId xmlns:p14="http://schemas.microsoft.com/office/powerpoint/2010/main" val="408662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err="1"/>
              <a:t>cgf_df</a:t>
            </a:r>
            <a:r>
              <a:rPr lang="en-US" dirty="0"/>
              <a:t>[</a:t>
            </a:r>
            <a:r>
              <a:rPr lang="en-US" dirty="0" err="1"/>
              <a:t>cgf_df</a:t>
            </a:r>
            <a:r>
              <a:rPr lang="en-US" dirty="0"/>
              <a:t>['Product'] == 'TM195'].describe().T # T used to change format rows to column</a:t>
            </a:r>
          </a:p>
        </p:txBody>
      </p:sp>
      <p:sp>
        <p:nvSpPr>
          <p:cNvPr id="4" name="Pladsholder til slidenummer 3"/>
          <p:cNvSpPr>
            <a:spLocks noGrp="1"/>
          </p:cNvSpPr>
          <p:nvPr>
            <p:ph type="sldNum" sz="quarter" idx="5"/>
          </p:nvPr>
        </p:nvSpPr>
        <p:spPr/>
        <p:txBody>
          <a:bodyPr/>
          <a:lstStyle/>
          <a:p>
            <a:fld id="{15247DF7-C508-4D3E-8A2C-A93DDE4325F6}" type="slidenum">
              <a:rPr lang="en-US" smtClean="0"/>
              <a:t>15</a:t>
            </a:fld>
            <a:endParaRPr lang="en-US"/>
          </a:p>
        </p:txBody>
      </p:sp>
    </p:spTree>
    <p:extLst>
      <p:ext uri="{BB962C8B-B14F-4D97-AF65-F5344CB8AC3E}">
        <p14:creationId xmlns:p14="http://schemas.microsoft.com/office/powerpoint/2010/main" val="309627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30B25C9-43A8-44C2-B3EB-D5D1F4B44EBD}" type="datetimeFigureOut">
              <a:rPr lang="da-DK" smtClean="0"/>
              <a:t>10-12-2021</a:t>
            </a:fld>
            <a:endParaRPr lang="da-DK"/>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da-DK"/>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AB5383A-4E48-4BBF-A545-B0061FE7AC8F}" type="slidenum">
              <a:rPr lang="da-DK" smtClean="0"/>
              <a:t>‹nr.›</a:t>
            </a:fld>
            <a:endParaRPr lang="da-DK"/>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127881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30B25C9-43A8-44C2-B3EB-D5D1F4B44EBD}" type="datetimeFigureOut">
              <a:rPr lang="da-DK" smtClean="0"/>
              <a:t>10-12-2021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AB5383A-4E48-4BBF-A545-B0061FE7AC8F}" type="slidenum">
              <a:rPr lang="da-DK" smtClean="0"/>
              <a:t>‹nr.›</a:t>
            </a:fld>
            <a:endParaRPr lang="da-DK"/>
          </a:p>
        </p:txBody>
      </p:sp>
    </p:spTree>
    <p:extLst>
      <p:ext uri="{BB962C8B-B14F-4D97-AF65-F5344CB8AC3E}">
        <p14:creationId xmlns:p14="http://schemas.microsoft.com/office/powerpoint/2010/main" val="339576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30B25C9-43A8-44C2-B3EB-D5D1F4B44EBD}" type="datetimeFigureOut">
              <a:rPr lang="da-DK" smtClean="0"/>
              <a:t>10-12-2021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AB5383A-4E48-4BBF-A545-B0061FE7AC8F}" type="slidenum">
              <a:rPr lang="da-DK" smtClean="0"/>
              <a:t>‹nr.›</a:t>
            </a:fld>
            <a:endParaRPr lang="da-DK"/>
          </a:p>
        </p:txBody>
      </p:sp>
    </p:spTree>
    <p:extLst>
      <p:ext uri="{BB962C8B-B14F-4D97-AF65-F5344CB8AC3E}">
        <p14:creationId xmlns:p14="http://schemas.microsoft.com/office/powerpoint/2010/main" val="65052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30B25C9-43A8-44C2-B3EB-D5D1F4B44EBD}" type="datetimeFigureOut">
              <a:rPr lang="da-DK" smtClean="0"/>
              <a:t>10-12-2021</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AB5383A-4E48-4BBF-A545-B0061FE7AC8F}" type="slidenum">
              <a:rPr lang="da-DK" smtClean="0"/>
              <a:t>‹nr.›</a:t>
            </a:fld>
            <a:endParaRPr lang="da-DK"/>
          </a:p>
        </p:txBody>
      </p:sp>
    </p:spTree>
    <p:extLst>
      <p:ext uri="{BB962C8B-B14F-4D97-AF65-F5344CB8AC3E}">
        <p14:creationId xmlns:p14="http://schemas.microsoft.com/office/powerpoint/2010/main" val="240716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teksttypografien i masteren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30B25C9-43A8-44C2-B3EB-D5D1F4B44EBD}" type="datetimeFigureOut">
              <a:rPr lang="da-DK" smtClean="0"/>
              <a:t>10-12-2021</a:t>
            </a:fld>
            <a:endParaRPr lang="da-DK"/>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da-DK"/>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AB5383A-4E48-4BBF-A545-B0061FE7AC8F}" type="slidenum">
              <a:rPr lang="da-DK" smtClean="0"/>
              <a:t>‹nr.›</a:t>
            </a:fld>
            <a:endParaRPr lang="da-DK"/>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30533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a-DK"/>
              <a:t>Klik for at redigere titeltypografien i masteren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730B25C9-43A8-44C2-B3EB-D5D1F4B44EBD}" type="datetimeFigureOut">
              <a:rPr lang="da-DK" smtClean="0"/>
              <a:t>10-12-2021</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4AB5383A-4E48-4BBF-A545-B0061FE7AC8F}" type="slidenum">
              <a:rPr lang="da-DK" smtClean="0"/>
              <a:t>‹nr.›</a:t>
            </a:fld>
            <a:endParaRPr lang="da-DK"/>
          </a:p>
        </p:txBody>
      </p:sp>
    </p:spTree>
    <p:extLst>
      <p:ext uri="{BB962C8B-B14F-4D97-AF65-F5344CB8AC3E}">
        <p14:creationId xmlns:p14="http://schemas.microsoft.com/office/powerpoint/2010/main" val="29547267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teksttypografien i masteren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730B25C9-43A8-44C2-B3EB-D5D1F4B44EBD}" type="datetimeFigureOut">
              <a:rPr lang="da-DK" smtClean="0"/>
              <a:t>10-12-2021</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4AB5383A-4E48-4BBF-A545-B0061FE7AC8F}" type="slidenum">
              <a:rPr lang="da-DK" smtClean="0"/>
              <a:t>‹nr.›</a:t>
            </a:fld>
            <a:endParaRPr lang="da-DK"/>
          </a:p>
        </p:txBody>
      </p:sp>
    </p:spTree>
    <p:extLst>
      <p:ext uri="{BB962C8B-B14F-4D97-AF65-F5344CB8AC3E}">
        <p14:creationId xmlns:p14="http://schemas.microsoft.com/office/powerpoint/2010/main" val="209883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730B25C9-43A8-44C2-B3EB-D5D1F4B44EBD}" type="datetimeFigureOut">
              <a:rPr lang="da-DK" smtClean="0"/>
              <a:t>10-12-2021</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4AB5383A-4E48-4BBF-A545-B0061FE7AC8F}" type="slidenum">
              <a:rPr lang="da-DK" smtClean="0"/>
              <a:t>‹nr.›</a:t>
            </a:fld>
            <a:endParaRPr lang="da-DK"/>
          </a:p>
        </p:txBody>
      </p:sp>
    </p:spTree>
    <p:extLst>
      <p:ext uri="{BB962C8B-B14F-4D97-AF65-F5344CB8AC3E}">
        <p14:creationId xmlns:p14="http://schemas.microsoft.com/office/powerpoint/2010/main" val="392975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B25C9-43A8-44C2-B3EB-D5D1F4B44EBD}" type="datetimeFigureOut">
              <a:rPr lang="da-DK" smtClean="0"/>
              <a:t>10-12-2021</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4AB5383A-4E48-4BBF-A545-B0061FE7AC8F}" type="slidenum">
              <a:rPr lang="da-DK" smtClean="0"/>
              <a:t>‹nr.›</a:t>
            </a:fld>
            <a:endParaRPr lang="da-DK"/>
          </a:p>
        </p:txBody>
      </p:sp>
    </p:spTree>
    <p:extLst>
      <p:ext uri="{BB962C8B-B14F-4D97-AF65-F5344CB8AC3E}">
        <p14:creationId xmlns:p14="http://schemas.microsoft.com/office/powerpoint/2010/main" val="183415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0B25C9-43A8-44C2-B3EB-D5D1F4B44EBD}" type="datetimeFigureOut">
              <a:rPr lang="da-DK" smtClean="0"/>
              <a:t>10-12-2021</a:t>
            </a:fld>
            <a:endParaRPr lang="da-DK"/>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a-DK"/>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AB5383A-4E48-4BBF-A545-B0061FE7AC8F}" type="slidenum">
              <a:rPr lang="da-DK" smtClean="0"/>
              <a:t>‹nr.›</a:t>
            </a:fld>
            <a:endParaRPr lang="da-DK"/>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05563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teksttypografien i masteren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0B25C9-43A8-44C2-B3EB-D5D1F4B44EBD}" type="datetimeFigureOut">
              <a:rPr lang="da-DK" smtClean="0"/>
              <a:t>10-12-2021</a:t>
            </a:fld>
            <a:endParaRPr lang="da-DK"/>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a-DK"/>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AB5383A-4E48-4BBF-A545-B0061FE7AC8F}" type="slidenum">
              <a:rPr lang="da-DK" smtClean="0"/>
              <a:t>‹nr.›</a:t>
            </a:fld>
            <a:endParaRPr lang="da-DK"/>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063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a-DK"/>
              <a:t>Rediger teksttypografien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0B25C9-43A8-44C2-B3EB-D5D1F4B44EBD}" type="datetimeFigureOut">
              <a:rPr lang="da-DK" smtClean="0"/>
              <a:t>10-12-2021</a:t>
            </a:fld>
            <a:endParaRPr lang="da-DK"/>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a-DK"/>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AB5383A-4E48-4BBF-A545-B0061FE7AC8F}" type="slidenum">
              <a:rPr lang="da-DK" smtClean="0"/>
              <a:t>‹nr.›</a:t>
            </a:fld>
            <a:endParaRPr lang="da-DK"/>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9552448"/>
      </p:ext>
    </p:extLst>
  </p:cSld>
  <p:clrMap bg1="lt1" tx1="dk1" bg2="lt2" tx2="dk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 id="2147484313" r:id="rId7"/>
    <p:sldLayoutId id="2147484314" r:id="rId8"/>
    <p:sldLayoutId id="2147484315" r:id="rId9"/>
    <p:sldLayoutId id="2147484316" r:id="rId10"/>
    <p:sldLayoutId id="21474843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8.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badgujarjyoti@gmail.co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2.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png"/><Relationship Id="rId5" Type="http://schemas.openxmlformats.org/officeDocument/2006/relationships/image" Target="../media/image28.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4.wmf"/><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6.wmf"/><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18091-CCA3-43B3-808B-3814F7DF41FC}"/>
              </a:ext>
            </a:extLst>
          </p:cNvPr>
          <p:cNvSpPr>
            <a:spLocks noGrp="1"/>
          </p:cNvSpPr>
          <p:nvPr>
            <p:ph type="ctrTitle"/>
          </p:nvPr>
        </p:nvSpPr>
        <p:spPr/>
        <p:txBody>
          <a:bodyPr>
            <a:normAutofit fontScale="90000"/>
          </a:bodyPr>
          <a:lstStyle/>
          <a:p>
            <a:br>
              <a:rPr lang="en-US" dirty="0"/>
            </a:br>
            <a:r>
              <a:rPr lang="en-US" sz="6000" dirty="0">
                <a:latin typeface="Calibri" panose="020F0502020204030204" pitchFamily="34" charset="0"/>
                <a:cs typeface="Calibri" panose="020F0502020204030204" pitchFamily="34" charset="0"/>
              </a:rPr>
              <a:t>REDI PROJECT</a:t>
            </a:r>
            <a:br>
              <a:rPr lang="en-US" sz="6000" dirty="0">
                <a:latin typeface="Calibri" panose="020F0502020204030204" pitchFamily="34" charset="0"/>
                <a:cs typeface="Calibri" panose="020F0502020204030204" pitchFamily="34" charset="0"/>
              </a:rPr>
            </a:br>
            <a:r>
              <a:rPr lang="en-US" sz="6000" dirty="0">
                <a:latin typeface="Calibri" panose="020F0502020204030204" pitchFamily="34" charset="0"/>
                <a:cs typeface="Calibri" panose="020F0502020204030204" pitchFamily="34" charset="0"/>
              </a:rPr>
              <a:t>Cardio Good Fitness</a:t>
            </a:r>
            <a:endParaRPr lang="da-DK" sz="6000" dirty="0">
              <a:latin typeface="Calibri" panose="020F0502020204030204" pitchFamily="34" charset="0"/>
              <a:cs typeface="Calibri" panose="020F0502020204030204" pitchFamily="34" charset="0"/>
            </a:endParaRPr>
          </a:p>
        </p:txBody>
      </p:sp>
      <p:sp>
        <p:nvSpPr>
          <p:cNvPr id="3" name="Undertitel 2">
            <a:extLst>
              <a:ext uri="{FF2B5EF4-FFF2-40B4-BE49-F238E27FC236}">
                <a16:creationId xmlns:a16="http://schemas.microsoft.com/office/drawing/2014/main" id="{BF4AFBCC-047A-463E-B89F-549B74185320}"/>
              </a:ext>
            </a:extLst>
          </p:cNvPr>
          <p:cNvSpPr>
            <a:spLocks noGrp="1"/>
          </p:cNvSpPr>
          <p:nvPr>
            <p:ph type="subTitle" idx="1"/>
          </p:nvPr>
        </p:nvSpPr>
        <p:spPr/>
        <p:txBody>
          <a:bodyPr>
            <a:normAutofit/>
          </a:bodyPr>
          <a:lstStyle/>
          <a:p>
            <a:r>
              <a:rPr lang="en-US" sz="2000" dirty="0">
                <a:latin typeface="Calibri" panose="020F0502020204030204" pitchFamily="34" charset="0"/>
                <a:cs typeface="Calibri" panose="020F0502020204030204" pitchFamily="34" charset="0"/>
              </a:rPr>
              <a:t>Jyoti </a:t>
            </a:r>
            <a:r>
              <a:rPr lang="en-US" sz="2000" dirty="0" err="1">
                <a:latin typeface="Calibri" panose="020F0502020204030204" pitchFamily="34" charset="0"/>
                <a:cs typeface="Calibri" panose="020F0502020204030204" pitchFamily="34" charset="0"/>
              </a:rPr>
              <a:t>Badgujar</a:t>
            </a:r>
            <a:endParaRPr lang="da-DK"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21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219200" y="21768"/>
            <a:ext cx="10526486" cy="740228"/>
          </a:xfrm>
        </p:spPr>
        <p:txBody>
          <a:bodyPr>
            <a:normAutofit/>
          </a:bodyPr>
          <a:lstStyle/>
          <a:p>
            <a:r>
              <a:rPr lang="en-US" sz="3600" dirty="0">
                <a:latin typeface="Calibri" panose="020F0502020204030204" pitchFamily="34" charset="0"/>
                <a:cs typeface="Calibri" panose="020F0502020204030204" pitchFamily="34" charset="0"/>
              </a:rPr>
              <a:t>Missing / Duplicate value check</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219200" y="666488"/>
            <a:ext cx="10526486" cy="5832283"/>
          </a:xfrm>
        </p:spPr>
        <p:txBody>
          <a:bodyPr/>
          <a:lstStyle/>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dirty="0">
                <a:latin typeface="Calibri" panose="020F0502020204030204" pitchFamily="34" charset="0"/>
                <a:cs typeface="Calibri" panose="020F0502020204030204" pitchFamily="34" charset="0"/>
              </a:rPr>
              <a:t>Observation:</a:t>
            </a:r>
          </a:p>
          <a:p>
            <a:pPr lvl="1"/>
            <a:r>
              <a:rPr lang="en-US" sz="1800" i="0" dirty="0">
                <a:latin typeface="Calibri" panose="020F0502020204030204" pitchFamily="34" charset="0"/>
                <a:cs typeface="Calibri" panose="020F0502020204030204" pitchFamily="34" charset="0"/>
              </a:rPr>
              <a:t>Dataset does not contains any missing  or duplicate values.</a:t>
            </a:r>
          </a:p>
        </p:txBody>
      </p:sp>
      <p:pic>
        <p:nvPicPr>
          <p:cNvPr id="7" name="Billede 6">
            <a:extLst>
              <a:ext uri="{FF2B5EF4-FFF2-40B4-BE49-F238E27FC236}">
                <a16:creationId xmlns:a16="http://schemas.microsoft.com/office/drawing/2014/main" id="{1721CB77-F828-4363-A9DB-82656106C322}"/>
              </a:ext>
            </a:extLst>
          </p:cNvPr>
          <p:cNvPicPr>
            <a:picLocks noChangeAspect="1"/>
          </p:cNvPicPr>
          <p:nvPr/>
        </p:nvPicPr>
        <p:blipFill>
          <a:blip r:embed="rId3"/>
          <a:stretch>
            <a:fillRect/>
          </a:stretch>
        </p:blipFill>
        <p:spPr>
          <a:xfrm>
            <a:off x="1371600" y="897390"/>
            <a:ext cx="3648075" cy="3343275"/>
          </a:xfrm>
          <a:prstGeom prst="rect">
            <a:avLst/>
          </a:prstGeom>
        </p:spPr>
      </p:pic>
      <p:pic>
        <p:nvPicPr>
          <p:cNvPr id="9" name="Billede 8">
            <a:extLst>
              <a:ext uri="{FF2B5EF4-FFF2-40B4-BE49-F238E27FC236}">
                <a16:creationId xmlns:a16="http://schemas.microsoft.com/office/drawing/2014/main" id="{0E30E5F6-1E99-4558-9726-03925D87F3C9}"/>
              </a:ext>
            </a:extLst>
          </p:cNvPr>
          <p:cNvPicPr>
            <a:picLocks noChangeAspect="1"/>
          </p:cNvPicPr>
          <p:nvPr/>
        </p:nvPicPr>
        <p:blipFill>
          <a:blip r:embed="rId4"/>
          <a:stretch>
            <a:fillRect/>
          </a:stretch>
        </p:blipFill>
        <p:spPr>
          <a:xfrm>
            <a:off x="1371600" y="4362710"/>
            <a:ext cx="3762375" cy="1133475"/>
          </a:xfrm>
          <a:prstGeom prst="rect">
            <a:avLst/>
          </a:prstGeom>
        </p:spPr>
      </p:pic>
    </p:spTree>
    <p:extLst>
      <p:ext uri="{BB962C8B-B14F-4D97-AF65-F5344CB8AC3E}">
        <p14:creationId xmlns:p14="http://schemas.microsoft.com/office/powerpoint/2010/main" val="79322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32114" y="32658"/>
            <a:ext cx="10689772" cy="740228"/>
          </a:xfrm>
        </p:spPr>
        <p:txBody>
          <a:bodyPr>
            <a:normAutofit/>
          </a:bodyPr>
          <a:lstStyle/>
          <a:p>
            <a:r>
              <a:rPr lang="en-US" sz="3600" dirty="0">
                <a:latin typeface="Calibri" panose="020F0502020204030204" pitchFamily="34" charset="0"/>
                <a:cs typeface="Calibri" panose="020F0502020204030204" pitchFamily="34" charset="0"/>
              </a:rPr>
              <a:t>Missing value check using </a:t>
            </a:r>
            <a:r>
              <a:rPr lang="en-US" sz="3600" dirty="0" err="1">
                <a:latin typeface="Calibri" panose="020F0502020204030204" pitchFamily="34" charset="0"/>
                <a:cs typeface="Calibri" panose="020F0502020204030204" pitchFamily="34" charset="0"/>
              </a:rPr>
              <a:t>sns</a:t>
            </a:r>
            <a:endParaRPr lang="en-US" sz="3600" dirty="0">
              <a:latin typeface="Calibri" panose="020F0502020204030204" pitchFamily="34" charset="0"/>
              <a:cs typeface="Calibri" panose="020F0502020204030204" pitchFamily="34" charset="0"/>
            </a:endParaRP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32113" y="685801"/>
            <a:ext cx="10689772" cy="5921828"/>
          </a:xfrm>
        </p:spPr>
        <p:txBody>
          <a:bodyPr>
            <a:normAutofit fontScale="92500" lnSpcReduction="10000"/>
          </a:bodyPr>
          <a:lstStyle/>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a:t>
            </a:r>
          </a:p>
          <a:p>
            <a:pPr lvl="1"/>
            <a:r>
              <a:rPr lang="en-US" sz="1900" i="0" dirty="0">
                <a:latin typeface="Calibri" panose="020F0502020204030204" pitchFamily="34" charset="0"/>
                <a:cs typeface="Calibri" panose="020F0502020204030204" pitchFamily="34" charset="0"/>
              </a:rPr>
              <a:t>Dataset does not contains any missing  or duplicate values.</a:t>
            </a:r>
          </a:p>
        </p:txBody>
      </p:sp>
      <p:pic>
        <p:nvPicPr>
          <p:cNvPr id="4" name="Billede 3">
            <a:extLst>
              <a:ext uri="{FF2B5EF4-FFF2-40B4-BE49-F238E27FC236}">
                <a16:creationId xmlns:a16="http://schemas.microsoft.com/office/drawing/2014/main" id="{DD632047-6135-4284-9254-8182E318C5A9}"/>
              </a:ext>
            </a:extLst>
          </p:cNvPr>
          <p:cNvPicPr>
            <a:picLocks noChangeAspect="1"/>
          </p:cNvPicPr>
          <p:nvPr/>
        </p:nvPicPr>
        <p:blipFill>
          <a:blip r:embed="rId3"/>
          <a:stretch>
            <a:fillRect/>
          </a:stretch>
        </p:blipFill>
        <p:spPr>
          <a:xfrm>
            <a:off x="1371600" y="775346"/>
            <a:ext cx="10450286" cy="4961426"/>
          </a:xfrm>
          <a:prstGeom prst="rect">
            <a:avLst/>
          </a:prstGeom>
        </p:spPr>
      </p:pic>
    </p:spTree>
    <p:extLst>
      <p:ext uri="{BB962C8B-B14F-4D97-AF65-F5344CB8AC3E}">
        <p14:creationId xmlns:p14="http://schemas.microsoft.com/office/powerpoint/2010/main" val="7300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099457" y="35117"/>
            <a:ext cx="10580914" cy="740228"/>
          </a:xfrm>
        </p:spPr>
        <p:txBody>
          <a:bodyPr>
            <a:normAutofit/>
          </a:bodyPr>
          <a:lstStyle/>
          <a:p>
            <a:r>
              <a:rPr lang="en-US" sz="3600" dirty="0">
                <a:latin typeface="Calibri" panose="020F0502020204030204" pitchFamily="34" charset="0"/>
                <a:cs typeface="Calibri" panose="020F0502020204030204" pitchFamily="34" charset="0"/>
              </a:rPr>
              <a:t>Examine the Data</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099456" y="612059"/>
            <a:ext cx="10787743" cy="6082655"/>
          </a:xfrm>
        </p:spPr>
        <p:txBody>
          <a:bodyPr>
            <a:normAutofit fontScale="47500" lnSpcReduction="20000"/>
          </a:bodyPr>
          <a:lstStyle/>
          <a:p>
            <a:endParaRPr lang="en-US" dirty="0"/>
          </a:p>
          <a:p>
            <a:pPr marL="0" indent="0">
              <a:buNone/>
            </a:pPr>
            <a:endParaRPr lang="en-US" dirty="0"/>
          </a:p>
          <a:p>
            <a:endParaRPr lang="en-US" dirty="0"/>
          </a:p>
          <a:p>
            <a:endParaRPr lang="en-US" dirty="0"/>
          </a:p>
          <a:p>
            <a:endParaRPr lang="en-US" dirty="0"/>
          </a:p>
          <a:p>
            <a:endParaRPr lang="en-US" sz="1800" dirty="0">
              <a:latin typeface="Calibri" panose="020F0502020204030204" pitchFamily="34" charset="0"/>
              <a:cs typeface="Calibri" panose="020F0502020204030204" pitchFamily="34" charset="0"/>
            </a:endParaRPr>
          </a:p>
          <a:p>
            <a:endParaRPr lang="en-US" sz="2300" dirty="0">
              <a:latin typeface="Calibri" panose="020F0502020204030204" pitchFamily="34" charset="0"/>
              <a:cs typeface="Calibri" panose="020F0502020204030204" pitchFamily="34" charset="0"/>
            </a:endParaRPr>
          </a:p>
          <a:p>
            <a:r>
              <a:rPr lang="en-US" sz="3800" dirty="0">
                <a:latin typeface="Calibri" panose="020F0502020204030204" pitchFamily="34" charset="0"/>
                <a:cs typeface="Calibri" panose="020F0502020204030204" pitchFamily="34" charset="0"/>
              </a:rPr>
              <a:t>Observations:</a:t>
            </a:r>
          </a:p>
          <a:p>
            <a:r>
              <a:rPr lang="en-US" sz="3800" dirty="0">
                <a:latin typeface="Calibri" panose="020F0502020204030204" pitchFamily="34" charset="0"/>
                <a:cs typeface="Calibri" panose="020F0502020204030204" pitchFamily="34" charset="0"/>
              </a:rPr>
              <a:t>How many product models we have?</a:t>
            </a:r>
          </a:p>
          <a:p>
            <a:pPr lvl="1"/>
            <a:r>
              <a:rPr lang="en-US" sz="3800" i="0" dirty="0">
                <a:latin typeface="Calibri" panose="020F0502020204030204" pitchFamily="34" charset="0"/>
                <a:cs typeface="Calibri" panose="020F0502020204030204" pitchFamily="34" charset="0"/>
              </a:rPr>
              <a:t>There are 3 different treadmills products.</a:t>
            </a:r>
            <a:endParaRPr lang="en-US" sz="3800" dirty="0">
              <a:latin typeface="Calibri" panose="020F0502020204030204" pitchFamily="34" charset="0"/>
              <a:cs typeface="Calibri" panose="020F0502020204030204" pitchFamily="34" charset="0"/>
            </a:endParaRPr>
          </a:p>
          <a:p>
            <a:r>
              <a:rPr lang="en-US" sz="3800" dirty="0">
                <a:latin typeface="Calibri" panose="020F0502020204030204" pitchFamily="34" charset="0"/>
                <a:cs typeface="Calibri" panose="020F0502020204030204" pitchFamily="34" charset="0"/>
              </a:rPr>
              <a:t>What is Martial status of customers?</a:t>
            </a:r>
          </a:p>
          <a:p>
            <a:pPr lvl="1"/>
            <a:r>
              <a:rPr lang="en-US" sz="3800" i="0" dirty="0">
                <a:latin typeface="Calibri" panose="020F0502020204030204" pitchFamily="34" charset="0"/>
                <a:cs typeface="Calibri" panose="020F0502020204030204" pitchFamily="34" charset="0"/>
              </a:rPr>
              <a:t>There are both Partnered and single customers</a:t>
            </a:r>
            <a:endParaRPr lang="en-US" sz="3800" dirty="0">
              <a:latin typeface="Calibri" panose="020F0502020204030204" pitchFamily="34" charset="0"/>
              <a:cs typeface="Calibri" panose="020F0502020204030204" pitchFamily="34" charset="0"/>
            </a:endParaRPr>
          </a:p>
          <a:p>
            <a:r>
              <a:rPr lang="en-US" sz="3800" dirty="0">
                <a:latin typeface="Calibri" panose="020F0502020204030204" pitchFamily="34" charset="0"/>
                <a:cs typeface="Calibri" panose="020F0502020204030204" pitchFamily="34" charset="0"/>
              </a:rPr>
              <a:t>How many days people expect to use treadmill?</a:t>
            </a:r>
          </a:p>
          <a:p>
            <a:pPr lvl="1"/>
            <a:r>
              <a:rPr lang="en-US" sz="3800" i="0" dirty="0">
                <a:latin typeface="Calibri" panose="020F0502020204030204" pitchFamily="34" charset="0"/>
                <a:cs typeface="Calibri" panose="020F0502020204030204" pitchFamily="34" charset="0"/>
              </a:rPr>
              <a:t>Usage is from 2 days to 7 days a week</a:t>
            </a:r>
            <a:endParaRPr lang="en-US" sz="3800" dirty="0">
              <a:latin typeface="Calibri" panose="020F0502020204030204" pitchFamily="34" charset="0"/>
              <a:cs typeface="Calibri" panose="020F0502020204030204" pitchFamily="34" charset="0"/>
            </a:endParaRPr>
          </a:p>
          <a:p>
            <a:r>
              <a:rPr lang="en-US" sz="3800" dirty="0">
                <a:latin typeface="Calibri" panose="020F0502020204030204" pitchFamily="34" charset="0"/>
                <a:cs typeface="Calibri" panose="020F0502020204030204" pitchFamily="34" charset="0"/>
              </a:rPr>
              <a:t>What is self rated fitness of customers buying treadmill?</a:t>
            </a:r>
          </a:p>
          <a:p>
            <a:pPr lvl="1"/>
            <a:r>
              <a:rPr lang="en-US" sz="3800" i="0" dirty="0">
                <a:latin typeface="Calibri" panose="020F0502020204030204" pitchFamily="34" charset="0"/>
                <a:cs typeface="Calibri" panose="020F0502020204030204" pitchFamily="34" charset="0"/>
              </a:rPr>
              <a:t>Fitness level of customers from 1 -5</a:t>
            </a:r>
            <a:endParaRPr lang="en-US" sz="3800" dirty="0">
              <a:latin typeface="Calibri" panose="020F0502020204030204" pitchFamily="34" charset="0"/>
              <a:cs typeface="Calibri" panose="020F0502020204030204" pitchFamily="34" charset="0"/>
            </a:endParaRPr>
          </a:p>
          <a:p>
            <a:r>
              <a:rPr lang="en-US" sz="3800" dirty="0">
                <a:latin typeface="Calibri" panose="020F0502020204030204" pitchFamily="34" charset="0"/>
                <a:cs typeface="Calibri" panose="020F0502020204030204" pitchFamily="34" charset="0"/>
              </a:rPr>
              <a:t>What is education of customer buying treadmill?</a:t>
            </a:r>
          </a:p>
          <a:p>
            <a:pPr lvl="1"/>
            <a:r>
              <a:rPr lang="en-US" sz="3800" i="0" dirty="0">
                <a:latin typeface="Calibri" panose="020F0502020204030204" pitchFamily="34" charset="0"/>
                <a:cs typeface="Calibri" panose="020F0502020204030204" pitchFamily="34" charset="0"/>
              </a:rPr>
              <a:t>Education in years is from 12 -21</a:t>
            </a:r>
          </a:p>
          <a:p>
            <a:r>
              <a:rPr lang="en-US" sz="3800" dirty="0">
                <a:latin typeface="Calibri" panose="020F0502020204030204" pitchFamily="34" charset="0"/>
                <a:cs typeface="Calibri" panose="020F0502020204030204" pitchFamily="34" charset="0"/>
              </a:rPr>
              <a:t>What is the age of the customer?</a:t>
            </a:r>
          </a:p>
          <a:p>
            <a:pPr lvl="1"/>
            <a:r>
              <a:rPr lang="en-US" sz="3800" i="0" dirty="0">
                <a:latin typeface="Calibri" panose="020F0502020204030204" pitchFamily="34" charset="0"/>
                <a:cs typeface="Calibri" panose="020F0502020204030204" pitchFamily="34" charset="0"/>
              </a:rPr>
              <a:t>Age of customers ranges from 18 to 50</a:t>
            </a:r>
            <a:endParaRPr lang="en-US" sz="3800" dirty="0">
              <a:latin typeface="Calibri" panose="020F0502020204030204" pitchFamily="34" charset="0"/>
              <a:cs typeface="Calibri" panose="020F0502020204030204" pitchFamily="34" charset="0"/>
            </a:endParaRPr>
          </a:p>
          <a:p>
            <a:pPr lvl="1"/>
            <a:endParaRPr lang="en-US" sz="1800" dirty="0">
              <a:latin typeface="Calibri" panose="020F0502020204030204" pitchFamily="34" charset="0"/>
              <a:cs typeface="Calibri" panose="020F0502020204030204" pitchFamily="34" charset="0"/>
            </a:endParaRPr>
          </a:p>
          <a:p>
            <a:endParaRPr lang="en-US" dirty="0"/>
          </a:p>
        </p:txBody>
      </p:sp>
      <p:pic>
        <p:nvPicPr>
          <p:cNvPr id="4" name="Billede 3">
            <a:extLst>
              <a:ext uri="{FF2B5EF4-FFF2-40B4-BE49-F238E27FC236}">
                <a16:creationId xmlns:a16="http://schemas.microsoft.com/office/drawing/2014/main" id="{19D3CF9F-2571-4A05-B56D-23533700103A}"/>
              </a:ext>
            </a:extLst>
          </p:cNvPr>
          <p:cNvPicPr>
            <a:picLocks noChangeAspect="1"/>
          </p:cNvPicPr>
          <p:nvPr/>
        </p:nvPicPr>
        <p:blipFill>
          <a:blip r:embed="rId3"/>
          <a:stretch>
            <a:fillRect/>
          </a:stretch>
        </p:blipFill>
        <p:spPr>
          <a:xfrm>
            <a:off x="1099455" y="612059"/>
            <a:ext cx="8601075" cy="1797087"/>
          </a:xfrm>
          <a:prstGeom prst="rect">
            <a:avLst/>
          </a:prstGeom>
        </p:spPr>
      </p:pic>
    </p:spTree>
    <p:extLst>
      <p:ext uri="{BB962C8B-B14F-4D97-AF65-F5344CB8AC3E}">
        <p14:creationId xmlns:p14="http://schemas.microsoft.com/office/powerpoint/2010/main" val="11786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10342" y="35117"/>
            <a:ext cx="10570029" cy="740228"/>
          </a:xfrm>
        </p:spPr>
        <p:txBody>
          <a:bodyPr>
            <a:normAutofit/>
          </a:bodyPr>
          <a:lstStyle/>
          <a:p>
            <a:r>
              <a:rPr lang="en-US" sz="3600" dirty="0">
                <a:latin typeface="Calibri" panose="020F0502020204030204" pitchFamily="34" charset="0"/>
                <a:cs typeface="Calibri" panose="020F0502020204030204" pitchFamily="34" charset="0"/>
              </a:rPr>
              <a:t>Examine the Data</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10342" y="677373"/>
            <a:ext cx="10722429" cy="5821397"/>
          </a:xfrm>
        </p:spPr>
        <p:txBody>
          <a:bodyPr>
            <a:normAutofit fontScale="62500" lnSpcReduction="20000"/>
          </a:bodyPr>
          <a:lstStyle/>
          <a:p>
            <a:endParaRPr lang="en-US" dirty="0"/>
          </a:p>
          <a:p>
            <a:pPr marL="0" indent="0">
              <a:buNone/>
            </a:pPr>
            <a:endParaRPr lang="en-US" dirty="0"/>
          </a:p>
          <a:p>
            <a:endParaRPr lang="en-US" dirty="0"/>
          </a:p>
          <a:p>
            <a:endParaRPr lang="en-US" dirty="0"/>
          </a:p>
          <a:p>
            <a:endParaRPr lang="en-US" dirty="0"/>
          </a:p>
          <a:p>
            <a:endParaRPr lang="en-US" sz="1800" dirty="0">
              <a:latin typeface="Calibri" panose="020F0502020204030204" pitchFamily="34" charset="0"/>
              <a:cs typeface="Calibri" panose="020F0502020204030204" pitchFamily="34" charset="0"/>
            </a:endParaRPr>
          </a:p>
          <a:p>
            <a:endParaRPr lang="en-US" sz="2300" dirty="0">
              <a:latin typeface="Calibri" panose="020F0502020204030204" pitchFamily="34" charset="0"/>
              <a:cs typeface="Calibri" panose="020F0502020204030204" pitchFamily="34" charset="0"/>
            </a:endParaRPr>
          </a:p>
          <a:p>
            <a:endParaRPr lang="en-US" sz="38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2900" dirty="0">
              <a:latin typeface="Calibri" panose="020F0502020204030204" pitchFamily="34" charset="0"/>
              <a:cs typeface="Calibri" panose="020F0502020204030204" pitchFamily="34" charset="0"/>
            </a:endParaRPr>
          </a:p>
          <a:p>
            <a:r>
              <a:rPr lang="en-US" sz="2900" dirty="0">
                <a:latin typeface="Calibri" panose="020F0502020204030204" pitchFamily="34" charset="0"/>
                <a:cs typeface="Calibri" panose="020F0502020204030204" pitchFamily="34" charset="0"/>
              </a:rPr>
              <a:t>Observations:</a:t>
            </a:r>
          </a:p>
          <a:p>
            <a:pPr lvl="1"/>
            <a:r>
              <a:rPr lang="en-US" sz="2900" i="0" dirty="0">
                <a:latin typeface="Calibri" panose="020F0502020204030204" pitchFamily="34" charset="0"/>
                <a:cs typeface="Calibri" panose="020F0502020204030204" pitchFamily="34" charset="0"/>
              </a:rPr>
              <a:t>Age of customer using treadmill is between range 18 - 50 . Average age is 28.78 and median is 26.</a:t>
            </a:r>
          </a:p>
          <a:p>
            <a:pPr lvl="1"/>
            <a:r>
              <a:rPr lang="en-US" sz="2900" i="0" dirty="0">
                <a:latin typeface="Calibri" panose="020F0502020204030204" pitchFamily="34" charset="0"/>
                <a:cs typeface="Calibri" panose="020F0502020204030204" pitchFamily="34" charset="0"/>
              </a:rPr>
              <a:t>Customer education is between 12 -21 years, with average and median of 16 years and maximum of 21 years</a:t>
            </a:r>
          </a:p>
          <a:p>
            <a:pPr lvl="1"/>
            <a:r>
              <a:rPr lang="en-US" sz="2900" i="0" dirty="0">
                <a:latin typeface="Calibri" panose="020F0502020204030204" pitchFamily="34" charset="0"/>
                <a:cs typeface="Calibri" panose="020F0502020204030204" pitchFamily="34" charset="0"/>
              </a:rPr>
              <a:t>Expected Treadmill usage is </a:t>
            </a:r>
            <a:r>
              <a:rPr lang="en-US" sz="2900" i="0" dirty="0" err="1">
                <a:latin typeface="Calibri" panose="020F0502020204030204" pitchFamily="34" charset="0"/>
                <a:cs typeface="Calibri" panose="020F0502020204030204" pitchFamily="34" charset="0"/>
              </a:rPr>
              <a:t>atleast</a:t>
            </a:r>
            <a:r>
              <a:rPr lang="en-US" sz="2900" i="0" dirty="0">
                <a:latin typeface="Calibri" panose="020F0502020204030204" pitchFamily="34" charset="0"/>
                <a:cs typeface="Calibri" panose="020F0502020204030204" pitchFamily="34" charset="0"/>
              </a:rPr>
              <a:t> Once a week , maximum is 7 hours a week and on Average 3 hours a week</a:t>
            </a:r>
          </a:p>
          <a:p>
            <a:pPr lvl="1"/>
            <a:r>
              <a:rPr lang="en-US" sz="2900" i="0" dirty="0">
                <a:latin typeface="Calibri" panose="020F0502020204030204" pitchFamily="34" charset="0"/>
                <a:cs typeface="Calibri" panose="020F0502020204030204" pitchFamily="34" charset="0"/>
              </a:rPr>
              <a:t>Average self rated fitness is 3.</a:t>
            </a:r>
          </a:p>
          <a:p>
            <a:pPr lvl="1"/>
            <a:r>
              <a:rPr lang="en-US" sz="2900" i="0" dirty="0">
                <a:latin typeface="Calibri" panose="020F0502020204030204" pitchFamily="34" charset="0"/>
                <a:cs typeface="Calibri" panose="020F0502020204030204" pitchFamily="34" charset="0"/>
              </a:rPr>
              <a:t>Maximum income of treadmill user is 100K , Average income approx. 54K (while median is is) 51K.</a:t>
            </a:r>
          </a:p>
          <a:p>
            <a:pPr lvl="1"/>
            <a:r>
              <a:rPr lang="en-US" sz="2900" i="0" dirty="0">
                <a:latin typeface="Calibri" panose="020F0502020204030204" pitchFamily="34" charset="0"/>
                <a:cs typeface="Calibri" panose="020F0502020204030204" pitchFamily="34" charset="0"/>
              </a:rPr>
              <a:t>Customer expects to run at an average of 103.19 miles per week, median 94 miles per week.</a:t>
            </a:r>
          </a:p>
          <a:p>
            <a:pPr lvl="1"/>
            <a:endParaRPr lang="en-US" sz="1800" dirty="0">
              <a:latin typeface="Calibri" panose="020F0502020204030204" pitchFamily="34" charset="0"/>
              <a:cs typeface="Calibri" panose="020F0502020204030204" pitchFamily="34" charset="0"/>
            </a:endParaRPr>
          </a:p>
          <a:p>
            <a:endParaRPr lang="en-US" dirty="0"/>
          </a:p>
        </p:txBody>
      </p:sp>
      <p:pic>
        <p:nvPicPr>
          <p:cNvPr id="5" name="Billede 4">
            <a:extLst>
              <a:ext uri="{FF2B5EF4-FFF2-40B4-BE49-F238E27FC236}">
                <a16:creationId xmlns:a16="http://schemas.microsoft.com/office/drawing/2014/main" id="{A2A3DA2E-EDA1-4593-ACD4-0F2BE0E0261B}"/>
              </a:ext>
            </a:extLst>
          </p:cNvPr>
          <p:cNvPicPr>
            <a:picLocks noChangeAspect="1"/>
          </p:cNvPicPr>
          <p:nvPr/>
        </p:nvPicPr>
        <p:blipFill>
          <a:blip r:embed="rId3"/>
          <a:stretch>
            <a:fillRect/>
          </a:stretch>
        </p:blipFill>
        <p:spPr>
          <a:xfrm>
            <a:off x="1186543" y="677372"/>
            <a:ext cx="10646228" cy="3037377"/>
          </a:xfrm>
          <a:prstGeom prst="rect">
            <a:avLst/>
          </a:prstGeom>
        </p:spPr>
      </p:pic>
    </p:spTree>
    <p:extLst>
      <p:ext uri="{BB962C8B-B14F-4D97-AF65-F5344CB8AC3E}">
        <p14:creationId xmlns:p14="http://schemas.microsoft.com/office/powerpoint/2010/main" val="265041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001485" y="20408"/>
            <a:ext cx="10853056" cy="754937"/>
          </a:xfrm>
        </p:spPr>
        <p:txBody>
          <a:bodyPr>
            <a:normAutofit/>
          </a:bodyPr>
          <a:lstStyle/>
          <a:p>
            <a:r>
              <a:rPr lang="en-US" sz="3600" dirty="0">
                <a:latin typeface="Calibri" panose="020F0502020204030204" pitchFamily="34" charset="0"/>
                <a:cs typeface="Calibri" panose="020F0502020204030204" pitchFamily="34" charset="0"/>
              </a:rPr>
              <a:t>Examine the Data</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001487" y="653143"/>
            <a:ext cx="10853056" cy="5954485"/>
          </a:xfrm>
        </p:spPr>
        <p:txBody>
          <a:bodyPr>
            <a:normAutofit/>
          </a:bodyPr>
          <a:lstStyle/>
          <a:p>
            <a:r>
              <a:rPr lang="en-US" sz="1800" dirty="0">
                <a:latin typeface="Calibri" panose="020F0502020204030204" pitchFamily="34" charset="0"/>
                <a:cs typeface="Calibri" panose="020F0502020204030204" pitchFamily="34" charset="0"/>
              </a:rPr>
              <a:t>Observations:</a:t>
            </a: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Which is most sold Model?</a:t>
            </a:r>
          </a:p>
          <a:p>
            <a:pPr lvl="1"/>
            <a:r>
              <a:rPr lang="en-US" sz="1800" i="0" dirty="0">
                <a:latin typeface="Calibri" panose="020F0502020204030204" pitchFamily="34" charset="0"/>
                <a:cs typeface="Calibri" panose="020F0502020204030204" pitchFamily="34" charset="0"/>
              </a:rPr>
              <a:t>TM195 treadmill model is most sold model.</a:t>
            </a:r>
          </a:p>
          <a:p>
            <a:pPr lvl="1"/>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Are Male customers buying treadmill more than female customers?</a:t>
            </a:r>
          </a:p>
          <a:p>
            <a:pPr lvl="1"/>
            <a:r>
              <a:rPr lang="en-US" sz="1800" i="0" dirty="0">
                <a:latin typeface="Calibri" panose="020F0502020204030204" pitchFamily="34" charset="0"/>
                <a:cs typeface="Calibri" panose="020F0502020204030204" pitchFamily="34" charset="0"/>
              </a:rPr>
              <a:t>There are 76 female  and 104 males customers. More Male customers are buying treadmill compared to female customer</a:t>
            </a:r>
          </a:p>
          <a:p>
            <a:endParaRPr lang="en-US" sz="1800" dirty="0">
              <a:latin typeface="Calibri" panose="020F0502020204030204" pitchFamily="34" charset="0"/>
              <a:cs typeface="Calibri" panose="020F0502020204030204" pitchFamily="34" charset="0"/>
            </a:endParaRPr>
          </a:p>
          <a:p>
            <a:endParaRPr lang="en-US" sz="1800" i="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Are married customer buying Treadmill more than Single customers?</a:t>
            </a:r>
          </a:p>
          <a:p>
            <a:pPr lvl="1"/>
            <a:r>
              <a:rPr lang="en-US" sz="1800" i="0" dirty="0">
                <a:latin typeface="Calibri" panose="020F0502020204030204" pitchFamily="34" charset="0"/>
                <a:cs typeface="Calibri" panose="020F0502020204030204" pitchFamily="34" charset="0"/>
              </a:rPr>
              <a:t>There are 107 Partnered  and 73 single customers. Customers who are Partnered are buying treadmill more compared to single customer.</a:t>
            </a:r>
          </a:p>
        </p:txBody>
      </p:sp>
      <p:graphicFrame>
        <p:nvGraphicFramePr>
          <p:cNvPr id="4" name="Objekt 3">
            <a:extLst>
              <a:ext uri="{FF2B5EF4-FFF2-40B4-BE49-F238E27FC236}">
                <a16:creationId xmlns:a16="http://schemas.microsoft.com/office/drawing/2014/main" id="{3E809848-D919-4C28-B168-F29482C1652B}"/>
              </a:ext>
            </a:extLst>
          </p:cNvPr>
          <p:cNvGraphicFramePr>
            <a:graphicFrameLocks noChangeAspect="1"/>
          </p:cNvGraphicFramePr>
          <p:nvPr>
            <p:extLst>
              <p:ext uri="{D42A27DB-BD31-4B8C-83A1-F6EECF244321}">
                <p14:modId xmlns:p14="http://schemas.microsoft.com/office/powerpoint/2010/main" val="2673078067"/>
              </p:ext>
            </p:extLst>
          </p:nvPr>
        </p:nvGraphicFramePr>
        <p:xfrm>
          <a:off x="1142998" y="1084576"/>
          <a:ext cx="3028950" cy="698500"/>
        </p:xfrm>
        <a:graphic>
          <a:graphicData uri="http://schemas.openxmlformats.org/presentationml/2006/ole">
            <mc:AlternateContent xmlns:mc="http://schemas.openxmlformats.org/markup-compatibility/2006">
              <mc:Choice xmlns:v="urn:schemas-microsoft-com:vml" Requires="v">
                <p:oleObj spid="_x0000_s1086" name="Bitmap Image" r:id="rId4" imgW="2305080" imgH="698400" progId="Paint.Picture">
                  <p:embed/>
                </p:oleObj>
              </mc:Choice>
              <mc:Fallback>
                <p:oleObj name="Bitmap Image" r:id="rId4" imgW="2305080" imgH="698400" progId="Paint.Picture">
                  <p:embed/>
                  <p:pic>
                    <p:nvPicPr>
                      <p:cNvPr id="0" name=""/>
                      <p:cNvPicPr/>
                      <p:nvPr/>
                    </p:nvPicPr>
                    <p:blipFill>
                      <a:blip r:embed="rId5"/>
                      <a:stretch>
                        <a:fillRect/>
                      </a:stretch>
                    </p:blipFill>
                    <p:spPr>
                      <a:xfrm>
                        <a:off x="1142998" y="1084576"/>
                        <a:ext cx="3028950" cy="698500"/>
                      </a:xfrm>
                      <a:prstGeom prst="rect">
                        <a:avLst/>
                      </a:prstGeom>
                    </p:spPr>
                  </p:pic>
                </p:oleObj>
              </mc:Fallback>
            </mc:AlternateContent>
          </a:graphicData>
        </a:graphic>
      </p:graphicFrame>
      <p:pic>
        <p:nvPicPr>
          <p:cNvPr id="6" name="Billede 5">
            <a:extLst>
              <a:ext uri="{FF2B5EF4-FFF2-40B4-BE49-F238E27FC236}">
                <a16:creationId xmlns:a16="http://schemas.microsoft.com/office/drawing/2014/main" id="{9C5CC99D-3A1D-4CE1-8077-F9841C8B093C}"/>
              </a:ext>
            </a:extLst>
          </p:cNvPr>
          <p:cNvPicPr>
            <a:picLocks noChangeAspect="1"/>
          </p:cNvPicPr>
          <p:nvPr/>
        </p:nvPicPr>
        <p:blipFill>
          <a:blip r:embed="rId6"/>
          <a:stretch>
            <a:fillRect/>
          </a:stretch>
        </p:blipFill>
        <p:spPr>
          <a:xfrm>
            <a:off x="1164767" y="2646833"/>
            <a:ext cx="3028950" cy="828675"/>
          </a:xfrm>
          <a:prstGeom prst="rect">
            <a:avLst/>
          </a:prstGeom>
        </p:spPr>
      </p:pic>
      <p:graphicFrame>
        <p:nvGraphicFramePr>
          <p:cNvPr id="7" name="Objekt 6">
            <a:extLst>
              <a:ext uri="{FF2B5EF4-FFF2-40B4-BE49-F238E27FC236}">
                <a16:creationId xmlns:a16="http://schemas.microsoft.com/office/drawing/2014/main" id="{CB867DE8-79FA-4C37-AAC0-373715F8F159}"/>
              </a:ext>
            </a:extLst>
          </p:cNvPr>
          <p:cNvGraphicFramePr>
            <a:graphicFrameLocks noChangeAspect="1"/>
          </p:cNvGraphicFramePr>
          <p:nvPr>
            <p:extLst>
              <p:ext uri="{D42A27DB-BD31-4B8C-83A1-F6EECF244321}">
                <p14:modId xmlns:p14="http://schemas.microsoft.com/office/powerpoint/2010/main" val="1460224012"/>
              </p:ext>
            </p:extLst>
          </p:nvPr>
        </p:nvGraphicFramePr>
        <p:xfrm>
          <a:off x="1164767" y="4747463"/>
          <a:ext cx="3028950" cy="654923"/>
        </p:xfrm>
        <a:graphic>
          <a:graphicData uri="http://schemas.openxmlformats.org/presentationml/2006/ole">
            <mc:AlternateContent xmlns:mc="http://schemas.openxmlformats.org/markup-compatibility/2006">
              <mc:Choice xmlns:v="urn:schemas-microsoft-com:vml" Requires="v">
                <p:oleObj spid="_x0000_s1087" name="Bitmap Image" r:id="rId7" imgW="2629080" imgH="539640" progId="Paint.Picture">
                  <p:embed/>
                </p:oleObj>
              </mc:Choice>
              <mc:Fallback>
                <p:oleObj name="Bitmap Image" r:id="rId7" imgW="2629080" imgH="539640" progId="Paint.Picture">
                  <p:embed/>
                  <p:pic>
                    <p:nvPicPr>
                      <p:cNvPr id="0" name=""/>
                      <p:cNvPicPr/>
                      <p:nvPr/>
                    </p:nvPicPr>
                    <p:blipFill>
                      <a:blip r:embed="rId8"/>
                      <a:stretch>
                        <a:fillRect/>
                      </a:stretch>
                    </p:blipFill>
                    <p:spPr>
                      <a:xfrm>
                        <a:off x="1164767" y="4747463"/>
                        <a:ext cx="3028950" cy="654923"/>
                      </a:xfrm>
                      <a:prstGeom prst="rect">
                        <a:avLst/>
                      </a:prstGeom>
                    </p:spPr>
                  </p:pic>
                </p:oleObj>
              </mc:Fallback>
            </mc:AlternateContent>
          </a:graphicData>
        </a:graphic>
      </p:graphicFrame>
    </p:spTree>
    <p:extLst>
      <p:ext uri="{BB962C8B-B14F-4D97-AF65-F5344CB8AC3E}">
        <p14:creationId xmlns:p14="http://schemas.microsoft.com/office/powerpoint/2010/main" val="285855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095376" y="35117"/>
            <a:ext cx="10759165" cy="740228"/>
          </a:xfrm>
        </p:spPr>
        <p:txBody>
          <a:bodyPr>
            <a:normAutofit/>
          </a:bodyPr>
          <a:lstStyle/>
          <a:p>
            <a:r>
              <a:rPr lang="en-US" sz="3600" dirty="0">
                <a:latin typeface="Calibri" panose="020F0502020204030204" pitchFamily="34" charset="0"/>
                <a:cs typeface="Calibri" panose="020F0502020204030204" pitchFamily="34" charset="0"/>
              </a:rPr>
              <a:t>Examine the Data : Product Model TM195</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095377" y="775345"/>
            <a:ext cx="10759166" cy="5832283"/>
          </a:xfrm>
        </p:spPr>
        <p:txBody>
          <a:bodyPr>
            <a:normAutofit fontScale="92500"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80 customers bought TM195 model</a:t>
            </a:r>
          </a:p>
          <a:p>
            <a:pPr lvl="1"/>
            <a:r>
              <a:rPr lang="en-US" sz="1900" i="0" dirty="0">
                <a:latin typeface="Calibri" panose="020F0502020204030204" pitchFamily="34" charset="0"/>
                <a:cs typeface="Calibri" panose="020F0502020204030204" pitchFamily="34" charset="0"/>
              </a:rPr>
              <a:t>Average age of customer who purchases TM195 is 28.5 , Median is 26.</a:t>
            </a:r>
          </a:p>
          <a:p>
            <a:pPr lvl="1"/>
            <a:r>
              <a:rPr lang="en-US" sz="1900" i="0" dirty="0">
                <a:latin typeface="Calibri" panose="020F0502020204030204" pitchFamily="34" charset="0"/>
                <a:cs typeface="Calibri" panose="020F0502020204030204" pitchFamily="34" charset="0"/>
              </a:rPr>
              <a:t>Average Education is 15 and median is 16.</a:t>
            </a:r>
          </a:p>
          <a:p>
            <a:pPr lvl="1"/>
            <a:r>
              <a:rPr lang="en-US" sz="1900" i="0" dirty="0">
                <a:latin typeface="Calibri" panose="020F0502020204030204" pitchFamily="34" charset="0"/>
                <a:cs typeface="Calibri" panose="020F0502020204030204" pitchFamily="34" charset="0"/>
              </a:rPr>
              <a:t>Expected usage is 3 days a week</a:t>
            </a:r>
          </a:p>
          <a:p>
            <a:pPr lvl="1"/>
            <a:r>
              <a:rPr lang="en-US" sz="1900" i="0" dirty="0">
                <a:latin typeface="Calibri" panose="020F0502020204030204" pitchFamily="34" charset="0"/>
                <a:cs typeface="Calibri" panose="020F0502020204030204" pitchFamily="34" charset="0"/>
              </a:rPr>
              <a:t>Self rated fitness is 3 that is average fitness level</a:t>
            </a:r>
          </a:p>
          <a:p>
            <a:pPr lvl="1"/>
            <a:r>
              <a:rPr lang="en-US" sz="1900" i="0" dirty="0">
                <a:latin typeface="Calibri" panose="020F0502020204030204" pitchFamily="34" charset="0"/>
                <a:cs typeface="Calibri" panose="020F0502020204030204" pitchFamily="34" charset="0"/>
              </a:rPr>
              <a:t>Average income and median is around $46K.</a:t>
            </a:r>
          </a:p>
          <a:p>
            <a:pPr lvl="1"/>
            <a:r>
              <a:rPr lang="en-US" sz="1900" i="0" dirty="0">
                <a:latin typeface="Calibri" panose="020F0502020204030204" pitchFamily="34" charset="0"/>
                <a:cs typeface="Calibri" panose="020F0502020204030204" pitchFamily="34" charset="0"/>
              </a:rPr>
              <a:t>Expected Miles to run is on an Average 82.78 miles per week and the median is 85.</a:t>
            </a:r>
          </a:p>
        </p:txBody>
      </p:sp>
      <p:pic>
        <p:nvPicPr>
          <p:cNvPr id="5" name="Billede 4">
            <a:extLst>
              <a:ext uri="{FF2B5EF4-FFF2-40B4-BE49-F238E27FC236}">
                <a16:creationId xmlns:a16="http://schemas.microsoft.com/office/drawing/2014/main" id="{9453AA94-571A-4204-9C16-D506D05CC827}"/>
              </a:ext>
            </a:extLst>
          </p:cNvPr>
          <p:cNvPicPr>
            <a:picLocks noChangeAspect="1"/>
          </p:cNvPicPr>
          <p:nvPr/>
        </p:nvPicPr>
        <p:blipFill>
          <a:blip r:embed="rId3"/>
          <a:stretch>
            <a:fillRect/>
          </a:stretch>
        </p:blipFill>
        <p:spPr>
          <a:xfrm>
            <a:off x="1095374" y="775344"/>
            <a:ext cx="10759165" cy="3099425"/>
          </a:xfrm>
          <a:prstGeom prst="rect">
            <a:avLst/>
          </a:prstGeom>
        </p:spPr>
      </p:pic>
    </p:spTree>
    <p:extLst>
      <p:ext uri="{BB962C8B-B14F-4D97-AF65-F5344CB8AC3E}">
        <p14:creationId xmlns:p14="http://schemas.microsoft.com/office/powerpoint/2010/main" val="2316799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10343" y="0"/>
            <a:ext cx="10711543" cy="775345"/>
          </a:xfrm>
        </p:spPr>
        <p:txBody>
          <a:bodyPr>
            <a:normAutofit/>
          </a:bodyPr>
          <a:lstStyle/>
          <a:p>
            <a:r>
              <a:rPr lang="en-US" sz="3600" dirty="0">
                <a:latin typeface="Calibri" panose="020F0502020204030204" pitchFamily="34" charset="0"/>
                <a:cs typeface="Calibri" panose="020F0502020204030204" pitchFamily="34" charset="0"/>
              </a:rPr>
              <a:t>Examine the Data : Product Model TM498</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10343" y="677374"/>
            <a:ext cx="10711543" cy="5832283"/>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There are 60 customers who purchased TM 498 Model</a:t>
            </a:r>
          </a:p>
          <a:p>
            <a:pPr lvl="1"/>
            <a:r>
              <a:rPr lang="en-US" sz="1900" i="0" dirty="0">
                <a:latin typeface="Calibri" panose="020F0502020204030204" pitchFamily="34" charset="0"/>
                <a:cs typeface="Calibri" panose="020F0502020204030204" pitchFamily="34" charset="0"/>
              </a:rPr>
              <a:t>Average age of customer who purchases TM498 is 28.9 , Median is 26. </a:t>
            </a:r>
          </a:p>
          <a:p>
            <a:pPr lvl="1"/>
            <a:r>
              <a:rPr lang="en-US" sz="1900" i="0" dirty="0">
                <a:latin typeface="Calibri" panose="020F0502020204030204" pitchFamily="34" charset="0"/>
                <a:cs typeface="Calibri" panose="020F0502020204030204" pitchFamily="34" charset="0"/>
              </a:rPr>
              <a:t>Average Education is 15 and median is 16.</a:t>
            </a:r>
          </a:p>
          <a:p>
            <a:pPr lvl="1"/>
            <a:r>
              <a:rPr lang="en-US" sz="1900" i="0" dirty="0">
                <a:latin typeface="Calibri" panose="020F0502020204030204" pitchFamily="34" charset="0"/>
                <a:cs typeface="Calibri" panose="020F0502020204030204" pitchFamily="34" charset="0"/>
              </a:rPr>
              <a:t>Expected usage is 3 days a week</a:t>
            </a:r>
          </a:p>
          <a:p>
            <a:pPr lvl="1"/>
            <a:r>
              <a:rPr lang="en-US" sz="1900" i="0" dirty="0">
                <a:latin typeface="Calibri" panose="020F0502020204030204" pitchFamily="34" charset="0"/>
                <a:cs typeface="Calibri" panose="020F0502020204030204" pitchFamily="34" charset="0"/>
              </a:rPr>
              <a:t>Self rated fitness is 3 that is average fitness level</a:t>
            </a:r>
          </a:p>
          <a:p>
            <a:pPr lvl="1"/>
            <a:r>
              <a:rPr lang="en-US" sz="1900" i="0" dirty="0">
                <a:latin typeface="Calibri" panose="020F0502020204030204" pitchFamily="34" charset="0"/>
                <a:cs typeface="Calibri" panose="020F0502020204030204" pitchFamily="34" charset="0"/>
              </a:rPr>
              <a:t>Average Income is 48973. Median Income is 49459</a:t>
            </a:r>
          </a:p>
          <a:p>
            <a:pPr lvl="1"/>
            <a:r>
              <a:rPr lang="en-US" sz="1900" i="0" dirty="0">
                <a:latin typeface="Calibri" panose="020F0502020204030204" pitchFamily="34" charset="0"/>
                <a:cs typeface="Calibri" panose="020F0502020204030204" pitchFamily="34" charset="0"/>
              </a:rPr>
              <a:t>Expected Miles to run is on an Average 87 miles per week and the median is 85.</a:t>
            </a:r>
          </a:p>
        </p:txBody>
      </p:sp>
      <p:pic>
        <p:nvPicPr>
          <p:cNvPr id="4" name="Billede 3">
            <a:extLst>
              <a:ext uri="{FF2B5EF4-FFF2-40B4-BE49-F238E27FC236}">
                <a16:creationId xmlns:a16="http://schemas.microsoft.com/office/drawing/2014/main" id="{9A749F91-8D89-4123-9727-1D6A802D5764}"/>
              </a:ext>
            </a:extLst>
          </p:cNvPr>
          <p:cNvPicPr>
            <a:picLocks noChangeAspect="1"/>
          </p:cNvPicPr>
          <p:nvPr/>
        </p:nvPicPr>
        <p:blipFill>
          <a:blip r:embed="rId3"/>
          <a:stretch>
            <a:fillRect/>
          </a:stretch>
        </p:blipFill>
        <p:spPr>
          <a:xfrm>
            <a:off x="1208314" y="677374"/>
            <a:ext cx="10613572" cy="3185966"/>
          </a:xfrm>
          <a:prstGeom prst="rect">
            <a:avLst/>
          </a:prstGeom>
        </p:spPr>
      </p:pic>
    </p:spTree>
    <p:extLst>
      <p:ext uri="{BB962C8B-B14F-4D97-AF65-F5344CB8AC3E}">
        <p14:creationId xmlns:p14="http://schemas.microsoft.com/office/powerpoint/2010/main" val="3064707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10342" y="32658"/>
            <a:ext cx="10689772" cy="740228"/>
          </a:xfrm>
        </p:spPr>
        <p:txBody>
          <a:bodyPr>
            <a:normAutofit/>
          </a:bodyPr>
          <a:lstStyle/>
          <a:p>
            <a:r>
              <a:rPr lang="en-US" sz="3600" dirty="0">
                <a:latin typeface="Calibri" panose="020F0502020204030204" pitchFamily="34" charset="0"/>
                <a:cs typeface="Calibri" panose="020F0502020204030204" pitchFamily="34" charset="0"/>
              </a:rPr>
              <a:t>Examine the Data : Product Model TM798</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10343" y="775346"/>
            <a:ext cx="10689771" cy="5658112"/>
          </a:xfrm>
        </p:spPr>
        <p:txBody>
          <a:bodyPr>
            <a:normAutofit/>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There are 40 customers who purchased TM 798 Model</a:t>
            </a:r>
          </a:p>
          <a:p>
            <a:pPr lvl="1"/>
            <a:r>
              <a:rPr lang="en-US" sz="1800" i="0" dirty="0">
                <a:latin typeface="Calibri" panose="020F0502020204030204" pitchFamily="34" charset="0"/>
                <a:cs typeface="Calibri" panose="020F0502020204030204" pitchFamily="34" charset="0"/>
              </a:rPr>
              <a:t>Average age of customer who purchases TM798 is 29 , Median is 27 . </a:t>
            </a:r>
          </a:p>
          <a:p>
            <a:pPr lvl="1"/>
            <a:r>
              <a:rPr lang="en-US" sz="1800" i="0" dirty="0">
                <a:latin typeface="Calibri" panose="020F0502020204030204" pitchFamily="34" charset="0"/>
                <a:cs typeface="Calibri" panose="020F0502020204030204" pitchFamily="34" charset="0"/>
              </a:rPr>
              <a:t>Average Education is 17 and median is 18.</a:t>
            </a:r>
          </a:p>
          <a:p>
            <a:pPr lvl="1"/>
            <a:r>
              <a:rPr lang="en-US" sz="1800" i="0" dirty="0">
                <a:latin typeface="Calibri" panose="020F0502020204030204" pitchFamily="34" charset="0"/>
                <a:cs typeface="Calibri" panose="020F0502020204030204" pitchFamily="34" charset="0"/>
              </a:rPr>
              <a:t>Expected usage is 4-5 day a week</a:t>
            </a:r>
          </a:p>
          <a:p>
            <a:pPr lvl="1"/>
            <a:r>
              <a:rPr lang="en-US" sz="1800" i="0" dirty="0">
                <a:latin typeface="Calibri" panose="020F0502020204030204" pitchFamily="34" charset="0"/>
                <a:cs typeface="Calibri" panose="020F0502020204030204" pitchFamily="34" charset="0"/>
              </a:rPr>
              <a:t>Self rated fitness is 4.6 that is average fitness level</a:t>
            </a:r>
          </a:p>
          <a:p>
            <a:pPr lvl="1"/>
            <a:r>
              <a:rPr lang="en-US" sz="1800" i="0" dirty="0">
                <a:latin typeface="Calibri" panose="020F0502020204030204" pitchFamily="34" charset="0"/>
                <a:cs typeface="Calibri" panose="020F0502020204030204" pitchFamily="34" charset="0"/>
              </a:rPr>
              <a:t>Average Income is 75K and median is 76K</a:t>
            </a:r>
          </a:p>
          <a:p>
            <a:pPr lvl="1"/>
            <a:r>
              <a:rPr lang="en-US" sz="1800" i="0" dirty="0">
                <a:latin typeface="Calibri" panose="020F0502020204030204" pitchFamily="34" charset="0"/>
                <a:cs typeface="Calibri" panose="020F0502020204030204" pitchFamily="34" charset="0"/>
              </a:rPr>
              <a:t>Expected Miles to run is on an Average 166 miles per week and median is 160.</a:t>
            </a:r>
          </a:p>
        </p:txBody>
      </p:sp>
      <p:pic>
        <p:nvPicPr>
          <p:cNvPr id="5" name="Billede 4">
            <a:extLst>
              <a:ext uri="{FF2B5EF4-FFF2-40B4-BE49-F238E27FC236}">
                <a16:creationId xmlns:a16="http://schemas.microsoft.com/office/drawing/2014/main" id="{ABF3708A-AE39-4874-B130-F2EBBA386A5E}"/>
              </a:ext>
            </a:extLst>
          </p:cNvPr>
          <p:cNvPicPr>
            <a:picLocks noChangeAspect="1"/>
          </p:cNvPicPr>
          <p:nvPr/>
        </p:nvPicPr>
        <p:blipFill>
          <a:blip r:embed="rId3"/>
          <a:stretch>
            <a:fillRect/>
          </a:stretch>
        </p:blipFill>
        <p:spPr>
          <a:xfrm>
            <a:off x="1110343" y="772886"/>
            <a:ext cx="10689771" cy="2656114"/>
          </a:xfrm>
          <a:prstGeom prst="rect">
            <a:avLst/>
          </a:prstGeom>
        </p:spPr>
      </p:pic>
    </p:spTree>
    <p:extLst>
      <p:ext uri="{BB962C8B-B14F-4D97-AF65-F5344CB8AC3E}">
        <p14:creationId xmlns:p14="http://schemas.microsoft.com/office/powerpoint/2010/main" val="2616440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53884" y="0"/>
            <a:ext cx="10689771" cy="740228"/>
          </a:xfrm>
        </p:spPr>
        <p:txBody>
          <a:bodyPr>
            <a:normAutofit/>
          </a:bodyPr>
          <a:lstStyle/>
          <a:p>
            <a:r>
              <a:rPr lang="en-US" sz="3600" dirty="0">
                <a:latin typeface="Calibri" panose="020F0502020204030204" pitchFamily="34" charset="0"/>
                <a:cs typeface="Calibri" panose="020F0502020204030204" pitchFamily="34" charset="0"/>
              </a:rPr>
              <a:t>Visualize the Data : Income Univariate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805542" y="775346"/>
            <a:ext cx="11038114" cy="5908484"/>
          </a:xfrm>
        </p:spPr>
        <p:txBody>
          <a:bodyPr>
            <a:normAutofit/>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Income is skewed towards right , Median is 50K , Mean is 55k and mode is 45K.</a:t>
            </a:r>
          </a:p>
          <a:p>
            <a:pPr lvl="1"/>
            <a:r>
              <a:rPr lang="en-US" sz="1800" i="0" dirty="0">
                <a:latin typeface="Calibri" panose="020F0502020204030204" pitchFamily="34" charset="0"/>
                <a:cs typeface="Calibri" panose="020F0502020204030204" pitchFamily="34" charset="0"/>
              </a:rPr>
              <a:t>Most of the customers are in lower pay range and earn less than 60K.</a:t>
            </a:r>
          </a:p>
          <a:p>
            <a:pPr lvl="1"/>
            <a:r>
              <a:rPr lang="en-US" sz="1800" i="0" dirty="0">
                <a:latin typeface="Calibri" panose="020F0502020204030204" pitchFamily="34" charset="0"/>
                <a:cs typeface="Calibri" panose="020F0502020204030204" pitchFamily="34" charset="0"/>
              </a:rPr>
              <a:t>Income has some outliers. Few customers earn beyond 80K.</a:t>
            </a:r>
          </a:p>
        </p:txBody>
      </p:sp>
      <p:pic>
        <p:nvPicPr>
          <p:cNvPr id="4" name="Billede 3">
            <a:extLst>
              <a:ext uri="{FF2B5EF4-FFF2-40B4-BE49-F238E27FC236}">
                <a16:creationId xmlns:a16="http://schemas.microsoft.com/office/drawing/2014/main" id="{8FAC31A6-2AF5-445F-921A-BDE099641510}"/>
              </a:ext>
            </a:extLst>
          </p:cNvPr>
          <p:cNvPicPr>
            <a:picLocks noChangeAspect="1"/>
          </p:cNvPicPr>
          <p:nvPr/>
        </p:nvPicPr>
        <p:blipFill>
          <a:blip r:embed="rId3"/>
          <a:stretch>
            <a:fillRect/>
          </a:stretch>
        </p:blipFill>
        <p:spPr>
          <a:xfrm>
            <a:off x="805542" y="775345"/>
            <a:ext cx="11038115" cy="4362712"/>
          </a:xfrm>
          <a:prstGeom prst="rect">
            <a:avLst/>
          </a:prstGeom>
        </p:spPr>
      </p:pic>
    </p:spTree>
    <p:extLst>
      <p:ext uri="{BB962C8B-B14F-4D97-AF65-F5344CB8AC3E}">
        <p14:creationId xmlns:p14="http://schemas.microsoft.com/office/powerpoint/2010/main" val="489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9" y="24232"/>
            <a:ext cx="10657114" cy="740228"/>
          </a:xfrm>
        </p:spPr>
        <p:txBody>
          <a:bodyPr>
            <a:normAutofit/>
          </a:bodyPr>
          <a:lstStyle/>
          <a:p>
            <a:r>
              <a:rPr lang="en-US" sz="3600" dirty="0">
                <a:latin typeface="Calibri" panose="020F0502020204030204" pitchFamily="34" charset="0"/>
                <a:cs typeface="Calibri" panose="020F0502020204030204" pitchFamily="34" charset="0"/>
              </a:rPr>
              <a:t>Visualize the Data : Age Univariate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816429" y="775345"/>
            <a:ext cx="11103427" cy="5832283"/>
          </a:xfrm>
        </p:spPr>
        <p:txBody>
          <a:bodyPr>
            <a:normAutofit/>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Age is skewed towards right.</a:t>
            </a:r>
          </a:p>
          <a:p>
            <a:pPr lvl="1"/>
            <a:r>
              <a:rPr lang="en-US" sz="1800" i="0" dirty="0">
                <a:latin typeface="Calibri" panose="020F0502020204030204" pitchFamily="34" charset="0"/>
                <a:cs typeface="Calibri" panose="020F0502020204030204" pitchFamily="34" charset="0"/>
              </a:rPr>
              <a:t>Customers buying treadmill are younger and average age of customer is 28 , median is 26 and mode is 25</a:t>
            </a:r>
          </a:p>
          <a:p>
            <a:pPr lvl="1"/>
            <a:r>
              <a:rPr lang="en-US" sz="1800" i="0" dirty="0">
                <a:latin typeface="Calibri" panose="020F0502020204030204" pitchFamily="34" charset="0"/>
                <a:cs typeface="Calibri" panose="020F0502020204030204" pitchFamily="34" charset="0"/>
              </a:rPr>
              <a:t>Customers buying treadmill after age of 40 and before 20 are very less.</a:t>
            </a:r>
          </a:p>
        </p:txBody>
      </p:sp>
      <p:pic>
        <p:nvPicPr>
          <p:cNvPr id="5" name="Billede 4">
            <a:extLst>
              <a:ext uri="{FF2B5EF4-FFF2-40B4-BE49-F238E27FC236}">
                <a16:creationId xmlns:a16="http://schemas.microsoft.com/office/drawing/2014/main" id="{EF92643F-2510-4880-9C74-60DA1CB3639F}"/>
              </a:ext>
            </a:extLst>
          </p:cNvPr>
          <p:cNvPicPr>
            <a:picLocks noChangeAspect="1"/>
          </p:cNvPicPr>
          <p:nvPr/>
        </p:nvPicPr>
        <p:blipFill>
          <a:blip r:embed="rId3"/>
          <a:stretch>
            <a:fillRect/>
          </a:stretch>
        </p:blipFill>
        <p:spPr>
          <a:xfrm>
            <a:off x="816430" y="764460"/>
            <a:ext cx="11103428" cy="4328183"/>
          </a:xfrm>
          <a:prstGeom prst="rect">
            <a:avLst/>
          </a:prstGeom>
        </p:spPr>
      </p:pic>
    </p:spTree>
    <p:extLst>
      <p:ext uri="{BB962C8B-B14F-4D97-AF65-F5344CB8AC3E}">
        <p14:creationId xmlns:p14="http://schemas.microsoft.com/office/powerpoint/2010/main" val="334243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43BEEE-1700-4C18-B26C-23C752E40C7D}"/>
              </a:ext>
            </a:extLst>
          </p:cNvPr>
          <p:cNvSpPr>
            <a:spLocks noGrp="1"/>
          </p:cNvSpPr>
          <p:nvPr>
            <p:ph type="title"/>
          </p:nvPr>
        </p:nvSpPr>
        <p:spPr>
          <a:xfrm>
            <a:off x="1034143" y="272144"/>
            <a:ext cx="10820399" cy="790846"/>
          </a:xfrm>
        </p:spPr>
        <p:txBody>
          <a:bodyPr>
            <a:normAutofit/>
          </a:bodyPr>
          <a:lstStyle/>
          <a:p>
            <a:r>
              <a:rPr lang="da-DK" sz="4000" b="1" dirty="0" err="1">
                <a:latin typeface="Calibri" panose="020F0502020204030204" pitchFamily="34" charset="0"/>
                <a:cs typeface="Calibri" panose="020F0502020204030204" pitchFamily="34" charset="0"/>
              </a:rPr>
              <a:t>Who</a:t>
            </a:r>
            <a:r>
              <a:rPr lang="da-DK" sz="4000" b="1" dirty="0">
                <a:latin typeface="Calibri" panose="020F0502020204030204" pitchFamily="34" charset="0"/>
                <a:cs typeface="Calibri" panose="020F0502020204030204" pitchFamily="34" charset="0"/>
              </a:rPr>
              <a:t> Am I?</a:t>
            </a:r>
          </a:p>
        </p:txBody>
      </p:sp>
      <p:sp>
        <p:nvSpPr>
          <p:cNvPr id="3" name="Pladsholder til indhold 2">
            <a:extLst>
              <a:ext uri="{FF2B5EF4-FFF2-40B4-BE49-F238E27FC236}">
                <a16:creationId xmlns:a16="http://schemas.microsoft.com/office/drawing/2014/main" id="{7ADE7D38-2E37-4238-874E-2120A4A0F20A}"/>
              </a:ext>
            </a:extLst>
          </p:cNvPr>
          <p:cNvSpPr>
            <a:spLocks noGrp="1"/>
          </p:cNvSpPr>
          <p:nvPr>
            <p:ph idx="1"/>
          </p:nvPr>
        </p:nvSpPr>
        <p:spPr>
          <a:xfrm>
            <a:off x="1034142" y="1280160"/>
            <a:ext cx="6201047" cy="5305696"/>
          </a:xfrm>
        </p:spPr>
        <p:txBody>
          <a:bodyPr>
            <a:normAutofit/>
          </a:bodyPr>
          <a:lstStyle/>
          <a:p>
            <a:pPr>
              <a:buFont typeface="Wingdings" panose="05000000000000000000" pitchFamily="2" charset="2"/>
              <a:buChar char="v"/>
            </a:pPr>
            <a:r>
              <a:rPr lang="da-DK" sz="2400" dirty="0">
                <a:latin typeface="Calibri" panose="020F0502020204030204" pitchFamily="34" charset="0"/>
                <a:cs typeface="Calibri" panose="020F0502020204030204" pitchFamily="34" charset="0"/>
              </a:rPr>
              <a:t>Jyoti </a:t>
            </a:r>
            <a:r>
              <a:rPr lang="da-DK" sz="2400" dirty="0" err="1">
                <a:latin typeface="Calibri" panose="020F0502020204030204" pitchFamily="34" charset="0"/>
                <a:cs typeface="Calibri" panose="020F0502020204030204" pitchFamily="34" charset="0"/>
              </a:rPr>
              <a:t>Badgujar</a:t>
            </a:r>
            <a:endParaRPr lang="da-DK" sz="2400"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da-DK" sz="2400" dirty="0">
                <a:latin typeface="Calibri" panose="020F0502020204030204" pitchFamily="34" charset="0"/>
                <a:cs typeface="Calibri" panose="020F0502020204030204" pitchFamily="34" charset="0"/>
              </a:rPr>
              <a:t>Pune, </a:t>
            </a:r>
            <a:r>
              <a:rPr lang="da-DK" sz="2400" dirty="0" err="1">
                <a:latin typeface="Calibri" panose="020F0502020204030204" pitchFamily="34" charset="0"/>
                <a:cs typeface="Calibri" panose="020F0502020204030204" pitchFamily="34" charset="0"/>
              </a:rPr>
              <a:t>Maharashtra</a:t>
            </a:r>
            <a:r>
              <a:rPr lang="da-DK" sz="2400" dirty="0">
                <a:latin typeface="Calibri" panose="020F0502020204030204" pitchFamily="34" charset="0"/>
                <a:cs typeface="Calibri" panose="020F0502020204030204" pitchFamily="34" charset="0"/>
              </a:rPr>
              <a:t> , India</a:t>
            </a:r>
          </a:p>
          <a:p>
            <a:pPr>
              <a:buFont typeface="Wingdings" panose="05000000000000000000" pitchFamily="2" charset="2"/>
              <a:buChar char="v"/>
            </a:pPr>
            <a:r>
              <a:rPr lang="da-DK" sz="2400" dirty="0" err="1">
                <a:latin typeface="Calibri" panose="020F0502020204030204" pitchFamily="34" charset="0"/>
                <a:cs typeface="Calibri" panose="020F0502020204030204" pitchFamily="34" charset="0"/>
              </a:rPr>
              <a:t>Bachlore’s</a:t>
            </a:r>
            <a:r>
              <a:rPr lang="da-DK" sz="2400" dirty="0">
                <a:latin typeface="Calibri" panose="020F0502020204030204" pitchFamily="34" charset="0"/>
                <a:cs typeface="Calibri" panose="020F0502020204030204" pitchFamily="34" charset="0"/>
              </a:rPr>
              <a:t> of Electronics Engineering</a:t>
            </a:r>
          </a:p>
          <a:p>
            <a:pPr>
              <a:buFont typeface="Wingdings" panose="05000000000000000000" pitchFamily="2" charset="2"/>
              <a:buChar char="v"/>
            </a:pPr>
            <a:r>
              <a:rPr lang="da-DK" sz="2400" dirty="0">
                <a:latin typeface="Calibri" panose="020F0502020204030204" pitchFamily="34" charset="0"/>
                <a:cs typeface="Calibri" panose="020F0502020204030204" pitchFamily="34" charset="0"/>
              </a:rPr>
              <a:t>Post </a:t>
            </a:r>
            <a:r>
              <a:rPr lang="da-DK" sz="2400" dirty="0" err="1">
                <a:latin typeface="Calibri" panose="020F0502020204030204" pitchFamily="34" charset="0"/>
                <a:cs typeface="Calibri" panose="020F0502020204030204" pitchFamily="34" charset="0"/>
              </a:rPr>
              <a:t>Graduate</a:t>
            </a:r>
            <a:r>
              <a:rPr lang="da-DK" sz="2400" dirty="0">
                <a:latin typeface="Calibri" panose="020F0502020204030204" pitchFamily="34" charset="0"/>
                <a:cs typeface="Calibri" panose="020F0502020204030204" pitchFamily="34" charset="0"/>
              </a:rPr>
              <a:t> </a:t>
            </a:r>
            <a:r>
              <a:rPr lang="da-DK" sz="2400" dirty="0" err="1">
                <a:latin typeface="Calibri" panose="020F0502020204030204" pitchFamily="34" charset="0"/>
                <a:cs typeface="Calibri" panose="020F0502020204030204" pitchFamily="34" charset="0"/>
              </a:rPr>
              <a:t>Diploma</a:t>
            </a:r>
            <a:r>
              <a:rPr lang="da-DK" sz="2400" dirty="0">
                <a:latin typeface="Calibri" panose="020F0502020204030204" pitchFamily="34" charset="0"/>
                <a:cs typeface="Calibri" panose="020F0502020204030204" pitchFamily="34" charset="0"/>
              </a:rPr>
              <a:t> In Advanced Computing</a:t>
            </a:r>
          </a:p>
          <a:p>
            <a:pPr>
              <a:buFont typeface="Wingdings" panose="05000000000000000000" pitchFamily="2" charset="2"/>
              <a:buChar char="v"/>
            </a:pPr>
            <a:r>
              <a:rPr lang="da-DK" sz="2400" dirty="0" err="1">
                <a:latin typeface="Calibri" panose="020F0502020204030204" pitchFamily="34" charset="0"/>
                <a:cs typeface="Calibri" panose="020F0502020204030204" pitchFamily="34" charset="0"/>
              </a:rPr>
              <a:t>Worked</a:t>
            </a:r>
            <a:r>
              <a:rPr lang="da-DK" sz="2400" dirty="0">
                <a:latin typeface="Calibri" panose="020F0502020204030204" pitchFamily="34" charset="0"/>
                <a:cs typeface="Calibri" panose="020F0502020204030204" pitchFamily="34" charset="0"/>
              </a:rPr>
              <a:t> with Tech </a:t>
            </a:r>
            <a:r>
              <a:rPr lang="da-DK" sz="2400" dirty="0" err="1">
                <a:latin typeface="Calibri" panose="020F0502020204030204" pitchFamily="34" charset="0"/>
                <a:cs typeface="Calibri" panose="020F0502020204030204" pitchFamily="34" charset="0"/>
              </a:rPr>
              <a:t>Mahindra</a:t>
            </a:r>
            <a:r>
              <a:rPr lang="da-DK" sz="2400" dirty="0">
                <a:latin typeface="Calibri" panose="020F0502020204030204" pitchFamily="34" charset="0"/>
                <a:cs typeface="Calibri" panose="020F0502020204030204" pitchFamily="34" charset="0"/>
              </a:rPr>
              <a:t> as </a:t>
            </a:r>
          </a:p>
          <a:p>
            <a:pPr marL="0" indent="0">
              <a:buNone/>
            </a:pPr>
            <a:r>
              <a:rPr lang="da-DK" sz="2400" dirty="0">
                <a:latin typeface="Calibri" panose="020F0502020204030204" pitchFamily="34" charset="0"/>
                <a:cs typeface="Calibri" panose="020F0502020204030204" pitchFamily="34" charset="0"/>
              </a:rPr>
              <a:t>      Solution designer and Data Analyst.</a:t>
            </a:r>
          </a:p>
          <a:p>
            <a:pPr>
              <a:buFont typeface="Wingdings" panose="05000000000000000000" pitchFamily="2" charset="2"/>
              <a:buChar char="v"/>
            </a:pPr>
            <a:r>
              <a:rPr lang="da-DK" sz="2400" dirty="0" err="1">
                <a:latin typeface="Calibri" panose="020F0502020204030204" pitchFamily="34" charset="0"/>
                <a:cs typeface="Calibri" panose="020F0502020204030204" pitchFamily="34" charset="0"/>
              </a:rPr>
              <a:t>Skills</a:t>
            </a:r>
            <a:r>
              <a:rPr lang="da-DK" sz="2400" dirty="0">
                <a:latin typeface="Calibri" panose="020F0502020204030204" pitchFamily="34" charset="0"/>
                <a:cs typeface="Calibri" panose="020F0502020204030204" pitchFamily="34" charset="0"/>
              </a:rPr>
              <a:t> : SQL Server 2005, Oracle, Microsoft Office, Python</a:t>
            </a:r>
          </a:p>
          <a:p>
            <a:pPr>
              <a:buFont typeface="Wingdings" panose="05000000000000000000" pitchFamily="2" charset="2"/>
              <a:buChar char="v"/>
            </a:pPr>
            <a:r>
              <a:rPr lang="da-DK" sz="2400" dirty="0" err="1">
                <a:latin typeface="Calibri" panose="020F0502020204030204" pitchFamily="34" charset="0"/>
                <a:cs typeface="Calibri" panose="020F0502020204030204" pitchFamily="34" charset="0"/>
              </a:rPr>
              <a:t>Interest</a:t>
            </a:r>
            <a:r>
              <a:rPr lang="da-DK" sz="2400" dirty="0">
                <a:latin typeface="Calibri" panose="020F0502020204030204" pitchFamily="34" charset="0"/>
                <a:cs typeface="Calibri" panose="020F0502020204030204" pitchFamily="34" charset="0"/>
              </a:rPr>
              <a:t> : Learn new </a:t>
            </a:r>
            <a:r>
              <a:rPr lang="da-DK" sz="2400" dirty="0" err="1">
                <a:latin typeface="Calibri" panose="020F0502020204030204" pitchFamily="34" charset="0"/>
                <a:cs typeface="Calibri" panose="020F0502020204030204" pitchFamily="34" charset="0"/>
              </a:rPr>
              <a:t>technology</a:t>
            </a:r>
            <a:r>
              <a:rPr lang="da-DK" sz="2400" dirty="0">
                <a:latin typeface="Calibri" panose="020F0502020204030204" pitchFamily="34" charset="0"/>
                <a:cs typeface="Calibri" panose="020F0502020204030204" pitchFamily="34" charset="0"/>
              </a:rPr>
              <a:t>, Travel, </a:t>
            </a:r>
            <a:r>
              <a:rPr lang="da-DK" sz="2400" dirty="0" err="1">
                <a:latin typeface="Calibri" panose="020F0502020204030204" pitchFamily="34" charset="0"/>
                <a:cs typeface="Calibri" panose="020F0502020204030204" pitchFamily="34" charset="0"/>
              </a:rPr>
              <a:t>Gym</a:t>
            </a:r>
            <a:r>
              <a:rPr lang="da-DK" sz="2400" dirty="0">
                <a:latin typeface="Calibri" panose="020F0502020204030204" pitchFamily="34" charset="0"/>
                <a:cs typeface="Calibri" panose="020F0502020204030204" pitchFamily="34" charset="0"/>
              </a:rPr>
              <a:t>.</a:t>
            </a:r>
          </a:p>
          <a:p>
            <a:pPr marL="0" indent="0">
              <a:buNone/>
            </a:pPr>
            <a:r>
              <a:rPr lang="da-DK" sz="2400" dirty="0">
                <a:latin typeface="Calibri" panose="020F0502020204030204" pitchFamily="34" charset="0"/>
                <a:cs typeface="Calibri" panose="020F0502020204030204" pitchFamily="34" charset="0"/>
              </a:rPr>
              <a:t>   </a:t>
            </a:r>
          </a:p>
          <a:p>
            <a:pPr>
              <a:buFont typeface="Wingdings" panose="05000000000000000000" pitchFamily="2" charset="2"/>
              <a:buChar char="v"/>
            </a:pPr>
            <a:endParaRPr lang="da-DK" sz="2400" dirty="0">
              <a:latin typeface="Calibri" panose="020F0502020204030204" pitchFamily="34" charset="0"/>
              <a:cs typeface="Calibri" panose="020F0502020204030204" pitchFamily="34" charset="0"/>
            </a:endParaRPr>
          </a:p>
          <a:p>
            <a:endParaRPr lang="da-DK" dirty="0"/>
          </a:p>
          <a:p>
            <a:endParaRPr lang="da-DK" dirty="0"/>
          </a:p>
        </p:txBody>
      </p:sp>
      <p:pic>
        <p:nvPicPr>
          <p:cNvPr id="5" name="Billede 4">
            <a:extLst>
              <a:ext uri="{FF2B5EF4-FFF2-40B4-BE49-F238E27FC236}">
                <a16:creationId xmlns:a16="http://schemas.microsoft.com/office/drawing/2014/main" id="{97C49068-93C9-42EE-9F40-46A7AB748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570" y="1200150"/>
            <a:ext cx="3348990" cy="3234690"/>
          </a:xfrm>
          <a:prstGeom prst="rect">
            <a:avLst/>
          </a:prstGeom>
        </p:spPr>
      </p:pic>
      <p:sp>
        <p:nvSpPr>
          <p:cNvPr id="7" name="Pladsholder til indhold 2">
            <a:extLst>
              <a:ext uri="{FF2B5EF4-FFF2-40B4-BE49-F238E27FC236}">
                <a16:creationId xmlns:a16="http://schemas.microsoft.com/office/drawing/2014/main" id="{B1BC36A9-90FC-4046-A2DE-3C2FE06E67E2}"/>
              </a:ext>
            </a:extLst>
          </p:cNvPr>
          <p:cNvSpPr txBox="1">
            <a:spLocks/>
          </p:cNvSpPr>
          <p:nvPr/>
        </p:nvSpPr>
        <p:spPr>
          <a:xfrm>
            <a:off x="7235190" y="1062991"/>
            <a:ext cx="4777740" cy="552286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endParaRPr lang="da-DK" sz="24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0" indent="0">
              <a:buFont typeface="Franklin Gothic Book" panose="020B0503020102020204" pitchFamily="34" charset="0"/>
              <a:buNone/>
            </a:pPr>
            <a:endParaRPr lang="da-DK" sz="24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0" indent="0">
              <a:buFont typeface="Franklin Gothic Book" panose="020B0503020102020204" pitchFamily="34" charset="0"/>
              <a:buNone/>
            </a:pPr>
            <a:endParaRPr lang="da-DK" sz="24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0" indent="0">
              <a:buFont typeface="Franklin Gothic Book" panose="020B0503020102020204" pitchFamily="34" charset="0"/>
              <a:buNone/>
            </a:pPr>
            <a:endParaRPr lang="da-DK" sz="24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0" indent="0">
              <a:buFont typeface="Franklin Gothic Book" panose="020B0503020102020204" pitchFamily="34" charset="0"/>
              <a:buNone/>
            </a:pPr>
            <a:endParaRPr lang="da-DK" sz="24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0" indent="0">
              <a:buFont typeface="Franklin Gothic Book" panose="020B0503020102020204" pitchFamily="34" charset="0"/>
              <a:buNone/>
            </a:pPr>
            <a:endParaRPr lang="da-DK" sz="24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0" indent="0">
              <a:buFont typeface="Franklin Gothic Book" panose="020B0503020102020204" pitchFamily="34" charset="0"/>
              <a:buNone/>
            </a:pPr>
            <a:endParaRPr lang="da-DK" dirty="0">
              <a:solidFill>
                <a:schemeClr val="tx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0" indent="0">
              <a:buFont typeface="Franklin Gothic Book" panose="020B0503020102020204" pitchFamily="34" charset="0"/>
              <a:buNone/>
            </a:pPr>
            <a:endParaRPr lang="da-DK" dirty="0">
              <a:solidFill>
                <a:schemeClr val="tx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0" indent="0">
              <a:buFont typeface="Franklin Gothic Book" panose="020B0503020102020204" pitchFamily="34" charset="0"/>
              <a:buNone/>
            </a:pPr>
            <a:r>
              <a:rPr lang="da-DK" dirty="0">
                <a:solidFill>
                  <a:schemeClr val="tx1"/>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badgujarjyoti@gmail.com</a:t>
            </a:r>
            <a:endParaRPr lang="da-DK" dirty="0">
              <a:solidFill>
                <a:schemeClr val="tx1"/>
              </a:solidFill>
              <a:latin typeface="Calibri" panose="020F0502020204030204" pitchFamily="34" charset="0"/>
              <a:cs typeface="Calibri" panose="020F0502020204030204" pitchFamily="34" charset="0"/>
            </a:endParaRPr>
          </a:p>
          <a:p>
            <a:pPr marL="0" indent="0">
              <a:buFont typeface="Franklin Gothic Book" panose="020B0503020102020204" pitchFamily="34" charset="0"/>
              <a:buNone/>
            </a:pPr>
            <a:r>
              <a:rPr lang="da-DK" dirty="0">
                <a:latin typeface="Calibri" panose="020F0502020204030204" pitchFamily="34" charset="0"/>
                <a:cs typeface="Calibri" panose="020F0502020204030204" pitchFamily="34" charset="0"/>
              </a:rPr>
              <a:t>https://www.linkedin.com/in/jyotibadgujar/</a:t>
            </a:r>
          </a:p>
          <a:p>
            <a:pPr marL="0" indent="0">
              <a:buFont typeface="Franklin Gothic Book" panose="020B0503020102020204" pitchFamily="34" charset="0"/>
              <a:buNone/>
            </a:pPr>
            <a:r>
              <a:rPr lang="da-DK" sz="2400" dirty="0">
                <a:latin typeface="Calibri" panose="020F0502020204030204" pitchFamily="34" charset="0"/>
                <a:cs typeface="Calibri" panose="020F0502020204030204" pitchFamily="34" charset="0"/>
              </a:rPr>
              <a:t>      </a:t>
            </a:r>
          </a:p>
          <a:p>
            <a:pPr>
              <a:buFont typeface="Wingdings" panose="05000000000000000000" pitchFamily="2" charset="2"/>
              <a:buChar char="v"/>
            </a:pPr>
            <a:endParaRPr lang="da-DK" sz="2400" dirty="0">
              <a:latin typeface="Calibri" panose="020F0502020204030204" pitchFamily="34" charset="0"/>
              <a:cs typeface="Calibri" panose="020F0502020204030204" pitchFamily="34" charset="0"/>
            </a:endParaRPr>
          </a:p>
          <a:p>
            <a:endParaRPr lang="da-DK" dirty="0"/>
          </a:p>
          <a:p>
            <a:endParaRPr lang="da-DK" dirty="0"/>
          </a:p>
        </p:txBody>
      </p:sp>
    </p:spTree>
    <p:extLst>
      <p:ext uri="{BB962C8B-B14F-4D97-AF65-F5344CB8AC3E}">
        <p14:creationId xmlns:p14="http://schemas.microsoft.com/office/powerpoint/2010/main" val="1291802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Miles Univariate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772885" y="775345"/>
            <a:ext cx="11146971" cy="5930255"/>
          </a:xfrm>
        </p:spPr>
        <p:txBody>
          <a:bodyPr>
            <a:normAutofit/>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Miles is skewed towards right.</a:t>
            </a:r>
          </a:p>
          <a:p>
            <a:pPr lvl="1"/>
            <a:r>
              <a:rPr lang="en-US" sz="1800" i="0" dirty="0">
                <a:latin typeface="Calibri" panose="020F0502020204030204" pitchFamily="34" charset="0"/>
                <a:cs typeface="Calibri" panose="020F0502020204030204" pitchFamily="34" charset="0"/>
              </a:rPr>
              <a:t>Customers expect to run on an average 80 miles per week.</a:t>
            </a:r>
          </a:p>
          <a:p>
            <a:pPr lvl="1"/>
            <a:r>
              <a:rPr lang="en-US" sz="1800" i="0" dirty="0">
                <a:latin typeface="Calibri" panose="020F0502020204030204" pitchFamily="34" charset="0"/>
                <a:cs typeface="Calibri" panose="020F0502020204030204" pitchFamily="34" charset="0"/>
              </a:rPr>
              <a:t>There are some outliers, where customers are expecting to run more than 200 miles per weak.</a:t>
            </a:r>
          </a:p>
        </p:txBody>
      </p:sp>
      <p:pic>
        <p:nvPicPr>
          <p:cNvPr id="4" name="Billede 3">
            <a:extLst>
              <a:ext uri="{FF2B5EF4-FFF2-40B4-BE49-F238E27FC236}">
                <a16:creationId xmlns:a16="http://schemas.microsoft.com/office/drawing/2014/main" id="{99BE4A71-07EE-4B7A-9599-6172327F794A}"/>
              </a:ext>
            </a:extLst>
          </p:cNvPr>
          <p:cNvPicPr>
            <a:picLocks noChangeAspect="1"/>
          </p:cNvPicPr>
          <p:nvPr/>
        </p:nvPicPr>
        <p:blipFill>
          <a:blip r:embed="rId3"/>
          <a:stretch>
            <a:fillRect/>
          </a:stretch>
        </p:blipFill>
        <p:spPr>
          <a:xfrm>
            <a:off x="903515" y="775345"/>
            <a:ext cx="11016342" cy="4384484"/>
          </a:xfrm>
          <a:prstGeom prst="rect">
            <a:avLst/>
          </a:prstGeom>
        </p:spPr>
      </p:pic>
    </p:spTree>
    <p:extLst>
      <p:ext uri="{BB962C8B-B14F-4D97-AF65-F5344CB8AC3E}">
        <p14:creationId xmlns:p14="http://schemas.microsoft.com/office/powerpoint/2010/main" val="2937296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Fitness Univariate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775345"/>
            <a:ext cx="10624458" cy="5766969"/>
          </a:xfrm>
        </p:spPr>
        <p:txBody>
          <a:bodyPr>
            <a:normAutofit/>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Most of the customers have self-rated their fitness as 3( average).</a:t>
            </a:r>
          </a:p>
        </p:txBody>
      </p:sp>
      <p:graphicFrame>
        <p:nvGraphicFramePr>
          <p:cNvPr id="5" name="Objekt 4">
            <a:extLst>
              <a:ext uri="{FF2B5EF4-FFF2-40B4-BE49-F238E27FC236}">
                <a16:creationId xmlns:a16="http://schemas.microsoft.com/office/drawing/2014/main" id="{8D5182E7-F8FA-4809-8F63-18E3F5A8C57A}"/>
              </a:ext>
            </a:extLst>
          </p:cNvPr>
          <p:cNvGraphicFramePr>
            <a:graphicFrameLocks noChangeAspect="1"/>
          </p:cNvGraphicFramePr>
          <p:nvPr>
            <p:extLst>
              <p:ext uri="{D42A27DB-BD31-4B8C-83A1-F6EECF244321}">
                <p14:modId xmlns:p14="http://schemas.microsoft.com/office/powerpoint/2010/main" val="3346138476"/>
              </p:ext>
            </p:extLst>
          </p:nvPr>
        </p:nvGraphicFramePr>
        <p:xfrm>
          <a:off x="1121228" y="628423"/>
          <a:ext cx="10700658" cy="4552950"/>
        </p:xfrm>
        <a:graphic>
          <a:graphicData uri="http://schemas.openxmlformats.org/presentationml/2006/ole">
            <mc:AlternateContent xmlns:mc="http://schemas.openxmlformats.org/markup-compatibility/2006">
              <mc:Choice xmlns:v="urn:schemas-microsoft-com:vml" Requires="v">
                <p:oleObj spid="_x0000_s2070" name="Bitmap Image" r:id="rId4" imgW="9493200" imgH="4552920" progId="Paint.Picture">
                  <p:embed/>
                </p:oleObj>
              </mc:Choice>
              <mc:Fallback>
                <p:oleObj name="Bitmap Image" r:id="rId4" imgW="9493200" imgH="4552920" progId="Paint.Picture">
                  <p:embed/>
                  <p:pic>
                    <p:nvPicPr>
                      <p:cNvPr id="0" name=""/>
                      <p:cNvPicPr/>
                      <p:nvPr/>
                    </p:nvPicPr>
                    <p:blipFill>
                      <a:blip r:embed="rId5"/>
                      <a:stretch>
                        <a:fillRect/>
                      </a:stretch>
                    </p:blipFill>
                    <p:spPr>
                      <a:xfrm>
                        <a:off x="1121228" y="628423"/>
                        <a:ext cx="10700658" cy="4552950"/>
                      </a:xfrm>
                      <a:prstGeom prst="rect">
                        <a:avLst/>
                      </a:prstGeom>
                    </p:spPr>
                  </p:pic>
                </p:oleObj>
              </mc:Fallback>
            </mc:AlternateContent>
          </a:graphicData>
        </a:graphic>
      </p:graphicFrame>
    </p:spTree>
    <p:extLst>
      <p:ext uri="{BB962C8B-B14F-4D97-AF65-F5344CB8AC3E}">
        <p14:creationId xmlns:p14="http://schemas.microsoft.com/office/powerpoint/2010/main" val="2173295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Education Univariate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Most of the customers have 16 year of education (assuming them to be college graduates or bachelors).</a:t>
            </a:r>
          </a:p>
          <a:p>
            <a:pPr lvl="1"/>
            <a:r>
              <a:rPr lang="en-US" sz="1800" i="0" dirty="0">
                <a:latin typeface="Calibri" panose="020F0502020204030204" pitchFamily="34" charset="0"/>
                <a:cs typeface="Calibri" panose="020F0502020204030204" pitchFamily="34" charset="0"/>
              </a:rPr>
              <a:t>There are few outliers.</a:t>
            </a:r>
          </a:p>
        </p:txBody>
      </p:sp>
      <p:pic>
        <p:nvPicPr>
          <p:cNvPr id="4" name="Billede 3">
            <a:extLst>
              <a:ext uri="{FF2B5EF4-FFF2-40B4-BE49-F238E27FC236}">
                <a16:creationId xmlns:a16="http://schemas.microsoft.com/office/drawing/2014/main" id="{264A8292-BDB6-4B36-90AB-5413877540C6}"/>
              </a:ext>
            </a:extLst>
          </p:cNvPr>
          <p:cNvPicPr>
            <a:picLocks noChangeAspect="1"/>
          </p:cNvPicPr>
          <p:nvPr/>
        </p:nvPicPr>
        <p:blipFill>
          <a:blip r:embed="rId3"/>
          <a:stretch>
            <a:fillRect/>
          </a:stretch>
        </p:blipFill>
        <p:spPr>
          <a:xfrm>
            <a:off x="1121228" y="642258"/>
            <a:ext cx="10700658" cy="4484914"/>
          </a:xfrm>
          <a:prstGeom prst="rect">
            <a:avLst/>
          </a:prstGeom>
        </p:spPr>
      </p:pic>
    </p:spTree>
    <p:extLst>
      <p:ext uri="{BB962C8B-B14F-4D97-AF65-F5344CB8AC3E}">
        <p14:creationId xmlns:p14="http://schemas.microsoft.com/office/powerpoint/2010/main" val="1840796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Usage Univariate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Most of customers expect they will be using the treadmill 3-4 days per week.</a:t>
            </a:r>
          </a:p>
          <a:p>
            <a:pPr lvl="1"/>
            <a:r>
              <a:rPr lang="en-US" sz="1800" i="0" dirty="0">
                <a:latin typeface="Calibri" panose="020F0502020204030204" pitchFamily="34" charset="0"/>
                <a:cs typeface="Calibri" panose="020F0502020204030204" pitchFamily="34" charset="0"/>
              </a:rPr>
              <a:t>There are few outliers where customer are expecting to use treadmill for 6 or 7 times a week</a:t>
            </a:r>
          </a:p>
        </p:txBody>
      </p:sp>
      <p:graphicFrame>
        <p:nvGraphicFramePr>
          <p:cNvPr id="5" name="Objekt 4">
            <a:extLst>
              <a:ext uri="{FF2B5EF4-FFF2-40B4-BE49-F238E27FC236}">
                <a16:creationId xmlns:a16="http://schemas.microsoft.com/office/drawing/2014/main" id="{1C1F78F0-841E-4A37-82C2-61A1C4F3775A}"/>
              </a:ext>
            </a:extLst>
          </p:cNvPr>
          <p:cNvGraphicFramePr>
            <a:graphicFrameLocks noChangeAspect="1"/>
          </p:cNvGraphicFramePr>
          <p:nvPr>
            <p:extLst>
              <p:ext uri="{D42A27DB-BD31-4B8C-83A1-F6EECF244321}">
                <p14:modId xmlns:p14="http://schemas.microsoft.com/office/powerpoint/2010/main" val="2997310649"/>
              </p:ext>
            </p:extLst>
          </p:nvPr>
        </p:nvGraphicFramePr>
        <p:xfrm>
          <a:off x="1121228" y="642259"/>
          <a:ext cx="10624458" cy="4452255"/>
        </p:xfrm>
        <a:graphic>
          <a:graphicData uri="http://schemas.openxmlformats.org/presentationml/2006/ole">
            <mc:AlternateContent xmlns:mc="http://schemas.openxmlformats.org/markup-compatibility/2006">
              <mc:Choice xmlns:v="urn:schemas-microsoft-com:vml" Requires="v">
                <p:oleObj spid="_x0000_s3093" name="Bitmap Image" r:id="rId4" imgW="9379080" imgH="4527720" progId="Paint.Picture">
                  <p:embed/>
                </p:oleObj>
              </mc:Choice>
              <mc:Fallback>
                <p:oleObj name="Bitmap Image" r:id="rId4" imgW="9379080" imgH="4527720" progId="Paint.Picture">
                  <p:embed/>
                  <p:pic>
                    <p:nvPicPr>
                      <p:cNvPr id="0" name=""/>
                      <p:cNvPicPr/>
                      <p:nvPr/>
                    </p:nvPicPr>
                    <p:blipFill>
                      <a:blip r:embed="rId5"/>
                      <a:stretch>
                        <a:fillRect/>
                      </a:stretch>
                    </p:blipFill>
                    <p:spPr>
                      <a:xfrm>
                        <a:off x="1121228" y="642259"/>
                        <a:ext cx="10624458" cy="4452255"/>
                      </a:xfrm>
                      <a:prstGeom prst="rect">
                        <a:avLst/>
                      </a:prstGeom>
                    </p:spPr>
                  </p:pic>
                </p:oleObj>
              </mc:Fallback>
            </mc:AlternateContent>
          </a:graphicData>
        </a:graphic>
      </p:graphicFrame>
    </p:spTree>
    <p:extLst>
      <p:ext uri="{BB962C8B-B14F-4D97-AF65-F5344CB8AC3E}">
        <p14:creationId xmlns:p14="http://schemas.microsoft.com/office/powerpoint/2010/main" val="2108500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Product Univariate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TM195 model sold 44.4%</a:t>
            </a:r>
          </a:p>
          <a:p>
            <a:pPr lvl="1"/>
            <a:r>
              <a:rPr lang="en-US" sz="1800" i="0" dirty="0">
                <a:latin typeface="Calibri" panose="020F0502020204030204" pitchFamily="34" charset="0"/>
                <a:cs typeface="Calibri" panose="020F0502020204030204" pitchFamily="34" charset="0"/>
              </a:rPr>
              <a:t>TM498 model sold 33.3%</a:t>
            </a:r>
          </a:p>
          <a:p>
            <a:pPr lvl="1"/>
            <a:r>
              <a:rPr lang="en-US" sz="1800" i="0" dirty="0">
                <a:latin typeface="Calibri" panose="020F0502020204030204" pitchFamily="34" charset="0"/>
                <a:cs typeface="Calibri" panose="020F0502020204030204" pitchFamily="34" charset="0"/>
              </a:rPr>
              <a:t>TM798 model sold 22.2%</a:t>
            </a:r>
          </a:p>
        </p:txBody>
      </p:sp>
      <p:pic>
        <p:nvPicPr>
          <p:cNvPr id="4" name="Billede 3">
            <a:extLst>
              <a:ext uri="{FF2B5EF4-FFF2-40B4-BE49-F238E27FC236}">
                <a16:creationId xmlns:a16="http://schemas.microsoft.com/office/drawing/2014/main" id="{5B820B63-AA56-4E42-BB9F-04F8889DCD1F}"/>
              </a:ext>
            </a:extLst>
          </p:cNvPr>
          <p:cNvPicPr>
            <a:picLocks noChangeAspect="1"/>
          </p:cNvPicPr>
          <p:nvPr/>
        </p:nvPicPr>
        <p:blipFill>
          <a:blip r:embed="rId3"/>
          <a:stretch>
            <a:fillRect/>
          </a:stretch>
        </p:blipFill>
        <p:spPr>
          <a:xfrm>
            <a:off x="3298785" y="642259"/>
            <a:ext cx="5417434" cy="4630425"/>
          </a:xfrm>
          <a:prstGeom prst="rect">
            <a:avLst/>
          </a:prstGeom>
        </p:spPr>
      </p:pic>
    </p:spTree>
    <p:extLst>
      <p:ext uri="{BB962C8B-B14F-4D97-AF65-F5344CB8AC3E}">
        <p14:creationId xmlns:p14="http://schemas.microsoft.com/office/powerpoint/2010/main" val="197639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Bar Plot (Univariate Analysis)</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44.4% customers brought TM195. TM195 model is the most purchased model. TM498 was purchased more than TM798.</a:t>
            </a:r>
          </a:p>
          <a:p>
            <a:pPr lvl="1"/>
            <a:r>
              <a:rPr lang="en-US" sz="1800" i="0" dirty="0">
                <a:latin typeface="Calibri" panose="020F0502020204030204" pitchFamily="34" charset="0"/>
                <a:cs typeface="Calibri" panose="020F0502020204030204" pitchFamily="34" charset="0"/>
              </a:rPr>
              <a:t>57.8% male brought </a:t>
            </a:r>
            <a:r>
              <a:rPr lang="en-US" sz="1800" i="0" dirty="0" err="1">
                <a:latin typeface="Calibri" panose="020F0502020204030204" pitchFamily="34" charset="0"/>
                <a:cs typeface="Calibri" panose="020F0502020204030204" pitchFamily="34" charset="0"/>
              </a:rPr>
              <a:t>trademill</a:t>
            </a:r>
            <a:r>
              <a:rPr lang="en-US" sz="1800" i="0" dirty="0">
                <a:latin typeface="Calibri" panose="020F0502020204030204" pitchFamily="34" charset="0"/>
                <a:cs typeface="Calibri" panose="020F0502020204030204" pitchFamily="34" charset="0"/>
              </a:rPr>
              <a:t>. There are more Male customers than Female customers.</a:t>
            </a:r>
          </a:p>
          <a:p>
            <a:pPr lvl="1"/>
            <a:r>
              <a:rPr lang="en-US" sz="1800" i="0" dirty="0">
                <a:latin typeface="Calibri" panose="020F0502020204030204" pitchFamily="34" charset="0"/>
                <a:cs typeface="Calibri" panose="020F0502020204030204" pitchFamily="34" charset="0"/>
              </a:rPr>
              <a:t>59.4% of the customers who purchased treadmill are Married.</a:t>
            </a:r>
          </a:p>
        </p:txBody>
      </p:sp>
      <p:pic>
        <p:nvPicPr>
          <p:cNvPr id="5" name="Billede 4">
            <a:extLst>
              <a:ext uri="{FF2B5EF4-FFF2-40B4-BE49-F238E27FC236}">
                <a16:creationId xmlns:a16="http://schemas.microsoft.com/office/drawing/2014/main" id="{764848A1-83C9-4B05-A61C-6C25C94A8A70}"/>
              </a:ext>
            </a:extLst>
          </p:cNvPr>
          <p:cNvPicPr>
            <a:picLocks noChangeAspect="1"/>
          </p:cNvPicPr>
          <p:nvPr/>
        </p:nvPicPr>
        <p:blipFill>
          <a:blip r:embed="rId3"/>
          <a:stretch>
            <a:fillRect/>
          </a:stretch>
        </p:blipFill>
        <p:spPr>
          <a:xfrm>
            <a:off x="1005841" y="642259"/>
            <a:ext cx="10816046" cy="4284071"/>
          </a:xfrm>
          <a:prstGeom prst="rect">
            <a:avLst/>
          </a:prstGeom>
        </p:spPr>
      </p:pic>
    </p:spTree>
    <p:extLst>
      <p:ext uri="{BB962C8B-B14F-4D97-AF65-F5344CB8AC3E}">
        <p14:creationId xmlns:p14="http://schemas.microsoft.com/office/powerpoint/2010/main" val="250813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p:txBody>
      </p:sp>
      <p:pic>
        <p:nvPicPr>
          <p:cNvPr id="4" name="Billede 3">
            <a:extLst>
              <a:ext uri="{FF2B5EF4-FFF2-40B4-BE49-F238E27FC236}">
                <a16:creationId xmlns:a16="http://schemas.microsoft.com/office/drawing/2014/main" id="{6FFF18FE-773C-45F6-976C-BF6FC3B1AE91}"/>
              </a:ext>
            </a:extLst>
          </p:cNvPr>
          <p:cNvPicPr>
            <a:picLocks noChangeAspect="1"/>
          </p:cNvPicPr>
          <p:nvPr/>
        </p:nvPicPr>
        <p:blipFill>
          <a:blip r:embed="rId3"/>
          <a:stretch>
            <a:fillRect/>
          </a:stretch>
        </p:blipFill>
        <p:spPr>
          <a:xfrm>
            <a:off x="3505200" y="642259"/>
            <a:ext cx="5181600" cy="6049053"/>
          </a:xfrm>
          <a:prstGeom prst="rect">
            <a:avLst/>
          </a:prstGeom>
        </p:spPr>
      </p:pic>
    </p:spTree>
    <p:extLst>
      <p:ext uri="{BB962C8B-B14F-4D97-AF65-F5344CB8AC3E}">
        <p14:creationId xmlns:p14="http://schemas.microsoft.com/office/powerpoint/2010/main" val="2298657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77402"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(Product &amp; Gender)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TM195 model was equally bought my Male and Female</a:t>
            </a:r>
          </a:p>
          <a:p>
            <a:pPr lvl="1"/>
            <a:r>
              <a:rPr lang="en-US" sz="1900" i="0" dirty="0">
                <a:latin typeface="Calibri" panose="020F0502020204030204" pitchFamily="34" charset="0"/>
                <a:cs typeface="Calibri" panose="020F0502020204030204" pitchFamily="34" charset="0"/>
              </a:rPr>
              <a:t>Compared to females, male bought TM498 model .</a:t>
            </a:r>
          </a:p>
          <a:p>
            <a:pPr lvl="1"/>
            <a:r>
              <a:rPr lang="en-US" sz="1900" i="0" dirty="0">
                <a:latin typeface="Calibri" panose="020F0502020204030204" pitchFamily="34" charset="0"/>
                <a:cs typeface="Calibri" panose="020F0502020204030204" pitchFamily="34" charset="0"/>
              </a:rPr>
              <a:t>TM798 model is popular in Males than in female.</a:t>
            </a:r>
          </a:p>
        </p:txBody>
      </p:sp>
      <p:graphicFrame>
        <p:nvGraphicFramePr>
          <p:cNvPr id="4" name="Objekt 3">
            <a:extLst>
              <a:ext uri="{FF2B5EF4-FFF2-40B4-BE49-F238E27FC236}">
                <a16:creationId xmlns:a16="http://schemas.microsoft.com/office/drawing/2014/main" id="{6B806B8F-6D85-4F4A-9045-7E2CCC2356CF}"/>
              </a:ext>
            </a:extLst>
          </p:cNvPr>
          <p:cNvGraphicFramePr>
            <a:graphicFrameLocks noChangeAspect="1"/>
          </p:cNvGraphicFramePr>
          <p:nvPr>
            <p:extLst>
              <p:ext uri="{D42A27DB-BD31-4B8C-83A1-F6EECF244321}">
                <p14:modId xmlns:p14="http://schemas.microsoft.com/office/powerpoint/2010/main" val="900181196"/>
              </p:ext>
            </p:extLst>
          </p:nvPr>
        </p:nvGraphicFramePr>
        <p:xfrm>
          <a:off x="1245870" y="573679"/>
          <a:ext cx="1790700" cy="895350"/>
        </p:xfrm>
        <a:graphic>
          <a:graphicData uri="http://schemas.openxmlformats.org/presentationml/2006/ole">
            <mc:AlternateContent xmlns:mc="http://schemas.openxmlformats.org/markup-compatibility/2006">
              <mc:Choice xmlns:v="urn:schemas-microsoft-com:vml" Requires="v">
                <p:oleObj spid="_x0000_s5141" name="Bitmap Image" r:id="rId4" imgW="1790640" imgH="895320" progId="Paint.Picture">
                  <p:embed/>
                </p:oleObj>
              </mc:Choice>
              <mc:Fallback>
                <p:oleObj name="Bitmap Image" r:id="rId4" imgW="1790640" imgH="895320" progId="Paint.Picture">
                  <p:embed/>
                  <p:pic>
                    <p:nvPicPr>
                      <p:cNvPr id="0" name=""/>
                      <p:cNvPicPr/>
                      <p:nvPr/>
                    </p:nvPicPr>
                    <p:blipFill>
                      <a:blip r:embed="rId5"/>
                      <a:stretch>
                        <a:fillRect/>
                      </a:stretch>
                    </p:blipFill>
                    <p:spPr>
                      <a:xfrm>
                        <a:off x="1245870" y="573679"/>
                        <a:ext cx="1790700" cy="895350"/>
                      </a:xfrm>
                      <a:prstGeom prst="rect">
                        <a:avLst/>
                      </a:prstGeom>
                    </p:spPr>
                  </p:pic>
                </p:oleObj>
              </mc:Fallback>
            </mc:AlternateContent>
          </a:graphicData>
        </a:graphic>
      </p:graphicFrame>
      <p:pic>
        <p:nvPicPr>
          <p:cNvPr id="6" name="Billede 5">
            <a:extLst>
              <a:ext uri="{FF2B5EF4-FFF2-40B4-BE49-F238E27FC236}">
                <a16:creationId xmlns:a16="http://schemas.microsoft.com/office/drawing/2014/main" id="{BF54FC98-AC28-46F9-8ECF-1EB212198585}"/>
              </a:ext>
            </a:extLst>
          </p:cNvPr>
          <p:cNvPicPr>
            <a:picLocks noChangeAspect="1"/>
          </p:cNvPicPr>
          <p:nvPr/>
        </p:nvPicPr>
        <p:blipFill>
          <a:blip r:embed="rId6"/>
          <a:stretch>
            <a:fillRect/>
          </a:stretch>
        </p:blipFill>
        <p:spPr>
          <a:xfrm>
            <a:off x="1232807" y="1537609"/>
            <a:ext cx="5238750" cy="3743051"/>
          </a:xfrm>
          <a:prstGeom prst="rect">
            <a:avLst/>
          </a:prstGeom>
        </p:spPr>
      </p:pic>
    </p:spTree>
    <p:extLst>
      <p:ext uri="{BB962C8B-B14F-4D97-AF65-F5344CB8AC3E}">
        <p14:creationId xmlns:p14="http://schemas.microsoft.com/office/powerpoint/2010/main" val="1849416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fontScale="90000"/>
          </a:bodyPr>
          <a:lstStyle/>
          <a:p>
            <a:r>
              <a:rPr lang="en-US" sz="4000" dirty="0">
                <a:latin typeface="Calibri" panose="020F0502020204030204" pitchFamily="34" charset="0"/>
                <a:cs typeface="Calibri" panose="020F0502020204030204" pitchFamily="34" charset="0"/>
              </a:rPr>
              <a:t>Visualize the Data : Bivariate Analysis </a:t>
            </a:r>
            <a:r>
              <a:rPr lang="en-US" sz="2700" dirty="0">
                <a:latin typeface="Calibri" panose="020F0502020204030204" pitchFamily="34" charset="0"/>
                <a:cs typeface="Calibri" panose="020F0502020204030204" pitchFamily="34" charset="0"/>
              </a:rPr>
              <a:t>(Product &amp; Marital status)</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All model was bought Partnered compared to single.</a:t>
            </a:r>
          </a:p>
        </p:txBody>
      </p:sp>
      <p:pic>
        <p:nvPicPr>
          <p:cNvPr id="5" name="Billede 4">
            <a:extLst>
              <a:ext uri="{FF2B5EF4-FFF2-40B4-BE49-F238E27FC236}">
                <a16:creationId xmlns:a16="http://schemas.microsoft.com/office/drawing/2014/main" id="{06030565-63D9-4370-9FB9-DADE9160D40C}"/>
              </a:ext>
            </a:extLst>
          </p:cNvPr>
          <p:cNvPicPr>
            <a:picLocks noChangeAspect="1"/>
          </p:cNvPicPr>
          <p:nvPr/>
        </p:nvPicPr>
        <p:blipFill>
          <a:blip r:embed="rId3"/>
          <a:stretch>
            <a:fillRect/>
          </a:stretch>
        </p:blipFill>
        <p:spPr>
          <a:xfrm>
            <a:off x="1121228" y="642259"/>
            <a:ext cx="3609975" cy="1228725"/>
          </a:xfrm>
          <a:prstGeom prst="rect">
            <a:avLst/>
          </a:prstGeom>
        </p:spPr>
      </p:pic>
      <p:pic>
        <p:nvPicPr>
          <p:cNvPr id="7" name="Billede 6">
            <a:extLst>
              <a:ext uri="{FF2B5EF4-FFF2-40B4-BE49-F238E27FC236}">
                <a16:creationId xmlns:a16="http://schemas.microsoft.com/office/drawing/2014/main" id="{AF12A19E-9FA5-4980-9857-2EF311CB608C}"/>
              </a:ext>
            </a:extLst>
          </p:cNvPr>
          <p:cNvPicPr>
            <a:picLocks noChangeAspect="1"/>
          </p:cNvPicPr>
          <p:nvPr/>
        </p:nvPicPr>
        <p:blipFill>
          <a:blip r:embed="rId4"/>
          <a:stretch>
            <a:fillRect/>
          </a:stretch>
        </p:blipFill>
        <p:spPr>
          <a:xfrm>
            <a:off x="1045028" y="1910441"/>
            <a:ext cx="5257800" cy="3713119"/>
          </a:xfrm>
          <a:prstGeom prst="rect">
            <a:avLst/>
          </a:prstGeom>
        </p:spPr>
      </p:pic>
    </p:spTree>
    <p:extLst>
      <p:ext uri="{BB962C8B-B14F-4D97-AF65-F5344CB8AC3E}">
        <p14:creationId xmlns:p14="http://schemas.microsoft.com/office/powerpoint/2010/main" val="2900115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Correlational graph</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4" name="Billede 3">
            <a:extLst>
              <a:ext uri="{FF2B5EF4-FFF2-40B4-BE49-F238E27FC236}">
                <a16:creationId xmlns:a16="http://schemas.microsoft.com/office/drawing/2014/main" id="{AC6F5A39-F958-4510-83E1-1D0706C17671}"/>
              </a:ext>
            </a:extLst>
          </p:cNvPr>
          <p:cNvPicPr>
            <a:picLocks noChangeAspect="1"/>
          </p:cNvPicPr>
          <p:nvPr/>
        </p:nvPicPr>
        <p:blipFill>
          <a:blip r:embed="rId3"/>
          <a:stretch>
            <a:fillRect/>
          </a:stretch>
        </p:blipFill>
        <p:spPr>
          <a:xfrm>
            <a:off x="1121228" y="642259"/>
            <a:ext cx="10700658" cy="5900056"/>
          </a:xfrm>
          <a:prstGeom prst="rect">
            <a:avLst/>
          </a:prstGeom>
        </p:spPr>
      </p:pic>
    </p:spTree>
    <p:extLst>
      <p:ext uri="{BB962C8B-B14F-4D97-AF65-F5344CB8AC3E}">
        <p14:creationId xmlns:p14="http://schemas.microsoft.com/office/powerpoint/2010/main" val="222007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43BEEE-1700-4C18-B26C-23C752E40C7D}"/>
              </a:ext>
            </a:extLst>
          </p:cNvPr>
          <p:cNvSpPr>
            <a:spLocks noGrp="1"/>
          </p:cNvSpPr>
          <p:nvPr>
            <p:ph type="title"/>
          </p:nvPr>
        </p:nvSpPr>
        <p:spPr>
          <a:xfrm>
            <a:off x="1034143" y="22494"/>
            <a:ext cx="10820399" cy="690880"/>
          </a:xfrm>
        </p:spPr>
        <p:txBody>
          <a:bodyPr>
            <a:normAutofit/>
          </a:bodyPr>
          <a:lstStyle/>
          <a:p>
            <a:r>
              <a:rPr lang="da-DK" sz="3600" dirty="0" err="1">
                <a:latin typeface="Calibri" panose="020F0502020204030204" pitchFamily="34" charset="0"/>
                <a:cs typeface="Calibri" panose="020F0502020204030204" pitchFamily="34" charset="0"/>
              </a:rPr>
              <a:t>Cardio</a:t>
            </a:r>
            <a:r>
              <a:rPr lang="da-DK" sz="3600" dirty="0">
                <a:latin typeface="Calibri" panose="020F0502020204030204" pitchFamily="34" charset="0"/>
                <a:cs typeface="Calibri" panose="020F0502020204030204" pitchFamily="34" charset="0"/>
              </a:rPr>
              <a:t> Good Fitness</a:t>
            </a:r>
          </a:p>
        </p:txBody>
      </p:sp>
      <p:sp>
        <p:nvSpPr>
          <p:cNvPr id="3" name="Pladsholder til indhold 2">
            <a:extLst>
              <a:ext uri="{FF2B5EF4-FFF2-40B4-BE49-F238E27FC236}">
                <a16:creationId xmlns:a16="http://schemas.microsoft.com/office/drawing/2014/main" id="{7ADE7D38-2E37-4238-874E-2120A4A0F20A}"/>
              </a:ext>
            </a:extLst>
          </p:cNvPr>
          <p:cNvSpPr>
            <a:spLocks noGrp="1"/>
          </p:cNvSpPr>
          <p:nvPr>
            <p:ph idx="1"/>
          </p:nvPr>
        </p:nvSpPr>
        <p:spPr>
          <a:xfrm>
            <a:off x="1034142" y="713373"/>
            <a:ext cx="10820399" cy="5872483"/>
          </a:xfrm>
        </p:spPr>
        <p:txBody>
          <a:bodyPr/>
          <a:lstStyle/>
          <a:p>
            <a:r>
              <a:rPr lang="da-DK" sz="1800" dirty="0">
                <a:latin typeface="Calibri" panose="020F0502020204030204" pitchFamily="34" charset="0"/>
                <a:cs typeface="Calibri" panose="020F0502020204030204" pitchFamily="34" charset="0"/>
              </a:rPr>
              <a:t>Dataset Information</a:t>
            </a:r>
          </a:p>
          <a:p>
            <a:r>
              <a:rPr lang="da-DK" sz="1800" dirty="0">
                <a:latin typeface="Calibri" panose="020F0502020204030204" pitchFamily="34" charset="0"/>
                <a:cs typeface="Calibri" panose="020F0502020204030204" pitchFamily="34" charset="0"/>
              </a:rPr>
              <a:t>Problem Statement</a:t>
            </a:r>
          </a:p>
          <a:p>
            <a:r>
              <a:rPr lang="da-DK" sz="1800" dirty="0">
                <a:latin typeface="Calibri" panose="020F0502020204030204" pitchFamily="34" charset="0"/>
                <a:cs typeface="Calibri" panose="020F0502020204030204" pitchFamily="34" charset="0"/>
              </a:rPr>
              <a:t>Dataset column Information</a:t>
            </a:r>
          </a:p>
          <a:p>
            <a:r>
              <a:rPr lang="da-DK" sz="1800" dirty="0">
                <a:latin typeface="Calibri" panose="020F0502020204030204" pitchFamily="34" charset="0"/>
                <a:cs typeface="Calibri" panose="020F0502020204030204" pitchFamily="34" charset="0"/>
              </a:rPr>
              <a:t>Data </a:t>
            </a:r>
            <a:r>
              <a:rPr lang="da-DK" sz="1800" dirty="0" err="1">
                <a:latin typeface="Calibri" panose="020F0502020204030204" pitchFamily="34" charset="0"/>
                <a:cs typeface="Calibri" panose="020F0502020204030204" pitchFamily="34" charset="0"/>
              </a:rPr>
              <a:t>cleaning</a:t>
            </a:r>
            <a:endParaRPr lang="da-DK" sz="1800" dirty="0">
              <a:latin typeface="Calibri" panose="020F0502020204030204" pitchFamily="34" charset="0"/>
              <a:cs typeface="Calibri" panose="020F0502020204030204" pitchFamily="34" charset="0"/>
            </a:endParaRPr>
          </a:p>
          <a:p>
            <a:r>
              <a:rPr lang="da-DK" sz="1800" dirty="0">
                <a:latin typeface="Calibri" panose="020F0502020204030204" pitchFamily="34" charset="0"/>
                <a:cs typeface="Calibri" panose="020F0502020204030204" pitchFamily="34" charset="0"/>
              </a:rPr>
              <a:t>Data Processing</a:t>
            </a:r>
          </a:p>
          <a:p>
            <a:r>
              <a:rPr lang="da-DK" sz="1800" dirty="0">
                <a:latin typeface="Calibri" panose="020F0502020204030204" pitchFamily="34" charset="0"/>
                <a:cs typeface="Calibri" panose="020F0502020204030204" pitchFamily="34" charset="0"/>
              </a:rPr>
              <a:t>Data </a:t>
            </a:r>
            <a:r>
              <a:rPr lang="da-DK" sz="1800" dirty="0" err="1">
                <a:latin typeface="Calibri" panose="020F0502020204030204" pitchFamily="34" charset="0"/>
                <a:cs typeface="Calibri" panose="020F0502020204030204" pitchFamily="34" charset="0"/>
              </a:rPr>
              <a:t>Visvalization</a:t>
            </a:r>
            <a:endParaRPr lang="da-DK" sz="1800" dirty="0">
              <a:latin typeface="Calibri" panose="020F0502020204030204" pitchFamily="34" charset="0"/>
              <a:cs typeface="Calibri" panose="020F0502020204030204" pitchFamily="34" charset="0"/>
            </a:endParaRPr>
          </a:p>
          <a:p>
            <a:r>
              <a:rPr lang="da-DK" sz="1800" dirty="0" err="1">
                <a:latin typeface="Calibri" panose="020F0502020204030204" pitchFamily="34" charset="0"/>
                <a:cs typeface="Calibri" panose="020F0502020204030204" pitchFamily="34" charset="0"/>
              </a:rPr>
              <a:t>Conclusion</a:t>
            </a:r>
            <a:endParaRPr lang="da-DK" sz="1800" dirty="0">
              <a:latin typeface="Calibri" panose="020F0502020204030204" pitchFamily="34" charset="0"/>
              <a:cs typeface="Calibri" panose="020F0502020204030204" pitchFamily="34" charset="0"/>
            </a:endParaRPr>
          </a:p>
          <a:p>
            <a:r>
              <a:rPr lang="da-DK" sz="1800" dirty="0" err="1">
                <a:latin typeface="Calibri" panose="020F0502020204030204" pitchFamily="34" charset="0"/>
                <a:cs typeface="Calibri" panose="020F0502020204030204" pitchFamily="34" charset="0"/>
              </a:rPr>
              <a:t>Recommendation</a:t>
            </a:r>
            <a:endParaRPr lang="da-DK" sz="1800" dirty="0">
              <a:latin typeface="Calibri" panose="020F0502020204030204" pitchFamily="34" charset="0"/>
              <a:cs typeface="Calibri" panose="020F0502020204030204" pitchFamily="34" charset="0"/>
            </a:endParaRPr>
          </a:p>
          <a:p>
            <a:endParaRPr lang="da-DK" dirty="0"/>
          </a:p>
          <a:p>
            <a:endParaRPr lang="da-DK" dirty="0"/>
          </a:p>
        </p:txBody>
      </p:sp>
    </p:spTree>
    <p:extLst>
      <p:ext uri="{BB962C8B-B14F-4D97-AF65-F5344CB8AC3E}">
        <p14:creationId xmlns:p14="http://schemas.microsoft.com/office/powerpoint/2010/main" val="4150944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Correlation</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5713912" cy="5900056"/>
          </a:xfrm>
        </p:spPr>
        <p:txBody>
          <a:bodyPr>
            <a:normAutofit/>
          </a:bodyPr>
          <a:lstStyle/>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Age and Income has some in significant correlation</a:t>
            </a:r>
          </a:p>
          <a:p>
            <a:pPr lvl="1"/>
            <a:r>
              <a:rPr lang="en-US" sz="1900" i="0" dirty="0">
                <a:latin typeface="Calibri" panose="020F0502020204030204" pitchFamily="34" charset="0"/>
                <a:cs typeface="Calibri" panose="020F0502020204030204" pitchFamily="34" charset="0"/>
              </a:rPr>
              <a:t>Education and Income has very strong correlation</a:t>
            </a:r>
          </a:p>
          <a:p>
            <a:pPr lvl="1"/>
            <a:r>
              <a:rPr lang="en-US" sz="1900" i="0" dirty="0">
                <a:latin typeface="Calibri" panose="020F0502020204030204" pitchFamily="34" charset="0"/>
                <a:cs typeface="Calibri" panose="020F0502020204030204" pitchFamily="34" charset="0"/>
              </a:rPr>
              <a:t>There is some correlation between Usage and Income</a:t>
            </a:r>
          </a:p>
          <a:p>
            <a:pPr lvl="1"/>
            <a:r>
              <a:rPr lang="en-US" sz="1900" i="0" dirty="0">
                <a:latin typeface="Calibri" panose="020F0502020204030204" pitchFamily="34" charset="0"/>
                <a:cs typeface="Calibri" panose="020F0502020204030204" pitchFamily="34" charset="0"/>
              </a:rPr>
              <a:t>Fitness and miles are corelated</a:t>
            </a:r>
          </a:p>
          <a:p>
            <a:pPr lvl="1"/>
            <a:r>
              <a:rPr lang="en-US" sz="1900" i="0" dirty="0">
                <a:latin typeface="Calibri" panose="020F0502020204030204" pitchFamily="34" charset="0"/>
                <a:cs typeface="Calibri" panose="020F0502020204030204" pitchFamily="34" charset="0"/>
              </a:rPr>
              <a:t>Income is correlated to Education, Usage, Fitness, Age and Miles.</a:t>
            </a:r>
          </a:p>
          <a:p>
            <a:pPr lvl="1"/>
            <a:r>
              <a:rPr lang="en-US" sz="1900" i="0" dirty="0">
                <a:latin typeface="Calibri" panose="020F0502020204030204" pitchFamily="34" charset="0"/>
                <a:cs typeface="Calibri" panose="020F0502020204030204" pitchFamily="34" charset="0"/>
              </a:rPr>
              <a:t>Miles and usage are positively correlated</a:t>
            </a:r>
          </a:p>
        </p:txBody>
      </p:sp>
      <p:pic>
        <p:nvPicPr>
          <p:cNvPr id="4" name="Billede 3">
            <a:extLst>
              <a:ext uri="{FF2B5EF4-FFF2-40B4-BE49-F238E27FC236}">
                <a16:creationId xmlns:a16="http://schemas.microsoft.com/office/drawing/2014/main" id="{16D4E89E-DAB2-449F-BD61-C81E41C36D51}"/>
              </a:ext>
            </a:extLst>
          </p:cNvPr>
          <p:cNvPicPr>
            <a:picLocks noChangeAspect="1"/>
          </p:cNvPicPr>
          <p:nvPr/>
        </p:nvPicPr>
        <p:blipFill>
          <a:blip r:embed="rId3"/>
          <a:stretch>
            <a:fillRect/>
          </a:stretch>
        </p:blipFill>
        <p:spPr>
          <a:xfrm>
            <a:off x="6995160" y="740228"/>
            <a:ext cx="4826726" cy="5334000"/>
          </a:xfrm>
          <a:prstGeom prst="rect">
            <a:avLst/>
          </a:prstGeom>
        </p:spPr>
      </p:pic>
    </p:spTree>
    <p:extLst>
      <p:ext uri="{BB962C8B-B14F-4D97-AF65-F5344CB8AC3E}">
        <p14:creationId xmlns:p14="http://schemas.microsoft.com/office/powerpoint/2010/main" val="536069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Pair plot</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8"/>
            <a:ext cx="10624458" cy="6055721"/>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we get the same observation as from the correlation plot.</a:t>
            </a:r>
          </a:p>
        </p:txBody>
      </p:sp>
      <p:pic>
        <p:nvPicPr>
          <p:cNvPr id="4" name="Billede 3">
            <a:extLst>
              <a:ext uri="{FF2B5EF4-FFF2-40B4-BE49-F238E27FC236}">
                <a16:creationId xmlns:a16="http://schemas.microsoft.com/office/drawing/2014/main" id="{59688FB7-DEDE-409C-8FDB-B11212A5E787}"/>
              </a:ext>
            </a:extLst>
          </p:cNvPr>
          <p:cNvPicPr>
            <a:picLocks noChangeAspect="1"/>
          </p:cNvPicPr>
          <p:nvPr/>
        </p:nvPicPr>
        <p:blipFill>
          <a:blip r:embed="rId3"/>
          <a:stretch>
            <a:fillRect/>
          </a:stretch>
        </p:blipFill>
        <p:spPr>
          <a:xfrm>
            <a:off x="1121228" y="642258"/>
            <a:ext cx="10700658" cy="5324201"/>
          </a:xfrm>
          <a:prstGeom prst="rect">
            <a:avLst/>
          </a:prstGeom>
        </p:spPr>
      </p:pic>
    </p:spTree>
    <p:extLst>
      <p:ext uri="{BB962C8B-B14F-4D97-AF65-F5344CB8AC3E}">
        <p14:creationId xmlns:p14="http://schemas.microsoft.com/office/powerpoint/2010/main" val="3093675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(Product wise)</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There are many outliers for TM798 ,customers are more than age of 40 .</a:t>
            </a:r>
          </a:p>
          <a:p>
            <a:pPr lvl="1"/>
            <a:r>
              <a:rPr lang="en-US" sz="1900" i="0" dirty="0">
                <a:latin typeface="Calibri" panose="020F0502020204030204" pitchFamily="34" charset="0"/>
                <a:cs typeface="Calibri" panose="020F0502020204030204" pitchFamily="34" charset="0"/>
              </a:rPr>
              <a:t>Age of customers buying TM195 and TM498 is between 20-35, where as customers buying TM798 are primarily in 25-30</a:t>
            </a:r>
          </a:p>
          <a:p>
            <a:pPr lvl="1"/>
            <a:r>
              <a:rPr lang="en-US" sz="1900" i="0" dirty="0">
                <a:latin typeface="Calibri" panose="020F0502020204030204" pitchFamily="34" charset="0"/>
                <a:cs typeface="Calibri" panose="020F0502020204030204" pitchFamily="34" charset="0"/>
              </a:rPr>
              <a:t>Customers with higher income have purchased TM798 model.</a:t>
            </a:r>
          </a:p>
          <a:p>
            <a:pPr lvl="1"/>
            <a:r>
              <a:rPr lang="en-US" sz="1900" i="0" dirty="0">
                <a:latin typeface="Calibri" panose="020F0502020204030204" pitchFamily="34" charset="0"/>
                <a:cs typeface="Calibri" panose="020F0502020204030204" pitchFamily="34" charset="0"/>
              </a:rPr>
              <a:t>Customers with lower income purchase TM195 and TM498 model may be because of cost of the Treadmill.</a:t>
            </a:r>
          </a:p>
        </p:txBody>
      </p:sp>
      <p:pic>
        <p:nvPicPr>
          <p:cNvPr id="4" name="Billede 3">
            <a:extLst>
              <a:ext uri="{FF2B5EF4-FFF2-40B4-BE49-F238E27FC236}">
                <a16:creationId xmlns:a16="http://schemas.microsoft.com/office/drawing/2014/main" id="{81A318CE-D624-4034-AE7B-3003C6EFA44E}"/>
              </a:ext>
            </a:extLst>
          </p:cNvPr>
          <p:cNvPicPr>
            <a:picLocks noChangeAspect="1"/>
          </p:cNvPicPr>
          <p:nvPr/>
        </p:nvPicPr>
        <p:blipFill>
          <a:blip r:embed="rId3"/>
          <a:stretch>
            <a:fillRect/>
          </a:stretch>
        </p:blipFill>
        <p:spPr>
          <a:xfrm>
            <a:off x="1072242" y="642258"/>
            <a:ext cx="10749644" cy="3563981"/>
          </a:xfrm>
          <a:prstGeom prst="rect">
            <a:avLst/>
          </a:prstGeom>
        </p:spPr>
      </p:pic>
    </p:spTree>
    <p:extLst>
      <p:ext uri="{BB962C8B-B14F-4D97-AF65-F5344CB8AC3E}">
        <p14:creationId xmlns:p14="http://schemas.microsoft.com/office/powerpoint/2010/main" val="2238652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(Product wise)</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Customers with more education have purchased TM798 model.</a:t>
            </a:r>
          </a:p>
          <a:p>
            <a:pPr lvl="1"/>
            <a:r>
              <a:rPr lang="en-US" sz="1900" i="0" dirty="0">
                <a:latin typeface="Calibri" panose="020F0502020204030204" pitchFamily="34" charset="0"/>
                <a:cs typeface="Calibri" panose="020F0502020204030204" pitchFamily="34" charset="0"/>
              </a:rPr>
              <a:t>Customer with TM195 expect to use treadmill 3-4 times a week.</a:t>
            </a:r>
          </a:p>
          <a:p>
            <a:pPr lvl="1"/>
            <a:r>
              <a:rPr lang="en-US" sz="1900" i="0" dirty="0">
                <a:latin typeface="Calibri" panose="020F0502020204030204" pitchFamily="34" charset="0"/>
                <a:cs typeface="Calibri" panose="020F0502020204030204" pitchFamily="34" charset="0"/>
              </a:rPr>
              <a:t>Customer with TM798 expect to use treadmill 4-5 times a week.</a:t>
            </a:r>
          </a:p>
          <a:p>
            <a:pPr lvl="1"/>
            <a:endParaRPr lang="en-US" sz="1900" i="0" dirty="0">
              <a:latin typeface="Calibri" panose="020F0502020204030204" pitchFamily="34" charset="0"/>
              <a:cs typeface="Calibri" panose="020F0502020204030204" pitchFamily="34" charset="0"/>
            </a:endParaRPr>
          </a:p>
        </p:txBody>
      </p:sp>
      <p:pic>
        <p:nvPicPr>
          <p:cNvPr id="4" name="Billede 3">
            <a:extLst>
              <a:ext uri="{FF2B5EF4-FFF2-40B4-BE49-F238E27FC236}">
                <a16:creationId xmlns:a16="http://schemas.microsoft.com/office/drawing/2014/main" id="{C6BD4593-5C1D-4345-BF6F-C207DED0DC60}"/>
              </a:ext>
            </a:extLst>
          </p:cNvPr>
          <p:cNvPicPr>
            <a:picLocks noChangeAspect="1"/>
          </p:cNvPicPr>
          <p:nvPr/>
        </p:nvPicPr>
        <p:blipFill>
          <a:blip r:embed="rId3"/>
          <a:stretch>
            <a:fillRect/>
          </a:stretch>
        </p:blipFill>
        <p:spPr>
          <a:xfrm>
            <a:off x="1121228" y="642259"/>
            <a:ext cx="10624458" cy="4489811"/>
          </a:xfrm>
          <a:prstGeom prst="rect">
            <a:avLst/>
          </a:prstGeom>
        </p:spPr>
      </p:pic>
    </p:spTree>
    <p:extLst>
      <p:ext uri="{BB962C8B-B14F-4D97-AF65-F5344CB8AC3E}">
        <p14:creationId xmlns:p14="http://schemas.microsoft.com/office/powerpoint/2010/main" val="3847497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(Product wise)</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77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2300" dirty="0">
                <a:latin typeface="Calibri" panose="020F0502020204030204" pitchFamily="34" charset="0"/>
                <a:cs typeface="Calibri" panose="020F0502020204030204" pitchFamily="34" charset="0"/>
              </a:rPr>
              <a:t>Observations:</a:t>
            </a:r>
          </a:p>
          <a:p>
            <a:pPr lvl="1"/>
            <a:r>
              <a:rPr lang="en-US" sz="2300" i="0" dirty="0">
                <a:latin typeface="Calibri" panose="020F0502020204030204" pitchFamily="34" charset="0"/>
                <a:cs typeface="Calibri" panose="020F0502020204030204" pitchFamily="34" charset="0"/>
              </a:rPr>
              <a:t>Customer with TM195 have average self rated fitness as 3 and some unfits.</a:t>
            </a:r>
          </a:p>
          <a:p>
            <a:pPr lvl="1"/>
            <a:r>
              <a:rPr lang="en-US" sz="2300" i="0" dirty="0">
                <a:latin typeface="Calibri" panose="020F0502020204030204" pitchFamily="34" charset="0"/>
                <a:cs typeface="Calibri" panose="020F0502020204030204" pitchFamily="34" charset="0"/>
              </a:rPr>
              <a:t>Customers who bought TM498 model expecting to use Treadmill less frequently but to run more miles a week.</a:t>
            </a:r>
          </a:p>
          <a:p>
            <a:pPr lvl="1"/>
            <a:r>
              <a:rPr lang="en-US" sz="2300" i="0" dirty="0">
                <a:latin typeface="Calibri" panose="020F0502020204030204" pitchFamily="34" charset="0"/>
                <a:cs typeface="Calibri" panose="020F0502020204030204" pitchFamily="34" charset="0"/>
              </a:rPr>
              <a:t>Customer buying TM798 plan to use it more frequently , run more miles and have high self rated fitness .They seem to be more health conscious or professionals.</a:t>
            </a:r>
          </a:p>
        </p:txBody>
      </p:sp>
      <p:pic>
        <p:nvPicPr>
          <p:cNvPr id="4" name="Billede 3">
            <a:extLst>
              <a:ext uri="{FF2B5EF4-FFF2-40B4-BE49-F238E27FC236}">
                <a16:creationId xmlns:a16="http://schemas.microsoft.com/office/drawing/2014/main" id="{96435F3E-F8CB-4B13-9D57-1D01A616B28D}"/>
              </a:ext>
            </a:extLst>
          </p:cNvPr>
          <p:cNvPicPr>
            <a:picLocks noChangeAspect="1"/>
          </p:cNvPicPr>
          <p:nvPr/>
        </p:nvPicPr>
        <p:blipFill>
          <a:blip r:embed="rId3"/>
          <a:stretch>
            <a:fillRect/>
          </a:stretch>
        </p:blipFill>
        <p:spPr>
          <a:xfrm>
            <a:off x="1121228" y="642259"/>
            <a:ext cx="10700658" cy="4078331"/>
          </a:xfrm>
          <a:prstGeom prst="rect">
            <a:avLst/>
          </a:prstGeom>
        </p:spPr>
      </p:pic>
    </p:spTree>
    <p:extLst>
      <p:ext uri="{BB962C8B-B14F-4D97-AF65-F5344CB8AC3E}">
        <p14:creationId xmlns:p14="http://schemas.microsoft.com/office/powerpoint/2010/main" val="752699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(Gender wise)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Female and Male in age range 23-33 purchased the treadmill.</a:t>
            </a:r>
          </a:p>
          <a:p>
            <a:pPr lvl="1"/>
            <a:r>
              <a:rPr lang="en-US" sz="1900" i="0" dirty="0">
                <a:latin typeface="Calibri" panose="020F0502020204030204" pitchFamily="34" charset="0"/>
                <a:cs typeface="Calibri" panose="020F0502020204030204" pitchFamily="34" charset="0"/>
              </a:rPr>
              <a:t>Male customers earn more than Female customers.</a:t>
            </a:r>
          </a:p>
        </p:txBody>
      </p:sp>
      <p:pic>
        <p:nvPicPr>
          <p:cNvPr id="4" name="Billede 3">
            <a:extLst>
              <a:ext uri="{FF2B5EF4-FFF2-40B4-BE49-F238E27FC236}">
                <a16:creationId xmlns:a16="http://schemas.microsoft.com/office/drawing/2014/main" id="{1CDD9897-D230-4A58-BE75-845D3E7A8100}"/>
              </a:ext>
            </a:extLst>
          </p:cNvPr>
          <p:cNvPicPr>
            <a:picLocks noChangeAspect="1"/>
          </p:cNvPicPr>
          <p:nvPr/>
        </p:nvPicPr>
        <p:blipFill>
          <a:blip r:embed="rId3"/>
          <a:stretch>
            <a:fillRect/>
          </a:stretch>
        </p:blipFill>
        <p:spPr>
          <a:xfrm>
            <a:off x="1121228" y="740228"/>
            <a:ext cx="10700658" cy="4346122"/>
          </a:xfrm>
          <a:prstGeom prst="rect">
            <a:avLst/>
          </a:prstGeom>
        </p:spPr>
      </p:pic>
    </p:spTree>
    <p:extLst>
      <p:ext uri="{BB962C8B-B14F-4D97-AF65-F5344CB8AC3E}">
        <p14:creationId xmlns:p14="http://schemas.microsoft.com/office/powerpoint/2010/main" val="1574279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(Gender wise)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Expected Usage covered on trade mill is less in male customers than female customers.</a:t>
            </a:r>
          </a:p>
          <a:p>
            <a:pPr lvl="1"/>
            <a:r>
              <a:rPr lang="en-US" sz="1900" i="0" dirty="0">
                <a:latin typeface="Calibri" panose="020F0502020204030204" pitchFamily="34" charset="0"/>
                <a:cs typeface="Calibri" panose="020F0502020204030204" pitchFamily="34" charset="0"/>
              </a:rPr>
              <a:t>Education of Male and Female customers is same.</a:t>
            </a:r>
          </a:p>
        </p:txBody>
      </p:sp>
      <p:pic>
        <p:nvPicPr>
          <p:cNvPr id="4" name="Billede 3">
            <a:extLst>
              <a:ext uri="{FF2B5EF4-FFF2-40B4-BE49-F238E27FC236}">
                <a16:creationId xmlns:a16="http://schemas.microsoft.com/office/drawing/2014/main" id="{3C5AA921-BD92-42FC-817F-5D633F0BB6B2}"/>
              </a:ext>
            </a:extLst>
          </p:cNvPr>
          <p:cNvPicPr>
            <a:picLocks noChangeAspect="1"/>
          </p:cNvPicPr>
          <p:nvPr/>
        </p:nvPicPr>
        <p:blipFill>
          <a:blip r:embed="rId3"/>
          <a:stretch>
            <a:fillRect/>
          </a:stretch>
        </p:blipFill>
        <p:spPr>
          <a:xfrm>
            <a:off x="1121228" y="642259"/>
            <a:ext cx="10624458" cy="4524101"/>
          </a:xfrm>
          <a:prstGeom prst="rect">
            <a:avLst/>
          </a:prstGeom>
        </p:spPr>
      </p:pic>
    </p:spTree>
    <p:extLst>
      <p:ext uri="{BB962C8B-B14F-4D97-AF65-F5344CB8AC3E}">
        <p14:creationId xmlns:p14="http://schemas.microsoft.com/office/powerpoint/2010/main" val="139354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(Gender wise)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Males Customer have higher self rated fitness than female.</a:t>
            </a:r>
          </a:p>
          <a:p>
            <a:pPr lvl="1"/>
            <a:r>
              <a:rPr lang="en-US" sz="1900" i="0" dirty="0">
                <a:latin typeface="Calibri" panose="020F0502020204030204" pitchFamily="34" charset="0"/>
                <a:cs typeface="Calibri" panose="020F0502020204030204" pitchFamily="34" charset="0"/>
              </a:rPr>
              <a:t>Males Customer run more miles than female.</a:t>
            </a:r>
          </a:p>
        </p:txBody>
      </p:sp>
      <p:pic>
        <p:nvPicPr>
          <p:cNvPr id="4" name="Billede 3">
            <a:extLst>
              <a:ext uri="{FF2B5EF4-FFF2-40B4-BE49-F238E27FC236}">
                <a16:creationId xmlns:a16="http://schemas.microsoft.com/office/drawing/2014/main" id="{BA656B02-1C50-42AB-A0DB-035852DF6116}"/>
              </a:ext>
            </a:extLst>
          </p:cNvPr>
          <p:cNvPicPr>
            <a:picLocks noChangeAspect="1"/>
          </p:cNvPicPr>
          <p:nvPr/>
        </p:nvPicPr>
        <p:blipFill>
          <a:blip r:embed="rId3"/>
          <a:stretch>
            <a:fillRect/>
          </a:stretch>
        </p:blipFill>
        <p:spPr>
          <a:xfrm>
            <a:off x="1121228" y="642258"/>
            <a:ext cx="10624458" cy="4524102"/>
          </a:xfrm>
          <a:prstGeom prst="rect">
            <a:avLst/>
          </a:prstGeom>
        </p:spPr>
      </p:pic>
    </p:spTree>
    <p:extLst>
      <p:ext uri="{BB962C8B-B14F-4D97-AF65-F5344CB8AC3E}">
        <p14:creationId xmlns:p14="http://schemas.microsoft.com/office/powerpoint/2010/main" val="2384140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a:t>
            </a:r>
            <a:r>
              <a:rPr lang="en-US" sz="3100" dirty="0">
                <a:latin typeface="Calibri" panose="020F0502020204030204" pitchFamily="34" charset="0"/>
                <a:cs typeface="Calibri" panose="020F0502020204030204" pitchFamily="34" charset="0"/>
              </a:rPr>
              <a:t>(Marital Status wise)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Income of Partnered customer is more than income of single customer.</a:t>
            </a:r>
          </a:p>
          <a:p>
            <a:pPr lvl="1"/>
            <a:r>
              <a:rPr lang="en-US" sz="1900" i="0" dirty="0">
                <a:latin typeface="Calibri" panose="020F0502020204030204" pitchFamily="34" charset="0"/>
                <a:cs typeface="Calibri" panose="020F0502020204030204" pitchFamily="34" charset="0"/>
              </a:rPr>
              <a:t>Age of Partnered customer is more than Age of single customer</a:t>
            </a:r>
          </a:p>
        </p:txBody>
      </p:sp>
      <p:pic>
        <p:nvPicPr>
          <p:cNvPr id="4" name="Billede 3">
            <a:extLst>
              <a:ext uri="{FF2B5EF4-FFF2-40B4-BE49-F238E27FC236}">
                <a16:creationId xmlns:a16="http://schemas.microsoft.com/office/drawing/2014/main" id="{634A8ADB-331D-4B6F-A09A-28B90127049D}"/>
              </a:ext>
            </a:extLst>
          </p:cNvPr>
          <p:cNvPicPr>
            <a:picLocks noChangeAspect="1"/>
          </p:cNvPicPr>
          <p:nvPr/>
        </p:nvPicPr>
        <p:blipFill>
          <a:blip r:embed="rId3"/>
          <a:stretch>
            <a:fillRect/>
          </a:stretch>
        </p:blipFill>
        <p:spPr>
          <a:xfrm>
            <a:off x="1121228" y="600075"/>
            <a:ext cx="10700658" cy="4486275"/>
          </a:xfrm>
          <a:prstGeom prst="rect">
            <a:avLst/>
          </a:prstGeom>
        </p:spPr>
      </p:pic>
    </p:spTree>
    <p:extLst>
      <p:ext uri="{BB962C8B-B14F-4D97-AF65-F5344CB8AC3E}">
        <p14:creationId xmlns:p14="http://schemas.microsoft.com/office/powerpoint/2010/main" val="3305422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a:t>
            </a:r>
            <a:r>
              <a:rPr lang="en-US" sz="3100" dirty="0">
                <a:latin typeface="Calibri" panose="020F0502020204030204" pitchFamily="34" charset="0"/>
                <a:cs typeface="Calibri" panose="020F0502020204030204" pitchFamily="34" charset="0"/>
              </a:rPr>
              <a:t>(Marital Status wise)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Education and Usage of both Partnered and Single customer is same</a:t>
            </a:r>
          </a:p>
        </p:txBody>
      </p:sp>
      <p:pic>
        <p:nvPicPr>
          <p:cNvPr id="4" name="Billede 3">
            <a:extLst>
              <a:ext uri="{FF2B5EF4-FFF2-40B4-BE49-F238E27FC236}">
                <a16:creationId xmlns:a16="http://schemas.microsoft.com/office/drawing/2014/main" id="{966655F6-0D01-4AED-9C01-339A427D4862}"/>
              </a:ext>
            </a:extLst>
          </p:cNvPr>
          <p:cNvPicPr>
            <a:picLocks noChangeAspect="1"/>
          </p:cNvPicPr>
          <p:nvPr/>
        </p:nvPicPr>
        <p:blipFill>
          <a:blip r:embed="rId3"/>
          <a:stretch>
            <a:fillRect/>
          </a:stretch>
        </p:blipFill>
        <p:spPr>
          <a:xfrm>
            <a:off x="1121228" y="642259"/>
            <a:ext cx="10700658" cy="4912721"/>
          </a:xfrm>
          <a:prstGeom prst="rect">
            <a:avLst/>
          </a:prstGeom>
        </p:spPr>
      </p:pic>
    </p:spTree>
    <p:extLst>
      <p:ext uri="{BB962C8B-B14F-4D97-AF65-F5344CB8AC3E}">
        <p14:creationId xmlns:p14="http://schemas.microsoft.com/office/powerpoint/2010/main" val="401481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6A668-D741-4F9D-9F52-27D3DB7E8026}"/>
              </a:ext>
            </a:extLst>
          </p:cNvPr>
          <p:cNvSpPr>
            <a:spLocks noGrp="1"/>
          </p:cNvSpPr>
          <p:nvPr>
            <p:ph type="title"/>
          </p:nvPr>
        </p:nvSpPr>
        <p:spPr>
          <a:xfrm>
            <a:off x="1012371" y="20316"/>
            <a:ext cx="10874829" cy="650240"/>
          </a:xfrm>
        </p:spPr>
        <p:txBody>
          <a:bodyPr>
            <a:normAutofit/>
          </a:bodyPr>
          <a:lstStyle/>
          <a:p>
            <a:r>
              <a:rPr lang="en-US" sz="3600" dirty="0">
                <a:latin typeface="Calibri" panose="020F0502020204030204" pitchFamily="34" charset="0"/>
                <a:cs typeface="Calibri" panose="020F0502020204030204" pitchFamily="34" charset="0"/>
              </a:rPr>
              <a:t>Dataset Information</a:t>
            </a:r>
          </a:p>
        </p:txBody>
      </p:sp>
      <p:sp>
        <p:nvSpPr>
          <p:cNvPr id="3" name="Pladsholder til indhold 2">
            <a:extLst>
              <a:ext uri="{FF2B5EF4-FFF2-40B4-BE49-F238E27FC236}">
                <a16:creationId xmlns:a16="http://schemas.microsoft.com/office/drawing/2014/main" id="{CFCDA6EA-12B2-4E8B-B279-784890D1BD18}"/>
              </a:ext>
            </a:extLst>
          </p:cNvPr>
          <p:cNvSpPr>
            <a:spLocks noGrp="1"/>
          </p:cNvSpPr>
          <p:nvPr>
            <p:ph idx="1"/>
          </p:nvPr>
        </p:nvSpPr>
        <p:spPr>
          <a:xfrm>
            <a:off x="1012371" y="670556"/>
            <a:ext cx="10874829" cy="5871758"/>
          </a:xfrm>
        </p:spPr>
        <p:txBody>
          <a:bodyPr>
            <a:noAutofit/>
          </a:bodyPr>
          <a:lstStyle/>
          <a:p>
            <a:r>
              <a:rPr lang="en-US" sz="1800" dirty="0">
                <a:latin typeface="Calibri" panose="020F0502020204030204" pitchFamily="34" charset="0"/>
                <a:cs typeface="Calibri" panose="020F0502020204030204" pitchFamily="34" charset="0"/>
              </a:rPr>
              <a:t>The market research team at </a:t>
            </a:r>
            <a:r>
              <a:rPr lang="en-US" sz="1800" dirty="0" err="1">
                <a:latin typeface="Calibri" panose="020F0502020204030204" pitchFamily="34" charset="0"/>
                <a:cs typeface="Calibri" panose="020F0502020204030204" pitchFamily="34" charset="0"/>
              </a:rPr>
              <a:t>AdRight</a:t>
            </a:r>
            <a:r>
              <a:rPr lang="en-US" sz="1800" dirty="0">
                <a:latin typeface="Calibri" panose="020F0502020204030204" pitchFamily="34" charset="0"/>
                <a:cs typeface="Calibri" panose="020F0502020204030204" pitchFamily="34" charset="0"/>
              </a:rPr>
              <a:t> is assigned the task to identify the profile of the typical customer for each treadmill product offered by </a:t>
            </a:r>
            <a:r>
              <a:rPr lang="en-US" sz="1800" dirty="0" err="1">
                <a:latin typeface="Calibri" panose="020F0502020204030204" pitchFamily="34" charset="0"/>
                <a:cs typeface="Calibri" panose="020F0502020204030204" pitchFamily="34" charset="0"/>
              </a:rPr>
              <a:t>CardioGood</a:t>
            </a:r>
            <a:r>
              <a:rPr lang="en-US" sz="1800" dirty="0">
                <a:latin typeface="Calibri" panose="020F0502020204030204" pitchFamily="34" charset="0"/>
                <a:cs typeface="Calibri" panose="020F0502020204030204" pitchFamily="34" charset="0"/>
              </a:rPr>
              <a:t> Fitness.</a:t>
            </a:r>
          </a:p>
          <a:p>
            <a:r>
              <a:rPr lang="en-US" sz="1800" dirty="0">
                <a:latin typeface="Calibri" panose="020F0502020204030204" pitchFamily="34" charset="0"/>
                <a:cs typeface="Calibri" panose="020F0502020204030204" pitchFamily="34" charset="0"/>
              </a:rPr>
              <a:t>The market research team decides to investigate whether there are differences across the product lines with respect to customer characteristics. </a:t>
            </a:r>
          </a:p>
          <a:p>
            <a:r>
              <a:rPr lang="en-US" sz="1800" dirty="0">
                <a:latin typeface="Calibri" panose="020F0502020204030204" pitchFamily="34" charset="0"/>
                <a:cs typeface="Calibri" panose="020F0502020204030204" pitchFamily="34" charset="0"/>
              </a:rPr>
              <a:t>The team decides to collect data on individuals who purchased a treadmill at a </a:t>
            </a:r>
            <a:r>
              <a:rPr lang="en-US" sz="1800" dirty="0" err="1">
                <a:latin typeface="Calibri" panose="020F0502020204030204" pitchFamily="34" charset="0"/>
                <a:cs typeface="Calibri" panose="020F0502020204030204" pitchFamily="34" charset="0"/>
              </a:rPr>
              <a:t>CardioGoodFitness</a:t>
            </a:r>
            <a:r>
              <a:rPr lang="en-US" sz="1800" dirty="0">
                <a:latin typeface="Calibri" panose="020F0502020204030204" pitchFamily="34" charset="0"/>
                <a:cs typeface="Calibri" panose="020F0502020204030204" pitchFamily="34" charset="0"/>
              </a:rPr>
              <a:t> retail store during the prior three months. </a:t>
            </a:r>
          </a:p>
        </p:txBody>
      </p:sp>
    </p:spTree>
    <p:extLst>
      <p:ext uri="{BB962C8B-B14F-4D97-AF65-F5344CB8AC3E}">
        <p14:creationId xmlns:p14="http://schemas.microsoft.com/office/powerpoint/2010/main" val="1098343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a:t>
            </a:r>
            <a:r>
              <a:rPr lang="en-US" sz="3100" dirty="0">
                <a:latin typeface="Calibri" panose="020F0502020204030204" pitchFamily="34" charset="0"/>
                <a:cs typeface="Calibri" panose="020F0502020204030204" pitchFamily="34" charset="0"/>
              </a:rPr>
              <a:t>(Marital Status wise)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Partnered customer expects to run more miles compared to single</a:t>
            </a:r>
          </a:p>
          <a:p>
            <a:pPr lvl="1"/>
            <a:r>
              <a:rPr lang="en-US" sz="1900" i="0" dirty="0">
                <a:latin typeface="Calibri" panose="020F0502020204030204" pitchFamily="34" charset="0"/>
                <a:cs typeface="Calibri" panose="020F0502020204030204" pitchFamily="34" charset="0"/>
              </a:rPr>
              <a:t>Self rated Fitness of both Partnered and Single customer are same.</a:t>
            </a:r>
          </a:p>
        </p:txBody>
      </p:sp>
      <p:pic>
        <p:nvPicPr>
          <p:cNvPr id="4" name="Billede 3">
            <a:extLst>
              <a:ext uri="{FF2B5EF4-FFF2-40B4-BE49-F238E27FC236}">
                <a16:creationId xmlns:a16="http://schemas.microsoft.com/office/drawing/2014/main" id="{2E9AF0E8-77A8-4A66-A3C8-94E795B3DCCF}"/>
              </a:ext>
            </a:extLst>
          </p:cNvPr>
          <p:cNvPicPr>
            <a:picLocks noChangeAspect="1"/>
          </p:cNvPicPr>
          <p:nvPr/>
        </p:nvPicPr>
        <p:blipFill>
          <a:blip r:embed="rId3"/>
          <a:stretch>
            <a:fillRect/>
          </a:stretch>
        </p:blipFill>
        <p:spPr>
          <a:xfrm>
            <a:off x="1121228" y="642259"/>
            <a:ext cx="10624458" cy="4535531"/>
          </a:xfrm>
          <a:prstGeom prst="rect">
            <a:avLst/>
          </a:prstGeom>
        </p:spPr>
      </p:pic>
    </p:spTree>
    <p:extLst>
      <p:ext uri="{BB962C8B-B14F-4D97-AF65-F5344CB8AC3E}">
        <p14:creationId xmlns:p14="http://schemas.microsoft.com/office/powerpoint/2010/main" val="290514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a:t>
            </a:r>
            <a:r>
              <a:rPr lang="en-US" sz="3100" dirty="0">
                <a:latin typeface="Calibri" panose="020F0502020204030204" pitchFamily="34" charset="0"/>
                <a:cs typeface="Calibri" panose="020F0502020204030204" pitchFamily="34" charset="0"/>
              </a:rPr>
              <a:t>(Marital Status wise)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Male are more in Partnered / Single status than female.</a:t>
            </a:r>
          </a:p>
        </p:txBody>
      </p:sp>
      <p:graphicFrame>
        <p:nvGraphicFramePr>
          <p:cNvPr id="4" name="Objekt 3">
            <a:extLst>
              <a:ext uri="{FF2B5EF4-FFF2-40B4-BE49-F238E27FC236}">
                <a16:creationId xmlns:a16="http://schemas.microsoft.com/office/drawing/2014/main" id="{70E7ABC6-0D8E-4B93-8398-9B64713F9956}"/>
              </a:ext>
            </a:extLst>
          </p:cNvPr>
          <p:cNvGraphicFramePr>
            <a:graphicFrameLocks noChangeAspect="1"/>
          </p:cNvGraphicFramePr>
          <p:nvPr>
            <p:extLst>
              <p:ext uri="{D42A27DB-BD31-4B8C-83A1-F6EECF244321}">
                <p14:modId xmlns:p14="http://schemas.microsoft.com/office/powerpoint/2010/main" val="3938145154"/>
              </p:ext>
            </p:extLst>
          </p:nvPr>
        </p:nvGraphicFramePr>
        <p:xfrm>
          <a:off x="1286510" y="642259"/>
          <a:ext cx="4178300" cy="4197350"/>
        </p:xfrm>
        <a:graphic>
          <a:graphicData uri="http://schemas.openxmlformats.org/presentationml/2006/ole">
            <mc:AlternateContent xmlns:mc="http://schemas.openxmlformats.org/markup-compatibility/2006">
              <mc:Choice xmlns:v="urn:schemas-microsoft-com:vml" Requires="v">
                <p:oleObj spid="_x0000_s6160" name="Bitmap Image" r:id="rId4" imgW="4178160" imgH="4197240" progId="Paint.Picture">
                  <p:embed/>
                </p:oleObj>
              </mc:Choice>
              <mc:Fallback>
                <p:oleObj name="Bitmap Image" r:id="rId4" imgW="4178160" imgH="4197240" progId="Paint.Picture">
                  <p:embed/>
                  <p:pic>
                    <p:nvPicPr>
                      <p:cNvPr id="0" name=""/>
                      <p:cNvPicPr/>
                      <p:nvPr/>
                    </p:nvPicPr>
                    <p:blipFill>
                      <a:blip r:embed="rId5"/>
                      <a:stretch>
                        <a:fillRect/>
                      </a:stretch>
                    </p:blipFill>
                    <p:spPr>
                      <a:xfrm>
                        <a:off x="1286510" y="642259"/>
                        <a:ext cx="4178300" cy="4197350"/>
                      </a:xfrm>
                      <a:prstGeom prst="rect">
                        <a:avLst/>
                      </a:prstGeom>
                    </p:spPr>
                  </p:pic>
                </p:oleObj>
              </mc:Fallback>
            </mc:AlternateContent>
          </a:graphicData>
        </a:graphic>
      </p:graphicFrame>
    </p:spTree>
    <p:extLst>
      <p:ext uri="{BB962C8B-B14F-4D97-AF65-F5344CB8AC3E}">
        <p14:creationId xmlns:p14="http://schemas.microsoft.com/office/powerpoint/2010/main" val="2849055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Bivariate Analysis </a:t>
            </a:r>
            <a:r>
              <a:rPr lang="en-US" sz="2800" dirty="0">
                <a:latin typeface="Calibri" panose="020F0502020204030204" pitchFamily="34" charset="0"/>
                <a:cs typeface="Calibri" panose="020F0502020204030204" pitchFamily="34" charset="0"/>
              </a:rPr>
              <a:t>(Age &amp; Education)</a:t>
            </a:r>
            <a:r>
              <a:rPr lang="en-US" sz="4000" dirty="0">
                <a:latin typeface="Calibri" panose="020F0502020204030204" pitchFamily="34" charset="0"/>
                <a:cs typeface="Calibri" panose="020F0502020204030204" pitchFamily="34" charset="0"/>
              </a:rPr>
              <a:t> </a:t>
            </a:r>
            <a:endParaRPr lang="en-US" sz="3600" dirty="0">
              <a:latin typeface="Calibri" panose="020F0502020204030204" pitchFamily="34" charset="0"/>
              <a:cs typeface="Calibri" panose="020F0502020204030204" pitchFamily="34" charset="0"/>
            </a:endParaRP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92500" lnSpcReduction="1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Observations:</a:t>
            </a:r>
          </a:p>
          <a:p>
            <a:pPr lvl="1"/>
            <a:r>
              <a:rPr lang="en-US" sz="1900" i="0" dirty="0">
                <a:latin typeface="Calibri" panose="020F0502020204030204" pitchFamily="34" charset="0"/>
                <a:cs typeface="Calibri" panose="020F0502020204030204" pitchFamily="34" charset="0"/>
              </a:rPr>
              <a:t>Customer between age 20-40 have 14 -16 years of education</a:t>
            </a:r>
          </a:p>
        </p:txBody>
      </p:sp>
      <p:pic>
        <p:nvPicPr>
          <p:cNvPr id="5" name="Billede 4">
            <a:extLst>
              <a:ext uri="{FF2B5EF4-FFF2-40B4-BE49-F238E27FC236}">
                <a16:creationId xmlns:a16="http://schemas.microsoft.com/office/drawing/2014/main" id="{9240A18C-11F7-427D-84CC-153F3241333E}"/>
              </a:ext>
            </a:extLst>
          </p:cNvPr>
          <p:cNvPicPr>
            <a:picLocks noChangeAspect="1"/>
          </p:cNvPicPr>
          <p:nvPr/>
        </p:nvPicPr>
        <p:blipFill>
          <a:blip r:embed="rId3"/>
          <a:stretch>
            <a:fillRect/>
          </a:stretch>
        </p:blipFill>
        <p:spPr>
          <a:xfrm>
            <a:off x="1121228" y="642259"/>
            <a:ext cx="10700658" cy="5004162"/>
          </a:xfrm>
          <a:prstGeom prst="rect">
            <a:avLst/>
          </a:prstGeom>
        </p:spPr>
      </p:pic>
    </p:spTree>
    <p:extLst>
      <p:ext uri="{BB962C8B-B14F-4D97-AF65-F5344CB8AC3E}">
        <p14:creationId xmlns:p14="http://schemas.microsoft.com/office/powerpoint/2010/main" val="588019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fontScale="90000"/>
          </a:bodyPr>
          <a:lstStyle/>
          <a:p>
            <a:r>
              <a:rPr lang="en-US" sz="3600" dirty="0">
                <a:latin typeface="Calibri" panose="020F0502020204030204" pitchFamily="34" charset="0"/>
                <a:cs typeface="Calibri" panose="020F0502020204030204" pitchFamily="34" charset="0"/>
              </a:rPr>
              <a:t>Visualize the Data : Multivariate Analysis </a:t>
            </a:r>
            <a:r>
              <a:rPr lang="en-US" sz="2200" dirty="0">
                <a:latin typeface="Calibri" panose="020F0502020204030204" pitchFamily="34" charset="0"/>
                <a:cs typeface="Calibri" panose="020F0502020204030204" pitchFamily="34" charset="0"/>
              </a:rPr>
              <a:t>(Product , Education &amp; Income)</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77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r>
              <a:rPr lang="en-US" sz="2300" dirty="0">
                <a:latin typeface="Calibri" panose="020F0502020204030204" pitchFamily="34" charset="0"/>
                <a:cs typeface="Calibri" panose="020F0502020204030204" pitchFamily="34" charset="0"/>
              </a:rPr>
              <a:t>Observations:</a:t>
            </a:r>
          </a:p>
          <a:p>
            <a:pPr lvl="1"/>
            <a:r>
              <a:rPr lang="en-US" sz="2300" i="0" dirty="0">
                <a:latin typeface="Calibri" panose="020F0502020204030204" pitchFamily="34" charset="0"/>
                <a:cs typeface="Calibri" panose="020F0502020204030204" pitchFamily="34" charset="0"/>
              </a:rPr>
              <a:t>Education and Income are correlated.</a:t>
            </a:r>
          </a:p>
          <a:p>
            <a:pPr lvl="1"/>
            <a:r>
              <a:rPr lang="en-US" sz="2300" i="0" dirty="0">
                <a:latin typeface="Calibri" panose="020F0502020204030204" pitchFamily="34" charset="0"/>
                <a:cs typeface="Calibri" panose="020F0502020204030204" pitchFamily="34" charset="0"/>
              </a:rPr>
              <a:t>TM798 has higher income and higher education</a:t>
            </a:r>
          </a:p>
        </p:txBody>
      </p:sp>
      <p:graphicFrame>
        <p:nvGraphicFramePr>
          <p:cNvPr id="5" name="Objekt 4">
            <a:extLst>
              <a:ext uri="{FF2B5EF4-FFF2-40B4-BE49-F238E27FC236}">
                <a16:creationId xmlns:a16="http://schemas.microsoft.com/office/drawing/2014/main" id="{87584D24-C241-4650-8987-44111F94E27A}"/>
              </a:ext>
            </a:extLst>
          </p:cNvPr>
          <p:cNvGraphicFramePr>
            <a:graphicFrameLocks noChangeAspect="1"/>
          </p:cNvGraphicFramePr>
          <p:nvPr>
            <p:extLst>
              <p:ext uri="{D42A27DB-BD31-4B8C-83A1-F6EECF244321}">
                <p14:modId xmlns:p14="http://schemas.microsoft.com/office/powerpoint/2010/main" val="936726209"/>
              </p:ext>
            </p:extLst>
          </p:nvPr>
        </p:nvGraphicFramePr>
        <p:xfrm>
          <a:off x="1121228" y="642258"/>
          <a:ext cx="10700658" cy="4798421"/>
        </p:xfrm>
        <a:graphic>
          <a:graphicData uri="http://schemas.openxmlformats.org/presentationml/2006/ole">
            <mc:AlternateContent xmlns:mc="http://schemas.openxmlformats.org/markup-compatibility/2006">
              <mc:Choice xmlns:v="urn:schemas-microsoft-com:vml" Requires="v">
                <p:oleObj spid="_x0000_s7184" name="Bitmap Image" r:id="rId4" imgW="6997680" imgH="4235400" progId="Paint.Picture">
                  <p:embed/>
                </p:oleObj>
              </mc:Choice>
              <mc:Fallback>
                <p:oleObj name="Bitmap Image" r:id="rId4" imgW="6997680" imgH="4235400" progId="Paint.Picture">
                  <p:embed/>
                  <p:pic>
                    <p:nvPicPr>
                      <p:cNvPr id="0" name=""/>
                      <p:cNvPicPr/>
                      <p:nvPr/>
                    </p:nvPicPr>
                    <p:blipFill>
                      <a:blip r:embed="rId5"/>
                      <a:stretch>
                        <a:fillRect/>
                      </a:stretch>
                    </p:blipFill>
                    <p:spPr>
                      <a:xfrm>
                        <a:off x="1121228" y="642258"/>
                        <a:ext cx="10700658" cy="4798421"/>
                      </a:xfrm>
                      <a:prstGeom prst="rect">
                        <a:avLst/>
                      </a:prstGeom>
                    </p:spPr>
                  </p:pic>
                </p:oleObj>
              </mc:Fallback>
            </mc:AlternateContent>
          </a:graphicData>
        </a:graphic>
      </p:graphicFrame>
    </p:spTree>
    <p:extLst>
      <p:ext uri="{BB962C8B-B14F-4D97-AF65-F5344CB8AC3E}">
        <p14:creationId xmlns:p14="http://schemas.microsoft.com/office/powerpoint/2010/main" val="2655303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Multivariate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700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Observations:</a:t>
            </a:r>
          </a:p>
          <a:p>
            <a:pPr lvl="1"/>
            <a:r>
              <a:rPr lang="en-US" sz="2600" i="0" dirty="0">
                <a:latin typeface="Calibri" panose="020F0502020204030204" pitchFamily="34" charset="0"/>
                <a:cs typeface="Calibri" panose="020F0502020204030204" pitchFamily="34" charset="0"/>
              </a:rPr>
              <a:t>Male customer with higher income ,bought TM798 Model and expect to use treadmill 4-6 /week</a:t>
            </a:r>
          </a:p>
          <a:p>
            <a:pPr lvl="1"/>
            <a:r>
              <a:rPr lang="en-US" sz="2600" i="0" dirty="0">
                <a:latin typeface="Calibri" panose="020F0502020204030204" pitchFamily="34" charset="0"/>
                <a:cs typeface="Calibri" panose="020F0502020204030204" pitchFamily="34" charset="0"/>
              </a:rPr>
              <a:t>Customer who bought TM195 and TM498 are in same income range and expect to use treadmill 3-4 /week</a:t>
            </a:r>
          </a:p>
        </p:txBody>
      </p:sp>
      <p:pic>
        <p:nvPicPr>
          <p:cNvPr id="5" name="Billede 4">
            <a:extLst>
              <a:ext uri="{FF2B5EF4-FFF2-40B4-BE49-F238E27FC236}">
                <a16:creationId xmlns:a16="http://schemas.microsoft.com/office/drawing/2014/main" id="{23060A18-EF87-4066-8081-BE531BDBE0A3}"/>
              </a:ext>
            </a:extLst>
          </p:cNvPr>
          <p:cNvPicPr>
            <a:picLocks noChangeAspect="1"/>
          </p:cNvPicPr>
          <p:nvPr/>
        </p:nvPicPr>
        <p:blipFill>
          <a:blip r:embed="rId3"/>
          <a:stretch>
            <a:fillRect/>
          </a:stretch>
        </p:blipFill>
        <p:spPr>
          <a:xfrm>
            <a:off x="828675" y="642259"/>
            <a:ext cx="11264265" cy="4535531"/>
          </a:xfrm>
          <a:prstGeom prst="rect">
            <a:avLst/>
          </a:prstGeom>
        </p:spPr>
      </p:pic>
    </p:spTree>
    <p:extLst>
      <p:ext uri="{BB962C8B-B14F-4D97-AF65-F5344CB8AC3E}">
        <p14:creationId xmlns:p14="http://schemas.microsoft.com/office/powerpoint/2010/main" val="1626480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Multivariate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32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r>
              <a:rPr lang="en-US" sz="5500" dirty="0">
                <a:latin typeface="Calibri" panose="020F0502020204030204" pitchFamily="34" charset="0"/>
                <a:cs typeface="Calibri" panose="020F0502020204030204" pitchFamily="34" charset="0"/>
              </a:rPr>
              <a:t>Observations:</a:t>
            </a:r>
          </a:p>
          <a:p>
            <a:pPr lvl="1"/>
            <a:r>
              <a:rPr lang="en-US" sz="5500" i="0" dirty="0">
                <a:latin typeface="Calibri" panose="020F0502020204030204" pitchFamily="34" charset="0"/>
                <a:cs typeface="Calibri" panose="020F0502020204030204" pitchFamily="34" charset="0"/>
              </a:rPr>
              <a:t>Partnered Female bought TM195 Model compared to Partnered male.</a:t>
            </a:r>
          </a:p>
          <a:p>
            <a:pPr lvl="1"/>
            <a:r>
              <a:rPr lang="en-US" sz="5500" i="0" dirty="0">
                <a:latin typeface="Calibri" panose="020F0502020204030204" pitchFamily="34" charset="0"/>
                <a:cs typeface="Calibri" panose="020F0502020204030204" pitchFamily="34" charset="0"/>
              </a:rPr>
              <a:t>Single Female customers bought TM498 model more than Single male customers.</a:t>
            </a:r>
          </a:p>
          <a:p>
            <a:pPr lvl="1"/>
            <a:r>
              <a:rPr lang="en-US" sz="5500" i="0" dirty="0">
                <a:latin typeface="Calibri" panose="020F0502020204030204" pitchFamily="34" charset="0"/>
                <a:cs typeface="Calibri" panose="020F0502020204030204" pitchFamily="34" charset="0"/>
              </a:rPr>
              <a:t>Partnered Male customers bought TM798 model more than Single Male customers.</a:t>
            </a:r>
          </a:p>
          <a:p>
            <a:pPr lvl="1"/>
            <a:r>
              <a:rPr lang="en-US" sz="5500" i="0" dirty="0">
                <a:latin typeface="Calibri" panose="020F0502020204030204" pitchFamily="34" charset="0"/>
                <a:cs typeface="Calibri" panose="020F0502020204030204" pitchFamily="34" charset="0"/>
              </a:rPr>
              <a:t>There are more single males buying Treadmill than single Females.</a:t>
            </a:r>
          </a:p>
          <a:p>
            <a:pPr lvl="1"/>
            <a:r>
              <a:rPr lang="en-US" sz="5500" i="0" dirty="0">
                <a:latin typeface="Calibri" panose="020F0502020204030204" pitchFamily="34" charset="0"/>
                <a:cs typeface="Calibri" panose="020F0502020204030204" pitchFamily="34" charset="0"/>
              </a:rPr>
              <a:t>Single Male customers bought TM195 Model compared to Single Female.</a:t>
            </a:r>
          </a:p>
          <a:p>
            <a:pPr lvl="1"/>
            <a:r>
              <a:rPr lang="en-US" sz="5500" i="0" dirty="0">
                <a:latin typeface="Calibri" panose="020F0502020204030204" pitchFamily="34" charset="0"/>
                <a:cs typeface="Calibri" panose="020F0502020204030204" pitchFamily="34" charset="0"/>
              </a:rPr>
              <a:t>Majority of people who buy the TM798 are man &amp; partnered.</a:t>
            </a:r>
          </a:p>
          <a:p>
            <a:pPr lvl="1"/>
            <a:r>
              <a:rPr lang="en-US" sz="5500" i="0" dirty="0">
                <a:latin typeface="Calibri" panose="020F0502020204030204" pitchFamily="34" charset="0"/>
                <a:cs typeface="Calibri" panose="020F0502020204030204" pitchFamily="34" charset="0"/>
              </a:rPr>
              <a:t>The majority of our buyers are male.</a:t>
            </a:r>
          </a:p>
        </p:txBody>
      </p:sp>
      <p:pic>
        <p:nvPicPr>
          <p:cNvPr id="5" name="Billede 4">
            <a:extLst>
              <a:ext uri="{FF2B5EF4-FFF2-40B4-BE49-F238E27FC236}">
                <a16:creationId xmlns:a16="http://schemas.microsoft.com/office/drawing/2014/main" id="{39777793-78BE-4A43-BC75-7CF47CA5D1E5}"/>
              </a:ext>
            </a:extLst>
          </p:cNvPr>
          <p:cNvPicPr>
            <a:picLocks noChangeAspect="1"/>
          </p:cNvPicPr>
          <p:nvPr/>
        </p:nvPicPr>
        <p:blipFill>
          <a:blip r:embed="rId3"/>
          <a:stretch>
            <a:fillRect/>
          </a:stretch>
        </p:blipFill>
        <p:spPr>
          <a:xfrm>
            <a:off x="1121228" y="642259"/>
            <a:ext cx="10700658" cy="3415391"/>
          </a:xfrm>
          <a:prstGeom prst="rect">
            <a:avLst/>
          </a:prstGeom>
        </p:spPr>
      </p:pic>
    </p:spTree>
    <p:extLst>
      <p:ext uri="{BB962C8B-B14F-4D97-AF65-F5344CB8AC3E}">
        <p14:creationId xmlns:p14="http://schemas.microsoft.com/office/powerpoint/2010/main" val="1145706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Multivariate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fontScale="775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Observations:</a:t>
            </a:r>
          </a:p>
          <a:p>
            <a:pPr lvl="1"/>
            <a:r>
              <a:rPr lang="en-US" sz="2600" i="0" dirty="0">
                <a:latin typeface="Calibri" panose="020F0502020204030204" pitchFamily="34" charset="0"/>
                <a:cs typeface="Calibri" panose="020F0502020204030204" pitchFamily="34" charset="0"/>
              </a:rPr>
              <a:t>TM 798 model was purchased more by males customer than female customers .</a:t>
            </a:r>
          </a:p>
          <a:p>
            <a:pPr lvl="1"/>
            <a:r>
              <a:rPr lang="en-US" sz="2600" i="0" dirty="0">
                <a:latin typeface="Calibri" panose="020F0502020204030204" pitchFamily="34" charset="0"/>
                <a:cs typeface="Calibri" panose="020F0502020204030204" pitchFamily="34" charset="0"/>
              </a:rPr>
              <a:t>More partnered customer tend to buy TM798 than Single customers</a:t>
            </a:r>
          </a:p>
        </p:txBody>
      </p:sp>
      <p:pic>
        <p:nvPicPr>
          <p:cNvPr id="5" name="Billede 4">
            <a:extLst>
              <a:ext uri="{FF2B5EF4-FFF2-40B4-BE49-F238E27FC236}">
                <a16:creationId xmlns:a16="http://schemas.microsoft.com/office/drawing/2014/main" id="{7CE62229-FF37-4ACD-8ED0-077D2D3CC8AD}"/>
              </a:ext>
            </a:extLst>
          </p:cNvPr>
          <p:cNvPicPr>
            <a:picLocks noChangeAspect="1"/>
          </p:cNvPicPr>
          <p:nvPr/>
        </p:nvPicPr>
        <p:blipFill>
          <a:blip r:embed="rId3"/>
          <a:stretch>
            <a:fillRect/>
          </a:stretch>
        </p:blipFill>
        <p:spPr>
          <a:xfrm>
            <a:off x="819150" y="642259"/>
            <a:ext cx="11239500" cy="4775561"/>
          </a:xfrm>
          <a:prstGeom prst="rect">
            <a:avLst/>
          </a:prstGeom>
        </p:spPr>
      </p:pic>
    </p:spTree>
    <p:extLst>
      <p:ext uri="{BB962C8B-B14F-4D97-AF65-F5344CB8AC3E}">
        <p14:creationId xmlns:p14="http://schemas.microsoft.com/office/powerpoint/2010/main" val="1931446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dirty="0">
                <a:latin typeface="Calibri" panose="020F0502020204030204" pitchFamily="34" charset="0"/>
                <a:cs typeface="Calibri" panose="020F0502020204030204" pitchFamily="34" charset="0"/>
              </a:rPr>
              <a:t>Visualize the Data : Multivariate Analysis </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8"/>
            <a:ext cx="10624458" cy="6021431"/>
          </a:xfrm>
        </p:spPr>
        <p:txBody>
          <a:bodyPr>
            <a:normAutofit fontScale="25000" lnSpcReduction="20000"/>
          </a:body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marL="530352" lvl="1" indent="0">
              <a:buNone/>
            </a:pPr>
            <a:endParaRPr lang="en-US" sz="1800" i="0" dirty="0">
              <a:latin typeface="Calibri" panose="020F0502020204030204" pitchFamily="34" charset="0"/>
              <a:cs typeface="Calibri" panose="020F0502020204030204" pitchFamily="34" charset="0"/>
            </a:endParaRPr>
          </a:p>
          <a:p>
            <a:pPr lvl="1"/>
            <a:endParaRPr lang="en-US" sz="1800" i="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2900" dirty="0">
              <a:latin typeface="Calibri" panose="020F0502020204030204" pitchFamily="34" charset="0"/>
              <a:cs typeface="Calibri" panose="020F0502020204030204" pitchFamily="34" charset="0"/>
            </a:endParaRPr>
          </a:p>
          <a:p>
            <a:endParaRPr lang="en-US" sz="4500" dirty="0">
              <a:latin typeface="Calibri" panose="020F0502020204030204" pitchFamily="34" charset="0"/>
              <a:cs typeface="Calibri" panose="020F0502020204030204" pitchFamily="34" charset="0"/>
            </a:endParaRPr>
          </a:p>
          <a:p>
            <a:endParaRPr lang="en-US" sz="4500" dirty="0">
              <a:latin typeface="Calibri" panose="020F0502020204030204" pitchFamily="34" charset="0"/>
              <a:cs typeface="Calibri" panose="020F0502020204030204" pitchFamily="34" charset="0"/>
            </a:endParaRPr>
          </a:p>
          <a:p>
            <a:r>
              <a:rPr lang="en-US" sz="7200" dirty="0">
                <a:latin typeface="Calibri" panose="020F0502020204030204" pitchFamily="34" charset="0"/>
                <a:cs typeface="Calibri" panose="020F0502020204030204" pitchFamily="34" charset="0"/>
              </a:rPr>
              <a:t>Observations:</a:t>
            </a:r>
          </a:p>
          <a:p>
            <a:pPr lvl="1"/>
            <a:r>
              <a:rPr lang="en-US" sz="7200" i="0" dirty="0">
                <a:latin typeface="Calibri" panose="020F0502020204030204" pitchFamily="34" charset="0"/>
                <a:cs typeface="Calibri" panose="020F0502020204030204" pitchFamily="34" charset="0"/>
              </a:rPr>
              <a:t>Products TM195 and TM498 are bought by people with lower than 70K as income and age is concentrated more in range of 23-35</a:t>
            </a:r>
          </a:p>
          <a:p>
            <a:pPr lvl="1"/>
            <a:r>
              <a:rPr lang="en-US" sz="7200" i="0" dirty="0">
                <a:latin typeface="Calibri" panose="020F0502020204030204" pitchFamily="34" charset="0"/>
                <a:cs typeface="Calibri" panose="020F0502020204030204" pitchFamily="34" charset="0"/>
              </a:rPr>
              <a:t>Product TM798 is mainly bought by people with higher than 70K income and age falls in range of 23-30.</a:t>
            </a:r>
          </a:p>
          <a:p>
            <a:pPr lvl="1"/>
            <a:r>
              <a:rPr lang="en-US" sz="7200" i="0" dirty="0">
                <a:latin typeface="Calibri" panose="020F0502020204030204" pitchFamily="34" charset="0"/>
                <a:cs typeface="Calibri" panose="020F0502020204030204" pitchFamily="34" charset="0"/>
              </a:rPr>
              <a:t>Majority of people who buys the TM798 expect that they will run more than consumers of the other two products, on average.</a:t>
            </a:r>
          </a:p>
        </p:txBody>
      </p:sp>
      <p:pic>
        <p:nvPicPr>
          <p:cNvPr id="5" name="Billede 4">
            <a:extLst>
              <a:ext uri="{FF2B5EF4-FFF2-40B4-BE49-F238E27FC236}">
                <a16:creationId xmlns:a16="http://schemas.microsoft.com/office/drawing/2014/main" id="{8491B3D8-5C46-44F0-A7F1-B9CF4B42FFB3}"/>
              </a:ext>
            </a:extLst>
          </p:cNvPr>
          <p:cNvPicPr>
            <a:picLocks noChangeAspect="1"/>
          </p:cNvPicPr>
          <p:nvPr/>
        </p:nvPicPr>
        <p:blipFill>
          <a:blip r:embed="rId3"/>
          <a:stretch>
            <a:fillRect/>
          </a:stretch>
        </p:blipFill>
        <p:spPr>
          <a:xfrm>
            <a:off x="1121228" y="642259"/>
            <a:ext cx="10624457" cy="4009751"/>
          </a:xfrm>
          <a:prstGeom prst="rect">
            <a:avLst/>
          </a:prstGeom>
        </p:spPr>
      </p:pic>
    </p:spTree>
    <p:extLst>
      <p:ext uri="{BB962C8B-B14F-4D97-AF65-F5344CB8AC3E}">
        <p14:creationId xmlns:p14="http://schemas.microsoft.com/office/powerpoint/2010/main" val="38707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102870"/>
            <a:ext cx="10700658" cy="637358"/>
          </a:xfrm>
        </p:spPr>
        <p:txBody>
          <a:bodyPr>
            <a:normAutofit fontScale="90000"/>
          </a:bodyPr>
          <a:lstStyle/>
          <a:p>
            <a:r>
              <a:rPr lang="en-US" sz="4000" b="1" dirty="0">
                <a:latin typeface="Calibri" panose="020F0502020204030204" pitchFamily="34" charset="0"/>
                <a:cs typeface="Calibri" panose="020F0502020204030204" pitchFamily="34" charset="0"/>
              </a:rPr>
              <a:t>Conclusion : Important Observations</a:t>
            </a:r>
            <a:br>
              <a:rPr lang="en-US" b="1" dirty="0"/>
            </a:br>
            <a:r>
              <a:rPr lang="en-US" sz="3600" dirty="0">
                <a:latin typeface="Calibri" panose="020F0502020204030204" pitchFamily="34" charset="0"/>
                <a:cs typeface="Calibri" panose="020F0502020204030204" pitchFamily="34" charset="0"/>
              </a:rPr>
              <a:t>:</a:t>
            </a:r>
          </a:p>
        </p:txBody>
      </p:sp>
      <p:graphicFrame>
        <p:nvGraphicFramePr>
          <p:cNvPr id="5" name="Pladsholder til indhold 4">
            <a:extLst>
              <a:ext uri="{FF2B5EF4-FFF2-40B4-BE49-F238E27FC236}">
                <a16:creationId xmlns:a16="http://schemas.microsoft.com/office/drawing/2014/main" id="{D7FE7206-2F66-4DE5-A475-3C2B9E4A3A76}"/>
              </a:ext>
            </a:extLst>
          </p:cNvPr>
          <p:cNvGraphicFramePr>
            <a:graphicFrameLocks noGrp="1"/>
          </p:cNvGraphicFramePr>
          <p:nvPr>
            <p:ph idx="1"/>
            <p:extLst>
              <p:ext uri="{D42A27DB-BD31-4B8C-83A1-F6EECF244321}">
                <p14:modId xmlns:p14="http://schemas.microsoft.com/office/powerpoint/2010/main" val="1223172441"/>
              </p:ext>
            </p:extLst>
          </p:nvPr>
        </p:nvGraphicFramePr>
        <p:xfrm>
          <a:off x="1120775" y="739775"/>
          <a:ext cx="10625140" cy="2966720"/>
        </p:xfrm>
        <a:graphic>
          <a:graphicData uri="http://schemas.openxmlformats.org/drawingml/2006/table">
            <a:tbl>
              <a:tblPr firstRow="1" bandRow="1">
                <a:tableStyleId>{073A0DAA-6AF3-43AB-8588-CEC1D06C72B9}</a:tableStyleId>
              </a:tblPr>
              <a:tblGrid>
                <a:gridCol w="2656285">
                  <a:extLst>
                    <a:ext uri="{9D8B030D-6E8A-4147-A177-3AD203B41FA5}">
                      <a16:colId xmlns:a16="http://schemas.microsoft.com/office/drawing/2014/main" val="140143706"/>
                    </a:ext>
                  </a:extLst>
                </a:gridCol>
                <a:gridCol w="2656285">
                  <a:extLst>
                    <a:ext uri="{9D8B030D-6E8A-4147-A177-3AD203B41FA5}">
                      <a16:colId xmlns:a16="http://schemas.microsoft.com/office/drawing/2014/main" val="2755098863"/>
                    </a:ext>
                  </a:extLst>
                </a:gridCol>
                <a:gridCol w="2656285">
                  <a:extLst>
                    <a:ext uri="{9D8B030D-6E8A-4147-A177-3AD203B41FA5}">
                      <a16:colId xmlns:a16="http://schemas.microsoft.com/office/drawing/2014/main" val="1917178734"/>
                    </a:ext>
                  </a:extLst>
                </a:gridCol>
                <a:gridCol w="2656285">
                  <a:extLst>
                    <a:ext uri="{9D8B030D-6E8A-4147-A177-3AD203B41FA5}">
                      <a16:colId xmlns:a16="http://schemas.microsoft.com/office/drawing/2014/main" val="3534529202"/>
                    </a:ext>
                  </a:extLst>
                </a:gridCol>
              </a:tblGrid>
              <a:tr h="370840">
                <a:tc>
                  <a:txBody>
                    <a:bodyPr/>
                    <a:lstStyle/>
                    <a:p>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TM195</a:t>
                      </a:r>
                    </a:p>
                  </a:txBody>
                  <a:tcPr/>
                </a:tc>
                <a:tc>
                  <a:txBody>
                    <a:bodyPr/>
                    <a:lstStyle/>
                    <a:p>
                      <a:r>
                        <a:rPr lang="en-US" dirty="0">
                          <a:latin typeface="Calibri" panose="020F0502020204030204" pitchFamily="34" charset="0"/>
                          <a:cs typeface="Calibri" panose="020F0502020204030204" pitchFamily="34" charset="0"/>
                        </a:rPr>
                        <a:t>TM498</a:t>
                      </a:r>
                    </a:p>
                  </a:txBody>
                  <a:tcPr/>
                </a:tc>
                <a:tc>
                  <a:txBody>
                    <a:bodyPr/>
                    <a:lstStyle/>
                    <a:p>
                      <a:r>
                        <a:rPr lang="en-US" dirty="0">
                          <a:latin typeface="Calibri" panose="020F0502020204030204" pitchFamily="34" charset="0"/>
                          <a:cs typeface="Calibri" panose="020F0502020204030204" pitchFamily="34" charset="0"/>
                        </a:rPr>
                        <a:t>TM798</a:t>
                      </a:r>
                    </a:p>
                  </a:txBody>
                  <a:tcPr/>
                </a:tc>
                <a:extLst>
                  <a:ext uri="{0D108BD9-81ED-4DB2-BD59-A6C34878D82A}">
                    <a16:rowId xmlns:a16="http://schemas.microsoft.com/office/drawing/2014/main" val="323707149"/>
                  </a:ext>
                </a:extLst>
              </a:tr>
              <a:tr h="370840">
                <a:tc>
                  <a:txBody>
                    <a:bodyPr/>
                    <a:lstStyle/>
                    <a:p>
                      <a:r>
                        <a:rPr lang="en-US" dirty="0">
                          <a:latin typeface="Calibri" panose="020F0502020204030204" pitchFamily="34" charset="0"/>
                          <a:cs typeface="Calibri" panose="020F0502020204030204" pitchFamily="34" charset="0"/>
                        </a:rPr>
                        <a:t>Popular</a:t>
                      </a:r>
                    </a:p>
                  </a:txBody>
                  <a:tcPr/>
                </a:tc>
                <a:tc>
                  <a:txBody>
                    <a:bodyPr/>
                    <a:lstStyle/>
                    <a:p>
                      <a:r>
                        <a:rPr lang="en-US" dirty="0">
                          <a:latin typeface="Calibri" panose="020F0502020204030204" pitchFamily="34" charset="0"/>
                          <a:cs typeface="Calibri" panose="020F0502020204030204" pitchFamily="34" charset="0"/>
                        </a:rPr>
                        <a:t>Most popular</a:t>
                      </a:r>
                    </a:p>
                  </a:txBody>
                  <a:tcPr/>
                </a:tc>
                <a:tc>
                  <a:txBody>
                    <a:bodyPr/>
                    <a:lstStyle/>
                    <a:p>
                      <a:r>
                        <a:rPr lang="en-US" dirty="0">
                          <a:latin typeface="Calibri" panose="020F0502020204030204" pitchFamily="34" charset="0"/>
                          <a:cs typeface="Calibri" panose="020F0502020204030204" pitchFamily="34" charset="0"/>
                        </a:rPr>
                        <a:t>Popular</a:t>
                      </a:r>
                    </a:p>
                  </a:txBody>
                  <a:tcPr/>
                </a:tc>
                <a:tc>
                  <a:txBody>
                    <a:bodyPr/>
                    <a:lstStyle/>
                    <a:p>
                      <a:r>
                        <a:rPr lang="en-US" dirty="0">
                          <a:latin typeface="Calibri" panose="020F0502020204030204" pitchFamily="34" charset="0"/>
                          <a:cs typeface="Calibri" panose="020F0502020204030204" pitchFamily="34" charset="0"/>
                        </a:rPr>
                        <a:t>Less popular</a:t>
                      </a:r>
                    </a:p>
                  </a:txBody>
                  <a:tcPr/>
                </a:tc>
                <a:extLst>
                  <a:ext uri="{0D108BD9-81ED-4DB2-BD59-A6C34878D82A}">
                    <a16:rowId xmlns:a16="http://schemas.microsoft.com/office/drawing/2014/main" val="3374878847"/>
                  </a:ext>
                </a:extLst>
              </a:tr>
              <a:tr h="370840">
                <a:tc>
                  <a:txBody>
                    <a:bodyPr/>
                    <a:lstStyle/>
                    <a:p>
                      <a:r>
                        <a:rPr lang="en-US" dirty="0">
                          <a:latin typeface="Calibri" panose="020F0502020204030204" pitchFamily="34" charset="0"/>
                          <a:cs typeface="Calibri" panose="020F0502020204030204" pitchFamily="34" charset="0"/>
                        </a:rPr>
                        <a:t>Income</a:t>
                      </a:r>
                    </a:p>
                  </a:txBody>
                  <a:tcPr/>
                </a:tc>
                <a:tc>
                  <a:txBody>
                    <a:bodyPr/>
                    <a:lstStyle/>
                    <a:p>
                      <a:r>
                        <a:rPr lang="en-US" dirty="0">
                          <a:latin typeface="Calibri" panose="020F0502020204030204" pitchFamily="34" charset="0"/>
                          <a:cs typeface="Calibri" panose="020F0502020204030204" pitchFamily="34" charset="0"/>
                        </a:rPr>
                        <a:t>46K</a:t>
                      </a:r>
                    </a:p>
                  </a:txBody>
                  <a:tcPr/>
                </a:tc>
                <a:tc>
                  <a:txBody>
                    <a:bodyPr/>
                    <a:lstStyle/>
                    <a:p>
                      <a:r>
                        <a:rPr lang="en-US" dirty="0">
                          <a:latin typeface="Calibri" panose="020F0502020204030204" pitchFamily="34" charset="0"/>
                          <a:cs typeface="Calibri" panose="020F0502020204030204" pitchFamily="34" charset="0"/>
                        </a:rPr>
                        <a:t>48K</a:t>
                      </a:r>
                    </a:p>
                  </a:txBody>
                  <a:tcPr/>
                </a:tc>
                <a:tc>
                  <a:txBody>
                    <a:bodyPr/>
                    <a:lstStyle/>
                    <a:p>
                      <a:r>
                        <a:rPr lang="en-US" dirty="0">
                          <a:latin typeface="Calibri" panose="020F0502020204030204" pitchFamily="34" charset="0"/>
                          <a:cs typeface="Calibri" panose="020F0502020204030204" pitchFamily="34" charset="0"/>
                        </a:rPr>
                        <a:t>75K</a:t>
                      </a:r>
                    </a:p>
                  </a:txBody>
                  <a:tcPr/>
                </a:tc>
                <a:extLst>
                  <a:ext uri="{0D108BD9-81ED-4DB2-BD59-A6C34878D82A}">
                    <a16:rowId xmlns:a16="http://schemas.microsoft.com/office/drawing/2014/main" val="1938989047"/>
                  </a:ext>
                </a:extLst>
              </a:tr>
              <a:tr h="370840">
                <a:tc>
                  <a:txBody>
                    <a:bodyPr/>
                    <a:lstStyle/>
                    <a:p>
                      <a:r>
                        <a:rPr lang="en-US" dirty="0">
                          <a:latin typeface="Calibri" panose="020F0502020204030204" pitchFamily="34" charset="0"/>
                          <a:cs typeface="Calibri" panose="020F0502020204030204" pitchFamily="34" charset="0"/>
                        </a:rPr>
                        <a:t>Age</a:t>
                      </a:r>
                    </a:p>
                  </a:txBody>
                  <a:tcPr/>
                </a:tc>
                <a:tc>
                  <a:txBody>
                    <a:bodyPr/>
                    <a:lstStyle/>
                    <a:p>
                      <a:r>
                        <a:rPr lang="en-US" dirty="0">
                          <a:latin typeface="Calibri" panose="020F0502020204030204" pitchFamily="34" charset="0"/>
                          <a:cs typeface="Calibri" panose="020F0502020204030204" pitchFamily="34" charset="0"/>
                        </a:rPr>
                        <a:t>28.5</a:t>
                      </a:r>
                    </a:p>
                  </a:txBody>
                  <a:tcPr/>
                </a:tc>
                <a:tc>
                  <a:txBody>
                    <a:bodyPr/>
                    <a:lstStyle/>
                    <a:p>
                      <a:r>
                        <a:rPr lang="en-US" dirty="0">
                          <a:latin typeface="Calibri" panose="020F0502020204030204" pitchFamily="34" charset="0"/>
                          <a:cs typeface="Calibri" panose="020F0502020204030204" pitchFamily="34" charset="0"/>
                        </a:rPr>
                        <a:t>28.9</a:t>
                      </a:r>
                    </a:p>
                  </a:txBody>
                  <a:tcPr/>
                </a:tc>
                <a:tc>
                  <a:txBody>
                    <a:bodyPr/>
                    <a:lstStyle/>
                    <a:p>
                      <a:r>
                        <a:rPr lang="en-US" dirty="0">
                          <a:latin typeface="Calibri" panose="020F0502020204030204" pitchFamily="34" charset="0"/>
                          <a:cs typeface="Calibri" panose="020F0502020204030204" pitchFamily="34" charset="0"/>
                        </a:rPr>
                        <a:t>29</a:t>
                      </a:r>
                    </a:p>
                  </a:txBody>
                  <a:tcPr/>
                </a:tc>
                <a:extLst>
                  <a:ext uri="{0D108BD9-81ED-4DB2-BD59-A6C34878D82A}">
                    <a16:rowId xmlns:a16="http://schemas.microsoft.com/office/drawing/2014/main" val="2377910746"/>
                  </a:ext>
                </a:extLst>
              </a:tr>
              <a:tr h="370840">
                <a:tc>
                  <a:txBody>
                    <a:bodyPr/>
                    <a:lstStyle/>
                    <a:p>
                      <a:r>
                        <a:rPr lang="en-US" dirty="0">
                          <a:latin typeface="Calibri" panose="020F0502020204030204" pitchFamily="34" charset="0"/>
                          <a:cs typeface="Calibri" panose="020F0502020204030204" pitchFamily="34" charset="0"/>
                        </a:rPr>
                        <a:t>Education</a:t>
                      </a:r>
                    </a:p>
                  </a:txBody>
                  <a:tcPr/>
                </a:tc>
                <a:tc>
                  <a:txBody>
                    <a:bodyPr/>
                    <a:lstStyle/>
                    <a:p>
                      <a:r>
                        <a:rPr lang="en-US" dirty="0">
                          <a:latin typeface="Calibri" panose="020F0502020204030204" pitchFamily="34" charset="0"/>
                          <a:cs typeface="Calibri" panose="020F0502020204030204" pitchFamily="34" charset="0"/>
                        </a:rPr>
                        <a:t>15 years</a:t>
                      </a:r>
                    </a:p>
                  </a:txBody>
                  <a:tcPr/>
                </a:tc>
                <a:tc>
                  <a:txBody>
                    <a:bodyPr/>
                    <a:lstStyle/>
                    <a:p>
                      <a:r>
                        <a:rPr lang="en-US" dirty="0">
                          <a:latin typeface="Calibri" panose="020F0502020204030204" pitchFamily="34" charset="0"/>
                          <a:cs typeface="Calibri" panose="020F0502020204030204" pitchFamily="34" charset="0"/>
                        </a:rPr>
                        <a:t>16 years</a:t>
                      </a:r>
                    </a:p>
                  </a:txBody>
                  <a:tcPr/>
                </a:tc>
                <a:tc>
                  <a:txBody>
                    <a:bodyPr/>
                    <a:lstStyle/>
                    <a:p>
                      <a:r>
                        <a:rPr lang="en-US" dirty="0">
                          <a:latin typeface="Calibri" panose="020F0502020204030204" pitchFamily="34" charset="0"/>
                          <a:cs typeface="Calibri" panose="020F0502020204030204" pitchFamily="34" charset="0"/>
                        </a:rPr>
                        <a:t>17 years</a:t>
                      </a:r>
                    </a:p>
                  </a:txBody>
                  <a:tcPr/>
                </a:tc>
                <a:extLst>
                  <a:ext uri="{0D108BD9-81ED-4DB2-BD59-A6C34878D82A}">
                    <a16:rowId xmlns:a16="http://schemas.microsoft.com/office/drawing/2014/main" val="3207184843"/>
                  </a:ext>
                </a:extLst>
              </a:tr>
              <a:tr h="370840">
                <a:tc>
                  <a:txBody>
                    <a:bodyPr/>
                    <a:lstStyle/>
                    <a:p>
                      <a:r>
                        <a:rPr lang="en-US" dirty="0">
                          <a:latin typeface="Calibri" panose="020F0502020204030204" pitchFamily="34" charset="0"/>
                          <a:cs typeface="Calibri" panose="020F0502020204030204" pitchFamily="34" charset="0"/>
                        </a:rPr>
                        <a:t>Gender</a:t>
                      </a:r>
                    </a:p>
                  </a:txBody>
                  <a:tcPr/>
                </a:tc>
                <a:tc>
                  <a:txBody>
                    <a:bodyPr/>
                    <a:lstStyle/>
                    <a:p>
                      <a:r>
                        <a:rPr lang="en-US" dirty="0">
                          <a:latin typeface="Calibri" panose="020F0502020204030204" pitchFamily="34" charset="0"/>
                          <a:cs typeface="Calibri" panose="020F0502020204030204" pitchFamily="34" charset="0"/>
                        </a:rPr>
                        <a:t>Both</a:t>
                      </a:r>
                    </a:p>
                  </a:txBody>
                  <a:tcPr/>
                </a:tc>
                <a:tc>
                  <a:txBody>
                    <a:bodyPr/>
                    <a:lstStyle/>
                    <a:p>
                      <a:r>
                        <a:rPr lang="en-US" dirty="0">
                          <a:latin typeface="Calibri" panose="020F0502020204030204" pitchFamily="34" charset="0"/>
                          <a:cs typeface="Calibri" panose="020F0502020204030204" pitchFamily="34" charset="0"/>
                        </a:rPr>
                        <a:t>Single Female</a:t>
                      </a:r>
                    </a:p>
                  </a:txBody>
                  <a:tcPr/>
                </a:tc>
                <a:tc>
                  <a:txBody>
                    <a:bodyPr/>
                    <a:lstStyle/>
                    <a:p>
                      <a:r>
                        <a:rPr lang="en-US" dirty="0">
                          <a:latin typeface="Calibri" panose="020F0502020204030204" pitchFamily="34" charset="0"/>
                          <a:cs typeface="Calibri" panose="020F0502020204030204" pitchFamily="34" charset="0"/>
                        </a:rPr>
                        <a:t>Partnered</a:t>
                      </a:r>
                    </a:p>
                  </a:txBody>
                  <a:tcPr/>
                </a:tc>
                <a:extLst>
                  <a:ext uri="{0D108BD9-81ED-4DB2-BD59-A6C34878D82A}">
                    <a16:rowId xmlns:a16="http://schemas.microsoft.com/office/drawing/2014/main" val="2381622083"/>
                  </a:ext>
                </a:extLst>
              </a:tr>
              <a:tr h="370840">
                <a:tc>
                  <a:txBody>
                    <a:bodyPr/>
                    <a:lstStyle/>
                    <a:p>
                      <a:r>
                        <a:rPr lang="en-US" dirty="0">
                          <a:latin typeface="Calibri" panose="020F0502020204030204" pitchFamily="34" charset="0"/>
                          <a:cs typeface="Calibri" panose="020F0502020204030204" pitchFamily="34" charset="0"/>
                        </a:rPr>
                        <a:t>Fitness Level</a:t>
                      </a:r>
                    </a:p>
                  </a:txBody>
                  <a:tcPr/>
                </a:tc>
                <a:tc>
                  <a:txBody>
                    <a:bodyPr/>
                    <a:lstStyle/>
                    <a:p>
                      <a:r>
                        <a:rPr lang="en-US" dirty="0">
                          <a:latin typeface="Calibri" panose="020F0502020204030204" pitchFamily="34" charset="0"/>
                          <a:cs typeface="Calibri" panose="020F0502020204030204" pitchFamily="34" charset="0"/>
                        </a:rPr>
                        <a:t>Average</a:t>
                      </a:r>
                    </a:p>
                  </a:txBody>
                  <a:tcPr/>
                </a:tc>
                <a:tc>
                  <a:txBody>
                    <a:bodyPr/>
                    <a:lstStyle/>
                    <a:p>
                      <a:r>
                        <a:rPr lang="en-US" dirty="0">
                          <a:latin typeface="Calibri" panose="020F0502020204030204" pitchFamily="34" charset="0"/>
                          <a:cs typeface="Calibri" panose="020F0502020204030204" pitchFamily="34" charset="0"/>
                        </a:rPr>
                        <a:t>Average</a:t>
                      </a:r>
                    </a:p>
                  </a:txBody>
                  <a:tcPr/>
                </a:tc>
                <a:tc>
                  <a:txBody>
                    <a:bodyPr/>
                    <a:lstStyle/>
                    <a:p>
                      <a:r>
                        <a:rPr lang="en-US" dirty="0">
                          <a:latin typeface="Calibri" panose="020F0502020204030204" pitchFamily="34" charset="0"/>
                          <a:cs typeface="Calibri" panose="020F0502020204030204" pitchFamily="34" charset="0"/>
                        </a:rPr>
                        <a:t>Fit</a:t>
                      </a:r>
                    </a:p>
                  </a:txBody>
                  <a:tcPr/>
                </a:tc>
                <a:extLst>
                  <a:ext uri="{0D108BD9-81ED-4DB2-BD59-A6C34878D82A}">
                    <a16:rowId xmlns:a16="http://schemas.microsoft.com/office/drawing/2014/main" val="2303199187"/>
                  </a:ext>
                </a:extLst>
              </a:tr>
              <a:tr h="370840">
                <a:tc>
                  <a:txBody>
                    <a:bodyPr/>
                    <a:lstStyle/>
                    <a:p>
                      <a:r>
                        <a:rPr lang="en-US" dirty="0">
                          <a:latin typeface="Calibri" panose="020F0502020204030204" pitchFamily="34" charset="0"/>
                          <a:cs typeface="Calibri" panose="020F0502020204030204" pitchFamily="34" charset="0"/>
                        </a:rPr>
                        <a:t>Usage</a:t>
                      </a:r>
                    </a:p>
                  </a:txBody>
                  <a:tcPr/>
                </a:tc>
                <a:tc>
                  <a:txBody>
                    <a:bodyPr/>
                    <a:lstStyle/>
                    <a:p>
                      <a:r>
                        <a:rPr lang="en-US" dirty="0">
                          <a:latin typeface="Calibri" panose="020F0502020204030204" pitchFamily="34" charset="0"/>
                          <a:cs typeface="Calibri" panose="020F0502020204030204" pitchFamily="34" charset="0"/>
                        </a:rPr>
                        <a:t>3-4</a:t>
                      </a:r>
                    </a:p>
                  </a:txBody>
                  <a:tcPr/>
                </a:tc>
                <a:tc>
                  <a:txBody>
                    <a:bodyPr/>
                    <a:lstStyle/>
                    <a:p>
                      <a:r>
                        <a:rPr lang="en-US" dirty="0">
                          <a:latin typeface="Calibri" panose="020F0502020204030204" pitchFamily="34" charset="0"/>
                          <a:cs typeface="Calibri" panose="020F0502020204030204" pitchFamily="34" charset="0"/>
                        </a:rPr>
                        <a:t>3-4</a:t>
                      </a:r>
                    </a:p>
                  </a:txBody>
                  <a:tcPr/>
                </a:tc>
                <a:tc>
                  <a:txBody>
                    <a:bodyPr/>
                    <a:lstStyle/>
                    <a:p>
                      <a:r>
                        <a:rPr lang="en-US" dirty="0">
                          <a:latin typeface="Calibri" panose="020F0502020204030204" pitchFamily="34" charset="0"/>
                          <a:cs typeface="Calibri" panose="020F0502020204030204" pitchFamily="34" charset="0"/>
                        </a:rPr>
                        <a:t>4-5</a:t>
                      </a:r>
                    </a:p>
                  </a:txBody>
                  <a:tcPr/>
                </a:tc>
                <a:extLst>
                  <a:ext uri="{0D108BD9-81ED-4DB2-BD59-A6C34878D82A}">
                    <a16:rowId xmlns:a16="http://schemas.microsoft.com/office/drawing/2014/main" val="3937993880"/>
                  </a:ext>
                </a:extLst>
              </a:tr>
            </a:tbl>
          </a:graphicData>
        </a:graphic>
      </p:graphicFrame>
    </p:spTree>
    <p:extLst>
      <p:ext uri="{BB962C8B-B14F-4D97-AF65-F5344CB8AC3E}">
        <p14:creationId xmlns:p14="http://schemas.microsoft.com/office/powerpoint/2010/main" val="4219560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r>
              <a:rPr lang="en-US" sz="3600" b="1" dirty="0">
                <a:latin typeface="Calibri" panose="020F0502020204030204" pitchFamily="34" charset="0"/>
                <a:cs typeface="Calibri" panose="020F0502020204030204" pitchFamily="34" charset="0"/>
              </a:rPr>
              <a:t>Recommendation:</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642259"/>
            <a:ext cx="10624458" cy="5900056"/>
          </a:xfrm>
        </p:spPr>
        <p:txBody>
          <a:bodyPr>
            <a:normAutofit/>
          </a:bodyPr>
          <a:lstStyle/>
          <a:p>
            <a:r>
              <a:rPr lang="en-US" sz="1800" dirty="0">
                <a:latin typeface="Calibri" panose="020F0502020204030204" pitchFamily="34" charset="0"/>
                <a:cs typeface="Calibri" panose="020F0502020204030204" pitchFamily="34" charset="0"/>
              </a:rPr>
              <a:t>TM195 &amp; TM498 attracts people with income less than 60k , may be because of cost of both models. We should market these models as a budget Treadmill for all.</a:t>
            </a:r>
          </a:p>
          <a:p>
            <a:r>
              <a:rPr lang="en-US" sz="1800" dirty="0">
                <a:latin typeface="Calibri" panose="020F0502020204030204" pitchFamily="34" charset="0"/>
                <a:cs typeface="Calibri" panose="020F0502020204030204" pitchFamily="34" charset="0"/>
              </a:rPr>
              <a:t>TM798 should be marketed as a high end Treadmill for professionals and athletes. Create a </a:t>
            </a:r>
            <a:r>
              <a:rPr lang="en-US" sz="1800" dirty="0" err="1">
                <a:latin typeface="Calibri" panose="020F0502020204030204" pitchFamily="34" charset="0"/>
                <a:cs typeface="Calibri" panose="020F0502020204030204" pitchFamily="34" charset="0"/>
              </a:rPr>
              <a:t>luxiurous</a:t>
            </a:r>
            <a:r>
              <a:rPr lang="en-US" sz="1800" dirty="0">
                <a:latin typeface="Calibri" panose="020F0502020204030204" pitchFamily="34" charset="0"/>
                <a:cs typeface="Calibri" panose="020F0502020204030204" pitchFamily="34" charset="0"/>
              </a:rPr>
              <a:t> brand image for this Treadmill.</a:t>
            </a:r>
          </a:p>
          <a:p>
            <a:r>
              <a:rPr lang="en-US" sz="1800" dirty="0">
                <a:latin typeface="Calibri" panose="020F0502020204030204" pitchFamily="34" charset="0"/>
                <a:cs typeface="Calibri" panose="020F0502020204030204" pitchFamily="34" charset="0"/>
              </a:rPr>
              <a:t>Assuming TM 798 provides high margin of profit, we should brand it as Treadmill for athletes. We can also endorse some athlete to promote this Treadmill. This might increase there sales.</a:t>
            </a:r>
          </a:p>
          <a:p>
            <a:r>
              <a:rPr lang="en-US" sz="1800" dirty="0">
                <a:latin typeface="Calibri" panose="020F0502020204030204" pitchFamily="34" charset="0"/>
                <a:cs typeface="Calibri" panose="020F0502020204030204" pitchFamily="34" charset="0"/>
              </a:rPr>
              <a:t>Considering above observations, We can attract customers to upgrade from their existing treadmill and switch to TM798 ,highlighting extra features this Treadmill provides.</a:t>
            </a:r>
          </a:p>
          <a:p>
            <a:r>
              <a:rPr lang="en-US" sz="1800" dirty="0">
                <a:latin typeface="Calibri" panose="020F0502020204030204" pitchFamily="34" charset="0"/>
                <a:cs typeface="Calibri" panose="020F0502020204030204" pitchFamily="34" charset="0"/>
              </a:rPr>
              <a:t>To expand our sales with Female customers, We could run a marketing campaign during Women's days, Mothers days emphasizing on fitness and exercise.</a:t>
            </a:r>
          </a:p>
          <a:p>
            <a:r>
              <a:rPr lang="en-US" sz="1800" dirty="0">
                <a:latin typeface="Calibri" panose="020F0502020204030204" pitchFamily="34" charset="0"/>
                <a:cs typeface="Calibri" panose="020F0502020204030204" pitchFamily="34" charset="0"/>
              </a:rPr>
              <a:t>The age of our customers are in the range of 35 years old and 18 years old. We need to research if there is any scope to increase sale with customers who are more than 35 years old.</a:t>
            </a:r>
          </a:p>
        </p:txBody>
      </p:sp>
    </p:spTree>
    <p:extLst>
      <p:ext uri="{BB962C8B-B14F-4D97-AF65-F5344CB8AC3E}">
        <p14:creationId xmlns:p14="http://schemas.microsoft.com/office/powerpoint/2010/main" val="3001437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D43240-438D-41D4-AF2A-AE8B73FAA222}"/>
              </a:ext>
            </a:extLst>
          </p:cNvPr>
          <p:cNvSpPr>
            <a:spLocks noGrp="1"/>
          </p:cNvSpPr>
          <p:nvPr>
            <p:ph type="title"/>
          </p:nvPr>
        </p:nvSpPr>
        <p:spPr>
          <a:xfrm>
            <a:off x="1099457" y="20316"/>
            <a:ext cx="10744200" cy="731520"/>
          </a:xfrm>
        </p:spPr>
        <p:txBody>
          <a:bodyPr>
            <a:normAutofit/>
          </a:bodyPr>
          <a:lstStyle/>
          <a:p>
            <a:r>
              <a:rPr lang="en-US" sz="3600" dirty="0">
                <a:latin typeface="Calibri" panose="020F0502020204030204" pitchFamily="34" charset="0"/>
                <a:cs typeface="Calibri" panose="020F0502020204030204" pitchFamily="34" charset="0"/>
              </a:rPr>
              <a:t>Problem Statement / Objective</a:t>
            </a:r>
          </a:p>
        </p:txBody>
      </p:sp>
      <p:sp>
        <p:nvSpPr>
          <p:cNvPr id="3" name="Pladsholder til indhold 2">
            <a:extLst>
              <a:ext uri="{FF2B5EF4-FFF2-40B4-BE49-F238E27FC236}">
                <a16:creationId xmlns:a16="http://schemas.microsoft.com/office/drawing/2014/main" id="{82576166-5490-4392-8498-F2826F00072B}"/>
              </a:ext>
            </a:extLst>
          </p:cNvPr>
          <p:cNvSpPr>
            <a:spLocks noGrp="1"/>
          </p:cNvSpPr>
          <p:nvPr>
            <p:ph idx="1"/>
          </p:nvPr>
        </p:nvSpPr>
        <p:spPr>
          <a:xfrm>
            <a:off x="1099457" y="751835"/>
            <a:ext cx="10744200" cy="5757821"/>
          </a:xfrm>
        </p:spPr>
        <p:txBody>
          <a:bodyPr/>
          <a:lstStyle/>
          <a:p>
            <a:r>
              <a:rPr lang="en-US" sz="1800" dirty="0">
                <a:latin typeface="Calibri" panose="020F0502020204030204" pitchFamily="34" charset="0"/>
                <a:cs typeface="Calibri" panose="020F0502020204030204" pitchFamily="34" charset="0"/>
              </a:rPr>
              <a:t>Customer profile </a:t>
            </a:r>
          </a:p>
          <a:p>
            <a:pPr lvl="1"/>
            <a:r>
              <a:rPr lang="en-US" sz="1800" i="0" dirty="0">
                <a:latin typeface="Calibri" panose="020F0502020204030204" pitchFamily="34" charset="0"/>
                <a:cs typeface="Calibri" panose="020F0502020204030204" pitchFamily="34" charset="0"/>
              </a:rPr>
              <a:t>Characteristics of a customer based on the different products</a:t>
            </a:r>
          </a:p>
          <a:p>
            <a:r>
              <a:rPr lang="en-US" sz="1800" dirty="0">
                <a:latin typeface="Calibri" panose="020F0502020204030204" pitchFamily="34" charset="0"/>
                <a:cs typeface="Calibri" panose="020F0502020204030204" pitchFamily="34" charset="0"/>
              </a:rPr>
              <a:t>New Customer Analysis</a:t>
            </a:r>
          </a:p>
          <a:p>
            <a:pPr lvl="1"/>
            <a:r>
              <a:rPr lang="en-US" sz="1800" i="0" dirty="0">
                <a:latin typeface="Calibri" panose="020F0502020204030204" pitchFamily="34" charset="0"/>
                <a:cs typeface="Calibri" panose="020F0502020204030204" pitchFamily="34" charset="0"/>
              </a:rPr>
              <a:t>Based on the data we have to generate a set of insights and recommendations that will help the company in targeting new customers</a:t>
            </a:r>
          </a:p>
          <a:p>
            <a:endParaRPr lang="en-US" dirty="0"/>
          </a:p>
        </p:txBody>
      </p:sp>
    </p:spTree>
    <p:extLst>
      <p:ext uri="{BB962C8B-B14F-4D97-AF65-F5344CB8AC3E}">
        <p14:creationId xmlns:p14="http://schemas.microsoft.com/office/powerpoint/2010/main" val="3264719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endParaRPr lang="en-US" sz="3600" b="1" dirty="0">
              <a:latin typeface="Calibri" panose="020F0502020204030204" pitchFamily="34" charset="0"/>
              <a:cs typeface="Calibri" panose="020F0502020204030204" pitchFamily="34" charset="0"/>
            </a:endParaRP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2594610"/>
            <a:ext cx="10624458" cy="1394459"/>
          </a:xfrm>
        </p:spPr>
        <p:txBody>
          <a:bodyPr>
            <a:noAutofit/>
          </a:bodyPr>
          <a:lstStyle/>
          <a:p>
            <a:pPr marL="0" indent="0" algn="ctr">
              <a:buNone/>
            </a:pPr>
            <a:r>
              <a:rPr lang="en-US" sz="9600" b="1" dirty="0">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812367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21228" y="0"/>
            <a:ext cx="10700658" cy="740228"/>
          </a:xfrm>
        </p:spPr>
        <p:txBody>
          <a:bodyPr>
            <a:normAutofit/>
          </a:bodyPr>
          <a:lstStyle/>
          <a:p>
            <a:endParaRPr lang="en-US" sz="3600" b="1" dirty="0">
              <a:latin typeface="Calibri" panose="020F0502020204030204" pitchFamily="34" charset="0"/>
              <a:cs typeface="Calibri" panose="020F0502020204030204" pitchFamily="34" charset="0"/>
            </a:endParaRP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121228" y="2594610"/>
            <a:ext cx="10624458" cy="1394459"/>
          </a:xfrm>
        </p:spPr>
        <p:txBody>
          <a:bodyPr>
            <a:noAutofit/>
          </a:bodyPr>
          <a:lstStyle/>
          <a:p>
            <a:pPr marL="0" indent="0" algn="ctr">
              <a:buNone/>
            </a:pPr>
            <a:r>
              <a:rPr lang="en-US" sz="96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86203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DEDAA-B8D6-40B5-B369-AB31F52F1A09}"/>
              </a:ext>
            </a:extLst>
          </p:cNvPr>
          <p:cNvSpPr>
            <a:spLocks noGrp="1"/>
          </p:cNvSpPr>
          <p:nvPr>
            <p:ph type="title"/>
          </p:nvPr>
        </p:nvSpPr>
        <p:spPr>
          <a:xfrm>
            <a:off x="1045029" y="12334"/>
            <a:ext cx="10831285" cy="695237"/>
          </a:xfrm>
        </p:spPr>
        <p:txBody>
          <a:bodyPr>
            <a:normAutofit/>
          </a:bodyPr>
          <a:lstStyle/>
          <a:p>
            <a:r>
              <a:rPr lang="en-US" sz="3600" dirty="0">
                <a:latin typeface="Calibri" panose="020F0502020204030204" pitchFamily="34" charset="0"/>
                <a:cs typeface="Calibri" panose="020F0502020204030204" pitchFamily="34" charset="0"/>
              </a:rPr>
              <a:t>Dataset Column Details</a:t>
            </a:r>
          </a:p>
        </p:txBody>
      </p:sp>
      <p:sp>
        <p:nvSpPr>
          <p:cNvPr id="3" name="Pladsholder til indhold 2">
            <a:extLst>
              <a:ext uri="{FF2B5EF4-FFF2-40B4-BE49-F238E27FC236}">
                <a16:creationId xmlns:a16="http://schemas.microsoft.com/office/drawing/2014/main" id="{12B724C2-A8AA-403F-8C4B-1B5C1AFD884E}"/>
              </a:ext>
            </a:extLst>
          </p:cNvPr>
          <p:cNvSpPr>
            <a:spLocks noGrp="1"/>
          </p:cNvSpPr>
          <p:nvPr>
            <p:ph idx="1"/>
          </p:nvPr>
        </p:nvSpPr>
        <p:spPr>
          <a:xfrm>
            <a:off x="1045029" y="707570"/>
            <a:ext cx="10831285" cy="5769429"/>
          </a:xfrm>
        </p:spPr>
        <p:txBody>
          <a:bodyPr>
            <a:normAutofit fontScale="92500" lnSpcReduction="20000"/>
          </a:bodyPr>
          <a:lstStyle/>
          <a:p>
            <a:r>
              <a:rPr lang="en-US" sz="1900" dirty="0">
                <a:latin typeface="Calibri" panose="020F0502020204030204" pitchFamily="34" charset="0"/>
                <a:cs typeface="Calibri" panose="020F0502020204030204" pitchFamily="34" charset="0"/>
              </a:rPr>
              <a:t>Following Customer Variables to study :</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Product</a:t>
            </a:r>
            <a:r>
              <a:rPr lang="en-US" sz="1900" i="0" dirty="0">
                <a:latin typeface="Calibri" panose="020F0502020204030204" pitchFamily="34" charset="0"/>
                <a:cs typeface="Calibri" panose="020F0502020204030204" pitchFamily="34" charset="0"/>
              </a:rPr>
              <a:t> - the model no. of the treadmill </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TM195</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TM498</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TM798</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Age</a:t>
            </a:r>
            <a:r>
              <a:rPr lang="en-US" sz="1900" i="0" dirty="0">
                <a:latin typeface="Calibri" panose="020F0502020204030204" pitchFamily="34" charset="0"/>
                <a:cs typeface="Calibri" panose="020F0502020204030204" pitchFamily="34" charset="0"/>
              </a:rPr>
              <a:t> - in no of years, of the customer</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Age between 18 to 50 years</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Gender</a:t>
            </a:r>
            <a:r>
              <a:rPr lang="en-US" sz="1900" i="0" dirty="0">
                <a:latin typeface="Calibri" panose="020F0502020204030204" pitchFamily="34" charset="0"/>
                <a:cs typeface="Calibri" panose="020F0502020204030204" pitchFamily="34" charset="0"/>
              </a:rPr>
              <a:t> - of the customer</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Male</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Female</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Education</a:t>
            </a:r>
            <a:r>
              <a:rPr lang="en-US" sz="1900" i="0" dirty="0">
                <a:latin typeface="Calibri" panose="020F0502020204030204" pitchFamily="34" charset="0"/>
                <a:cs typeface="Calibri" panose="020F0502020204030204" pitchFamily="34" charset="0"/>
              </a:rPr>
              <a:t> - in no. of years, of the customer</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Marital Status </a:t>
            </a:r>
            <a:r>
              <a:rPr lang="en-US" sz="1900" i="0" dirty="0">
                <a:latin typeface="Calibri" panose="020F0502020204030204" pitchFamily="34" charset="0"/>
                <a:cs typeface="Calibri" panose="020F0502020204030204" pitchFamily="34" charset="0"/>
              </a:rPr>
              <a:t>- of the customer</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Single</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Partnered</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Usage</a:t>
            </a:r>
            <a:r>
              <a:rPr lang="en-US" sz="1900" i="0" dirty="0">
                <a:latin typeface="Calibri" panose="020F0502020204030204" pitchFamily="34" charset="0"/>
                <a:cs typeface="Calibri" panose="020F0502020204030204" pitchFamily="34" charset="0"/>
              </a:rPr>
              <a:t> - Avg. # times the customer wants to use the treadmill every week</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Fitness</a:t>
            </a:r>
            <a:r>
              <a:rPr lang="en-US" sz="1900" i="0" dirty="0">
                <a:latin typeface="Calibri" panose="020F0502020204030204" pitchFamily="34" charset="0"/>
                <a:cs typeface="Calibri" panose="020F0502020204030204" pitchFamily="34" charset="0"/>
              </a:rPr>
              <a:t> - Self rated fitness score of the customer </a:t>
            </a:r>
          </a:p>
          <a:p>
            <a:pPr lvl="2">
              <a:buFont typeface="Wingdings" panose="05000000000000000000" pitchFamily="2" charset="2"/>
              <a:buChar char="ü"/>
            </a:pPr>
            <a:r>
              <a:rPr lang="en-US" sz="1900" dirty="0">
                <a:latin typeface="Calibri" panose="020F0502020204030204" pitchFamily="34" charset="0"/>
                <a:cs typeface="Calibri" panose="020F0502020204030204" pitchFamily="34" charset="0"/>
              </a:rPr>
              <a:t>5 - very fit - 1 - very unfit</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Income</a:t>
            </a:r>
            <a:r>
              <a:rPr lang="en-US" sz="1900" i="0" dirty="0">
                <a:latin typeface="Calibri" panose="020F0502020204030204" pitchFamily="34" charset="0"/>
                <a:cs typeface="Calibri" panose="020F0502020204030204" pitchFamily="34" charset="0"/>
              </a:rPr>
              <a:t> - of the customer</a:t>
            </a:r>
          </a:p>
          <a:p>
            <a:pPr lvl="1">
              <a:buFont typeface="Wingdings" panose="05000000000000000000" pitchFamily="2" charset="2"/>
              <a:buChar char="Ø"/>
            </a:pPr>
            <a:r>
              <a:rPr lang="en-US" sz="1900" b="1" i="0" dirty="0">
                <a:latin typeface="Calibri" panose="020F0502020204030204" pitchFamily="34" charset="0"/>
                <a:cs typeface="Calibri" panose="020F0502020204030204" pitchFamily="34" charset="0"/>
              </a:rPr>
              <a:t>Miles-</a:t>
            </a:r>
            <a:r>
              <a:rPr lang="en-US" sz="1900" i="0" dirty="0">
                <a:latin typeface="Calibri" panose="020F0502020204030204" pitchFamily="34" charset="0"/>
                <a:cs typeface="Calibri" panose="020F0502020204030204" pitchFamily="34" charset="0"/>
              </a:rPr>
              <a:t> expected to run</a:t>
            </a:r>
          </a:p>
          <a:p>
            <a:endParaRPr lang="en-US" dirty="0"/>
          </a:p>
        </p:txBody>
      </p:sp>
    </p:spTree>
    <p:extLst>
      <p:ext uri="{BB962C8B-B14F-4D97-AF65-F5344CB8AC3E}">
        <p14:creationId xmlns:p14="http://schemas.microsoft.com/office/powerpoint/2010/main" val="402388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1BAA0-B8E7-4BA8-ADF5-9F9E2EBA948C}"/>
              </a:ext>
            </a:extLst>
          </p:cNvPr>
          <p:cNvSpPr>
            <a:spLocks noGrp="1"/>
          </p:cNvSpPr>
          <p:nvPr>
            <p:ph type="title"/>
          </p:nvPr>
        </p:nvSpPr>
        <p:spPr>
          <a:xfrm>
            <a:off x="1088571" y="36281"/>
            <a:ext cx="10733315" cy="635000"/>
          </a:xfrm>
        </p:spPr>
        <p:txBody>
          <a:bodyPr>
            <a:normAutofit/>
          </a:bodyPr>
          <a:lstStyle/>
          <a:p>
            <a:r>
              <a:rPr lang="en-US" sz="3600" dirty="0">
                <a:latin typeface="Calibri" panose="020F0502020204030204" pitchFamily="34" charset="0"/>
                <a:cs typeface="Calibri" panose="020F0502020204030204" pitchFamily="34" charset="0"/>
              </a:rPr>
              <a:t>Import Library and </a:t>
            </a:r>
            <a:r>
              <a:rPr lang="en-US" sz="3600" dirty="0" err="1">
                <a:latin typeface="Calibri" panose="020F0502020204030204" pitchFamily="34" charset="0"/>
                <a:cs typeface="Calibri" panose="020F0502020204030204" pitchFamily="34" charset="0"/>
              </a:rPr>
              <a:t>Dataframe</a:t>
            </a:r>
            <a:r>
              <a:rPr lang="en-US" sz="3600" dirty="0">
                <a:latin typeface="Calibri" panose="020F0502020204030204" pitchFamily="34" charset="0"/>
                <a:cs typeface="Calibri" panose="020F0502020204030204" pitchFamily="34" charset="0"/>
              </a:rPr>
              <a:t> creation</a:t>
            </a:r>
          </a:p>
        </p:txBody>
      </p:sp>
      <p:pic>
        <p:nvPicPr>
          <p:cNvPr id="5" name="Pladsholder til indhold 4">
            <a:extLst>
              <a:ext uri="{FF2B5EF4-FFF2-40B4-BE49-F238E27FC236}">
                <a16:creationId xmlns:a16="http://schemas.microsoft.com/office/drawing/2014/main" id="{A18B4884-C8BC-4380-8BB5-608DC87E9DF0}"/>
              </a:ext>
            </a:extLst>
          </p:cNvPr>
          <p:cNvPicPr>
            <a:picLocks noGrp="1" noChangeAspect="1"/>
          </p:cNvPicPr>
          <p:nvPr>
            <p:ph idx="1"/>
          </p:nvPr>
        </p:nvPicPr>
        <p:blipFill>
          <a:blip r:embed="rId3"/>
          <a:stretch>
            <a:fillRect/>
          </a:stretch>
        </p:blipFill>
        <p:spPr>
          <a:xfrm>
            <a:off x="1208313" y="3645807"/>
            <a:ext cx="6667500" cy="685800"/>
          </a:xfrm>
          <a:prstGeom prst="rect">
            <a:avLst/>
          </a:prstGeom>
        </p:spPr>
      </p:pic>
      <p:pic>
        <p:nvPicPr>
          <p:cNvPr id="6" name="Billede 5">
            <a:extLst>
              <a:ext uri="{FF2B5EF4-FFF2-40B4-BE49-F238E27FC236}">
                <a16:creationId xmlns:a16="http://schemas.microsoft.com/office/drawing/2014/main" id="{5DFDB8EB-7BFA-4A37-A6ED-4E81C056C324}"/>
              </a:ext>
            </a:extLst>
          </p:cNvPr>
          <p:cNvPicPr>
            <a:picLocks noChangeAspect="1"/>
          </p:cNvPicPr>
          <p:nvPr/>
        </p:nvPicPr>
        <p:blipFill>
          <a:blip r:embed="rId4"/>
          <a:stretch>
            <a:fillRect/>
          </a:stretch>
        </p:blipFill>
        <p:spPr>
          <a:xfrm>
            <a:off x="1186540" y="781050"/>
            <a:ext cx="7858125" cy="2647950"/>
          </a:xfrm>
          <a:prstGeom prst="rect">
            <a:avLst/>
          </a:prstGeom>
        </p:spPr>
      </p:pic>
    </p:spTree>
    <p:extLst>
      <p:ext uri="{BB962C8B-B14F-4D97-AF65-F5344CB8AC3E}">
        <p14:creationId xmlns:p14="http://schemas.microsoft.com/office/powerpoint/2010/main" val="414669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B52265-85BD-4269-83FD-AEA37BDFCEB8}"/>
              </a:ext>
            </a:extLst>
          </p:cNvPr>
          <p:cNvSpPr>
            <a:spLocks noGrp="1"/>
          </p:cNvSpPr>
          <p:nvPr>
            <p:ph type="title"/>
          </p:nvPr>
        </p:nvSpPr>
        <p:spPr>
          <a:xfrm>
            <a:off x="1088571" y="31928"/>
            <a:ext cx="10765972" cy="568960"/>
          </a:xfrm>
        </p:spPr>
        <p:txBody>
          <a:bodyPr>
            <a:noAutofit/>
          </a:bodyPr>
          <a:lstStyle/>
          <a:p>
            <a:r>
              <a:rPr lang="en-US" sz="3600" dirty="0" err="1">
                <a:latin typeface="Calibri" panose="020F0502020204030204" pitchFamily="34" charset="0"/>
                <a:cs typeface="Calibri" panose="020F0502020204030204" pitchFamily="34" charset="0"/>
              </a:rPr>
              <a:t>Dataframe</a:t>
            </a:r>
            <a:r>
              <a:rPr lang="en-US" sz="3600" dirty="0">
                <a:latin typeface="Calibri" panose="020F0502020204030204" pitchFamily="34" charset="0"/>
                <a:cs typeface="Calibri" panose="020F0502020204030204" pitchFamily="34" charset="0"/>
              </a:rPr>
              <a:t> size and first / last 5 records</a:t>
            </a:r>
          </a:p>
        </p:txBody>
      </p:sp>
      <p:sp>
        <p:nvSpPr>
          <p:cNvPr id="3" name="Pladsholder til indhold 2">
            <a:extLst>
              <a:ext uri="{FF2B5EF4-FFF2-40B4-BE49-F238E27FC236}">
                <a16:creationId xmlns:a16="http://schemas.microsoft.com/office/drawing/2014/main" id="{652A589F-73D0-4308-BB51-5D50A7F6FBFE}"/>
              </a:ext>
            </a:extLst>
          </p:cNvPr>
          <p:cNvSpPr>
            <a:spLocks noGrp="1"/>
          </p:cNvSpPr>
          <p:nvPr>
            <p:ph idx="1"/>
          </p:nvPr>
        </p:nvSpPr>
        <p:spPr>
          <a:xfrm>
            <a:off x="1088571" y="600888"/>
            <a:ext cx="10765972" cy="5919655"/>
          </a:xfrm>
        </p:spPr>
        <p:txBody>
          <a:bodyPr>
            <a:normAutofit/>
          </a:bodyPr>
          <a:lstStyle/>
          <a:p>
            <a:r>
              <a:rPr lang="en-US" sz="1800" dirty="0" err="1">
                <a:latin typeface="Calibri" panose="020F0502020204030204" pitchFamily="34" charset="0"/>
                <a:cs typeface="Calibri" panose="020F0502020204030204" pitchFamily="34" charset="0"/>
              </a:rPr>
              <a:t>Dataframe</a:t>
            </a:r>
            <a:r>
              <a:rPr lang="en-US" sz="1800" dirty="0">
                <a:latin typeface="Calibri" panose="020F0502020204030204" pitchFamily="34" charset="0"/>
                <a:cs typeface="Calibri" panose="020F0502020204030204" pitchFamily="34" charset="0"/>
              </a:rPr>
              <a:t> shape</a:t>
            </a:r>
          </a:p>
          <a:p>
            <a:pPr marL="0" indent="0">
              <a:buNone/>
            </a:pP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pPr lvl="1"/>
            <a:r>
              <a:rPr lang="en-US" sz="1800" i="0" dirty="0">
                <a:latin typeface="Calibri" panose="020F0502020204030204" pitchFamily="34" charset="0"/>
                <a:cs typeface="Calibri" panose="020F0502020204030204" pitchFamily="34" charset="0"/>
              </a:rPr>
              <a:t>Dataset contains 180 rows and 9 columns.</a:t>
            </a:r>
            <a:endParaRPr lang="en-US" sz="1800" dirty="0">
              <a:latin typeface="Calibri" panose="020F0502020204030204" pitchFamily="34" charset="0"/>
              <a:cs typeface="Calibri" panose="020F0502020204030204" pitchFamily="34" charset="0"/>
            </a:endParaRPr>
          </a:p>
          <a:p>
            <a:r>
              <a:rPr lang="en-US" sz="1800" dirty="0" err="1">
                <a:latin typeface="Calibri" panose="020F0502020204030204" pitchFamily="34" charset="0"/>
                <a:cs typeface="Calibri" panose="020F0502020204030204" pitchFamily="34" charset="0"/>
              </a:rPr>
              <a:t>Dataframe</a:t>
            </a:r>
            <a:r>
              <a:rPr lang="en-US" sz="1800" dirty="0">
                <a:latin typeface="Calibri" panose="020F0502020204030204" pitchFamily="34" charset="0"/>
                <a:cs typeface="Calibri" panose="020F0502020204030204" pitchFamily="34" charset="0"/>
              </a:rPr>
              <a:t> head and tail</a:t>
            </a:r>
          </a:p>
          <a:p>
            <a:pPr marL="0" indent="0">
              <a:buNone/>
            </a:pPr>
            <a:endParaRPr lang="en-US" sz="1800" dirty="0">
              <a:latin typeface="Calibri" panose="020F0502020204030204" pitchFamily="34" charset="0"/>
              <a:cs typeface="Calibri" panose="020F0502020204030204" pitchFamily="34" charset="0"/>
            </a:endParaRPr>
          </a:p>
        </p:txBody>
      </p:sp>
      <p:pic>
        <p:nvPicPr>
          <p:cNvPr id="4" name="Billede 3">
            <a:extLst>
              <a:ext uri="{FF2B5EF4-FFF2-40B4-BE49-F238E27FC236}">
                <a16:creationId xmlns:a16="http://schemas.microsoft.com/office/drawing/2014/main" id="{EB7B660B-96A0-4551-9451-6203CA1D3B4B}"/>
              </a:ext>
            </a:extLst>
          </p:cNvPr>
          <p:cNvPicPr>
            <a:picLocks noChangeAspect="1"/>
          </p:cNvPicPr>
          <p:nvPr/>
        </p:nvPicPr>
        <p:blipFill>
          <a:blip r:embed="rId3"/>
          <a:stretch>
            <a:fillRect/>
          </a:stretch>
        </p:blipFill>
        <p:spPr>
          <a:xfrm>
            <a:off x="1712277" y="1026655"/>
            <a:ext cx="2143125" cy="733425"/>
          </a:xfrm>
          <a:prstGeom prst="rect">
            <a:avLst/>
          </a:prstGeom>
        </p:spPr>
      </p:pic>
      <p:pic>
        <p:nvPicPr>
          <p:cNvPr id="5" name="Billede 4">
            <a:extLst>
              <a:ext uri="{FF2B5EF4-FFF2-40B4-BE49-F238E27FC236}">
                <a16:creationId xmlns:a16="http://schemas.microsoft.com/office/drawing/2014/main" id="{692206E2-2D7D-4F34-B03D-C78A9FCA592C}"/>
              </a:ext>
            </a:extLst>
          </p:cNvPr>
          <p:cNvPicPr>
            <a:picLocks noChangeAspect="1"/>
          </p:cNvPicPr>
          <p:nvPr/>
        </p:nvPicPr>
        <p:blipFill>
          <a:blip r:embed="rId4"/>
          <a:stretch>
            <a:fillRect/>
          </a:stretch>
        </p:blipFill>
        <p:spPr>
          <a:xfrm>
            <a:off x="1813877" y="2787333"/>
            <a:ext cx="7581900" cy="2008188"/>
          </a:xfrm>
          <a:prstGeom prst="rect">
            <a:avLst/>
          </a:prstGeom>
        </p:spPr>
      </p:pic>
      <p:pic>
        <p:nvPicPr>
          <p:cNvPr id="8" name="Billede 7">
            <a:extLst>
              <a:ext uri="{FF2B5EF4-FFF2-40B4-BE49-F238E27FC236}">
                <a16:creationId xmlns:a16="http://schemas.microsoft.com/office/drawing/2014/main" id="{94576142-E280-42FB-8B23-E5C51226F10A}"/>
              </a:ext>
            </a:extLst>
          </p:cNvPr>
          <p:cNvPicPr>
            <a:picLocks noChangeAspect="1"/>
          </p:cNvPicPr>
          <p:nvPr/>
        </p:nvPicPr>
        <p:blipFill>
          <a:blip r:embed="rId5"/>
          <a:stretch>
            <a:fillRect/>
          </a:stretch>
        </p:blipFill>
        <p:spPr>
          <a:xfrm>
            <a:off x="1712277" y="4795521"/>
            <a:ext cx="7610475" cy="1584959"/>
          </a:xfrm>
          <a:prstGeom prst="rect">
            <a:avLst/>
          </a:prstGeom>
        </p:spPr>
      </p:pic>
    </p:spTree>
    <p:extLst>
      <p:ext uri="{BB962C8B-B14F-4D97-AF65-F5344CB8AC3E}">
        <p14:creationId xmlns:p14="http://schemas.microsoft.com/office/powerpoint/2010/main" val="13593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72FE8-569D-457E-94C6-FD2B548BF747}"/>
              </a:ext>
            </a:extLst>
          </p:cNvPr>
          <p:cNvSpPr>
            <a:spLocks noGrp="1"/>
          </p:cNvSpPr>
          <p:nvPr>
            <p:ph type="title"/>
          </p:nvPr>
        </p:nvSpPr>
        <p:spPr>
          <a:xfrm>
            <a:off x="1132113" y="21768"/>
            <a:ext cx="10635343" cy="740228"/>
          </a:xfrm>
        </p:spPr>
        <p:txBody>
          <a:bodyPr>
            <a:normAutofit/>
          </a:bodyPr>
          <a:lstStyle/>
          <a:p>
            <a:r>
              <a:rPr lang="en-US" sz="3600" dirty="0">
                <a:latin typeface="Calibri" panose="020F0502020204030204" pitchFamily="34" charset="0"/>
                <a:cs typeface="Calibri" panose="020F0502020204030204" pitchFamily="34" charset="0"/>
              </a:rPr>
              <a:t>Dataset Information</a:t>
            </a:r>
          </a:p>
        </p:txBody>
      </p:sp>
      <p:sp>
        <p:nvSpPr>
          <p:cNvPr id="3" name="Pladsholder til indhold 2">
            <a:extLst>
              <a:ext uri="{FF2B5EF4-FFF2-40B4-BE49-F238E27FC236}">
                <a16:creationId xmlns:a16="http://schemas.microsoft.com/office/drawing/2014/main" id="{471A1C09-0859-4B58-8171-09C0C660A492}"/>
              </a:ext>
            </a:extLst>
          </p:cNvPr>
          <p:cNvSpPr>
            <a:spLocks noGrp="1"/>
          </p:cNvSpPr>
          <p:nvPr>
            <p:ph idx="1"/>
          </p:nvPr>
        </p:nvSpPr>
        <p:spPr>
          <a:xfrm>
            <a:off x="1230085" y="761996"/>
            <a:ext cx="10635343" cy="5791199"/>
          </a:xfrm>
        </p:spPr>
        <p:txBody>
          <a:bodyPr>
            <a:normAutofit/>
          </a:bodyPr>
          <a:lstStyle/>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dirty="0">
                <a:latin typeface="Calibri" panose="020F0502020204030204" pitchFamily="34" charset="0"/>
                <a:cs typeface="Calibri" panose="020F0502020204030204" pitchFamily="34" charset="0"/>
              </a:rPr>
              <a:t>Observations</a:t>
            </a:r>
          </a:p>
          <a:p>
            <a:pPr lvl="1"/>
            <a:r>
              <a:rPr lang="en-US" sz="1800" i="0" dirty="0">
                <a:latin typeface="Calibri" panose="020F0502020204030204" pitchFamily="34" charset="0"/>
                <a:cs typeface="Calibri" panose="020F0502020204030204" pitchFamily="34" charset="0"/>
              </a:rPr>
              <a:t>Product, Gender and Martial status are string datatype .</a:t>
            </a:r>
          </a:p>
          <a:p>
            <a:pPr lvl="1"/>
            <a:r>
              <a:rPr lang="en-US" sz="1800" i="0" dirty="0">
                <a:latin typeface="Calibri" panose="020F0502020204030204" pitchFamily="34" charset="0"/>
                <a:cs typeface="Calibri" panose="020F0502020204030204" pitchFamily="34" charset="0"/>
              </a:rPr>
              <a:t>While Age, Education, Usage, Fitness, Income, Miles are integer datatype.</a:t>
            </a:r>
          </a:p>
          <a:p>
            <a:pPr lvl="1"/>
            <a:r>
              <a:rPr lang="en-US" sz="1800" i="0" dirty="0">
                <a:latin typeface="Calibri" panose="020F0502020204030204" pitchFamily="34" charset="0"/>
                <a:cs typeface="Calibri" panose="020F0502020204030204" pitchFamily="34" charset="0"/>
              </a:rPr>
              <a:t>All columns are not null</a:t>
            </a:r>
          </a:p>
          <a:p>
            <a:endParaRPr lang="en-US" dirty="0"/>
          </a:p>
        </p:txBody>
      </p:sp>
      <p:pic>
        <p:nvPicPr>
          <p:cNvPr id="5" name="Billede 4">
            <a:extLst>
              <a:ext uri="{FF2B5EF4-FFF2-40B4-BE49-F238E27FC236}">
                <a16:creationId xmlns:a16="http://schemas.microsoft.com/office/drawing/2014/main" id="{E4F2E05B-C8EC-410F-A7C9-ECD0692EDF3B}"/>
              </a:ext>
            </a:extLst>
          </p:cNvPr>
          <p:cNvPicPr>
            <a:picLocks noChangeAspect="1"/>
          </p:cNvPicPr>
          <p:nvPr/>
        </p:nvPicPr>
        <p:blipFill>
          <a:blip r:embed="rId3"/>
          <a:stretch>
            <a:fillRect/>
          </a:stretch>
        </p:blipFill>
        <p:spPr>
          <a:xfrm>
            <a:off x="1247775" y="761996"/>
            <a:ext cx="4848225" cy="3933825"/>
          </a:xfrm>
          <a:prstGeom prst="rect">
            <a:avLst/>
          </a:prstGeom>
        </p:spPr>
      </p:pic>
    </p:spTree>
    <p:extLst>
      <p:ext uri="{BB962C8B-B14F-4D97-AF65-F5344CB8AC3E}">
        <p14:creationId xmlns:p14="http://schemas.microsoft.com/office/powerpoint/2010/main" val="3336271331"/>
      </p:ext>
    </p:extLst>
  </p:cSld>
  <p:clrMapOvr>
    <a:masterClrMapping/>
  </p:clrMapOvr>
</p:sld>
</file>

<file path=ppt/theme/theme1.xml><?xml version="1.0" encoding="utf-8"?>
<a:theme xmlns:a="http://schemas.openxmlformats.org/drawingml/2006/main" name="Beskær">
  <a:themeElements>
    <a:clrScheme name="Gråtoneskal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skær">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skær">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Beskæring</Template>
  <TotalTime>10698</TotalTime>
  <Words>6672</Words>
  <Application>Microsoft Office PowerPoint</Application>
  <PresentationFormat>Widescreen</PresentationFormat>
  <Paragraphs>1187</Paragraphs>
  <Slides>51</Slides>
  <Notes>45</Notes>
  <HiddenSlides>0</HiddenSlides>
  <MMClips>0</MMClips>
  <ScaleCrop>false</ScaleCrop>
  <HeadingPairs>
    <vt:vector size="8" baseType="variant">
      <vt:variant>
        <vt:lpstr>Benyttede skrifttyper</vt:lpstr>
      </vt:variant>
      <vt:variant>
        <vt:i4>3</vt:i4>
      </vt:variant>
      <vt:variant>
        <vt:lpstr>Tema</vt:lpstr>
      </vt:variant>
      <vt:variant>
        <vt:i4>1</vt:i4>
      </vt:variant>
      <vt:variant>
        <vt:lpstr>Integrerede OLE-servere</vt:lpstr>
      </vt:variant>
      <vt:variant>
        <vt:i4>1</vt:i4>
      </vt:variant>
      <vt:variant>
        <vt:lpstr>Slidetitler</vt:lpstr>
      </vt:variant>
      <vt:variant>
        <vt:i4>51</vt:i4>
      </vt:variant>
    </vt:vector>
  </HeadingPairs>
  <TitlesOfParts>
    <vt:vector size="56" baseType="lpstr">
      <vt:lpstr>Calibri</vt:lpstr>
      <vt:lpstr>Franklin Gothic Book</vt:lpstr>
      <vt:lpstr>Wingdings</vt:lpstr>
      <vt:lpstr>Beskær</vt:lpstr>
      <vt:lpstr>Bitmap Image</vt:lpstr>
      <vt:lpstr> REDI PROJECT Cardio Good Fitness</vt:lpstr>
      <vt:lpstr>Who Am I?</vt:lpstr>
      <vt:lpstr>Cardio Good Fitness</vt:lpstr>
      <vt:lpstr>Dataset Information</vt:lpstr>
      <vt:lpstr>Problem Statement / Objective</vt:lpstr>
      <vt:lpstr>Dataset Column Details</vt:lpstr>
      <vt:lpstr>Import Library and Dataframe creation</vt:lpstr>
      <vt:lpstr>Dataframe size and first / last 5 records</vt:lpstr>
      <vt:lpstr>Dataset Information</vt:lpstr>
      <vt:lpstr>Missing / Duplicate value check</vt:lpstr>
      <vt:lpstr>Missing value check using sns</vt:lpstr>
      <vt:lpstr>Examine the Data</vt:lpstr>
      <vt:lpstr>Examine the Data</vt:lpstr>
      <vt:lpstr>Examine the Data</vt:lpstr>
      <vt:lpstr>Examine the Data : Product Model TM195</vt:lpstr>
      <vt:lpstr>Examine the Data : Product Model TM498</vt:lpstr>
      <vt:lpstr>Examine the Data : Product Model TM798</vt:lpstr>
      <vt:lpstr>Visualize the Data : Income Univariate Analysis </vt:lpstr>
      <vt:lpstr>Visualize the Data : Age Univariate Analysis </vt:lpstr>
      <vt:lpstr>Visualize the Data : Miles Univariate Analysis </vt:lpstr>
      <vt:lpstr>Visualize the Data : Fitness Univariate Analysis </vt:lpstr>
      <vt:lpstr>Visualize the Data : Education Univariate Analysis </vt:lpstr>
      <vt:lpstr>Visualize the Data : Usage Univariate Analysis </vt:lpstr>
      <vt:lpstr>Visualize the Data : Product Univariate Analysis </vt:lpstr>
      <vt:lpstr>Visualize the Data : Bar Plot (Univariate Analysis)</vt:lpstr>
      <vt:lpstr>Visualize the Data : Bivariate Analysis </vt:lpstr>
      <vt:lpstr>Visualize the Data : Bivariate Analysis (Product &amp; Gender) </vt:lpstr>
      <vt:lpstr>Visualize the Data : Bivariate Analysis (Product &amp; Marital status)</vt:lpstr>
      <vt:lpstr>Visualize the Data : Correlational graph</vt:lpstr>
      <vt:lpstr>Visualize the Data : Correlation</vt:lpstr>
      <vt:lpstr>Visualize the Data : Pair plot</vt:lpstr>
      <vt:lpstr>Visualize the Data : Bivariate Analysis (Product wise)</vt:lpstr>
      <vt:lpstr>Visualize the Data : Bivariate Analysis (Product wise)</vt:lpstr>
      <vt:lpstr>Visualize the Data : Bivariate Analysis (Product wise)</vt:lpstr>
      <vt:lpstr>Visualize the Data : Bivariate Analysis (Gender wise) </vt:lpstr>
      <vt:lpstr>Visualize the Data : Bivariate Analysis (Gender wise) </vt:lpstr>
      <vt:lpstr>Visualize the Data : Bivariate Analysis (Gender wise) </vt:lpstr>
      <vt:lpstr>Visualize the Data : Bivariate Analysis (Marital Status wise) </vt:lpstr>
      <vt:lpstr>Visualize the Data : Bivariate Analysis (Marital Status wise) </vt:lpstr>
      <vt:lpstr>Visualize the Data : Bivariate Analysis (Marital Status wise) </vt:lpstr>
      <vt:lpstr>Visualize the Data : Bivariate Analysis (Marital Status wise) </vt:lpstr>
      <vt:lpstr>Visualize the Data : Bivariate Analysis (Age &amp; Education) </vt:lpstr>
      <vt:lpstr>Visualize the Data : Multivariate Analysis (Product , Education &amp; Income)</vt:lpstr>
      <vt:lpstr>Visualize the Data : Multivariate Analysis </vt:lpstr>
      <vt:lpstr>Visualize the Data : Multivariate Analysis </vt:lpstr>
      <vt:lpstr>Visualize the Data : Multivariate Analysis </vt:lpstr>
      <vt:lpstr>Visualize the Data : Multivariate Analysis </vt:lpstr>
      <vt:lpstr>Conclusion : Important Observations :</vt:lpstr>
      <vt:lpstr>Recommendation:</vt:lpstr>
      <vt:lpstr>PowerPoint-præsentation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dc:title>
  <dc:creator>ReDI</dc:creator>
  <cp:lastModifiedBy>ReDI</cp:lastModifiedBy>
  <cp:revision>74</cp:revision>
  <dcterms:created xsi:type="dcterms:W3CDTF">2021-11-23T18:40:00Z</dcterms:created>
  <dcterms:modified xsi:type="dcterms:W3CDTF">2021-12-10T14:27:51Z</dcterms:modified>
</cp:coreProperties>
</file>