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79" r:id="rId6"/>
    <p:sldId id="280" r:id="rId7"/>
    <p:sldId id="281"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26895"/>
            <a:ext cx="12192001" cy="6902825"/>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Edge Applications In Cloud Computing</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u="sng" dirty="0"/>
              <a:t>Table Of Contents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Abstract</a:t>
            </a:r>
          </a:p>
          <a:p>
            <a:pPr marL="36900" lvl="0" indent="0">
              <a:buNone/>
            </a:pPr>
            <a:r>
              <a:rPr lang="en-US" sz="2400" dirty="0"/>
              <a:t>Introduction</a:t>
            </a:r>
          </a:p>
          <a:p>
            <a:pPr marL="36900" lvl="0" indent="0">
              <a:buNone/>
            </a:pPr>
            <a:r>
              <a:rPr lang="en-US" sz="2400" dirty="0"/>
              <a:t>Key Features</a:t>
            </a:r>
          </a:p>
          <a:p>
            <a:pPr marL="36900" lvl="0" indent="0">
              <a:buNone/>
            </a:pPr>
            <a:r>
              <a:rPr lang="en-US" sz="2400" dirty="0"/>
              <a:t>Comparison</a:t>
            </a:r>
          </a:p>
          <a:p>
            <a:pPr marL="36900" lvl="0" indent="0">
              <a:buNone/>
            </a:pPr>
            <a:r>
              <a:rPr lang="en-US" sz="2400" dirty="0"/>
              <a:t>Conclusion</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E445-BECA-EFD8-79A2-EFB32B671009}"/>
              </a:ext>
            </a:extLst>
          </p:cNvPr>
          <p:cNvSpPr>
            <a:spLocks noGrp="1"/>
          </p:cNvSpPr>
          <p:nvPr>
            <p:ph type="title"/>
          </p:nvPr>
        </p:nvSpPr>
        <p:spPr>
          <a:xfrm>
            <a:off x="3711387" y="609600"/>
            <a:ext cx="4903695" cy="860612"/>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DCCD859-9FF2-D8EA-9DA0-AD0213237CE0}"/>
              </a:ext>
            </a:extLst>
          </p:cNvPr>
          <p:cNvSpPr>
            <a:spLocks noGrp="1"/>
          </p:cNvSpPr>
          <p:nvPr>
            <p:ph idx="1"/>
          </p:nvPr>
        </p:nvSpPr>
        <p:spPr>
          <a:xfrm>
            <a:off x="645459" y="1990164"/>
            <a:ext cx="10470776" cy="4491317"/>
          </a:xfrm>
        </p:spPr>
        <p:txBody>
          <a:bodyPr>
            <a:normAutofit/>
          </a:bodyPr>
          <a:lstStyle/>
          <a:p>
            <a:r>
              <a:rPr lang="en-IN" dirty="0"/>
              <a:t>Edge Applications in Cloud it refers to services that are deployed closer to the customers or End users instead of using centralized server, It  uses several protocols like green grass core , Device shadow to make secured connections to get control over the resources and operations in offline and make use of Sensors for Real world communication. It also uses Band-Width Efficiency, Scalability for avoiding the data loss and making scalable for more users. It also takes the Security measures like Attenuation, Authorization, End-End Encryption to make the server and the data safe. It  contains Database in it to store the information and for backing up data in case of any failure. It operates on Distributed Processing to make server independent. It balances the issues like Low Latency, Load Balancing, Fault Tolerance to avoid failures in the process of communication.</a:t>
            </a:r>
          </a:p>
        </p:txBody>
      </p:sp>
    </p:spTree>
    <p:extLst>
      <p:ext uri="{BB962C8B-B14F-4D97-AF65-F5344CB8AC3E}">
        <p14:creationId xmlns:p14="http://schemas.microsoft.com/office/powerpoint/2010/main" val="289355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3AB1-670A-ED3B-34FE-615F67BB46C7}"/>
              </a:ext>
            </a:extLst>
          </p:cNvPr>
          <p:cNvSpPr>
            <a:spLocks noGrp="1"/>
          </p:cNvSpPr>
          <p:nvPr>
            <p:ph type="title"/>
          </p:nvPr>
        </p:nvSpPr>
        <p:spPr>
          <a:xfrm>
            <a:off x="2913529" y="609600"/>
            <a:ext cx="5997389" cy="12573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C78CDCC-7DD0-B486-03E7-6F354FF958DC}"/>
              </a:ext>
            </a:extLst>
          </p:cNvPr>
          <p:cNvSpPr>
            <a:spLocks noGrp="1"/>
          </p:cNvSpPr>
          <p:nvPr>
            <p:ph idx="1"/>
          </p:nvPr>
        </p:nvSpPr>
        <p:spPr>
          <a:xfrm>
            <a:off x="744071" y="2076450"/>
            <a:ext cx="10694894" cy="3911974"/>
          </a:xfrm>
        </p:spPr>
        <p:txBody>
          <a:bodyPr>
            <a:normAutofit fontScale="85000" lnSpcReduction="20000"/>
          </a:bodyPr>
          <a:lstStyle/>
          <a:p>
            <a:r>
              <a:rPr lang="en-US" sz="2500" b="0" i="0" dirty="0">
                <a:solidFill>
                  <a:schemeClr val="accent1">
                    <a:lumMod val="20000"/>
                    <a:lumOff val="80000"/>
                  </a:schemeClr>
                </a:solidFill>
                <a:effectLst/>
              </a:rPr>
              <a:t>The "edge" in edge computing refers to the outer edges of the network, closer to where devices and users are located. This could be your smartphone, a smart device in your home, or a sensor  on a machine.</a:t>
            </a:r>
          </a:p>
          <a:p>
            <a:pPr marL="36900" indent="0">
              <a:buNone/>
            </a:pPr>
            <a:r>
              <a:rPr lang="en-US" sz="2500" dirty="0">
                <a:solidFill>
                  <a:srgbClr val="374151"/>
                </a:solidFill>
                <a:effectLst/>
                <a:latin typeface="Söhne"/>
              </a:rPr>
              <a:t>	</a:t>
            </a:r>
            <a:r>
              <a:rPr lang="en-US" sz="2500" dirty="0">
                <a:solidFill>
                  <a:schemeClr val="accent1">
                    <a:lumMod val="20000"/>
                    <a:lumOff val="80000"/>
                  </a:schemeClr>
                </a:solidFill>
                <a:effectLst/>
              </a:rPr>
              <a:t>E</a:t>
            </a:r>
            <a:r>
              <a:rPr lang="en-US" sz="2500" b="0" i="0" dirty="0">
                <a:solidFill>
                  <a:schemeClr val="accent1">
                    <a:lumMod val="20000"/>
                    <a:lumOff val="80000"/>
                  </a:schemeClr>
                </a:solidFill>
                <a:effectLst/>
              </a:rPr>
              <a:t>dge applications in cloud computing bring the cloud's capabilities closer to you, 	making 	things 	faster, more reliable, and often more private, while also allowing smart 	devices to 	make quick 	decisions on their own.</a:t>
            </a:r>
          </a:p>
          <a:p>
            <a:pPr marL="36900" indent="0">
              <a:buNone/>
            </a:pPr>
            <a:r>
              <a:rPr lang="en-US" sz="2500" dirty="0">
                <a:solidFill>
                  <a:schemeClr val="accent1">
                    <a:lumMod val="20000"/>
                    <a:lumOff val="80000"/>
                  </a:schemeClr>
                </a:solidFill>
                <a:effectLst/>
              </a:rPr>
              <a:t>	</a:t>
            </a:r>
            <a:r>
              <a:rPr lang="en-US" sz="2500" dirty="0"/>
              <a:t> The content providers and application developers can use the Edge computing systems by 	offering the users services closer to them. Edge computing is characterized in terms of high 	, 	ultra-low latency, and real-time access to the network information that can be used by several 	applications </a:t>
            </a:r>
            <a:endParaRPr lang="en-US" sz="2500" b="0" i="0" dirty="0">
              <a:solidFill>
                <a:schemeClr val="accent1">
                  <a:lumMod val="20000"/>
                  <a:lumOff val="80000"/>
                </a:schemeClr>
              </a:solidFill>
              <a:effectLst/>
            </a:endParaRPr>
          </a:p>
          <a:p>
            <a:pPr marL="36900" indent="0">
              <a:buNone/>
            </a:pPr>
            <a:r>
              <a:rPr lang="en-US" dirty="0">
                <a:solidFill>
                  <a:schemeClr val="accent1">
                    <a:lumMod val="20000"/>
                    <a:lumOff val="80000"/>
                  </a:schemeClr>
                </a:solidFill>
                <a:effectLst/>
              </a:rPr>
              <a:t>	</a:t>
            </a:r>
            <a:endParaRPr lang="en-IN" dirty="0">
              <a:solidFill>
                <a:schemeClr val="accent1">
                  <a:lumMod val="20000"/>
                  <a:lumOff val="80000"/>
                </a:schemeClr>
              </a:solidFill>
            </a:endParaRPr>
          </a:p>
        </p:txBody>
      </p:sp>
    </p:spTree>
    <p:extLst>
      <p:ext uri="{BB962C8B-B14F-4D97-AF65-F5344CB8AC3E}">
        <p14:creationId xmlns:p14="http://schemas.microsoft.com/office/powerpoint/2010/main" val="14622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05A4-E228-0954-0AED-264FD8D48C0D}"/>
              </a:ext>
            </a:extLst>
          </p:cNvPr>
          <p:cNvSpPr>
            <a:spLocks noGrp="1"/>
          </p:cNvSpPr>
          <p:nvPr>
            <p:ph type="title"/>
          </p:nvPr>
        </p:nvSpPr>
        <p:spPr>
          <a:xfrm>
            <a:off x="2949388" y="609600"/>
            <a:ext cx="5737412" cy="1257300"/>
          </a:xfrm>
        </p:spPr>
        <p:txBody>
          <a:bodyPr/>
          <a:lstStyle/>
          <a:p>
            <a:r>
              <a:rPr lang="en-US" dirty="0"/>
              <a:t>Key features</a:t>
            </a:r>
            <a:endParaRPr lang="en-IN" dirty="0"/>
          </a:p>
        </p:txBody>
      </p:sp>
      <p:sp>
        <p:nvSpPr>
          <p:cNvPr id="3" name="Content Placeholder 2">
            <a:extLst>
              <a:ext uri="{FF2B5EF4-FFF2-40B4-BE49-F238E27FC236}">
                <a16:creationId xmlns:a16="http://schemas.microsoft.com/office/drawing/2014/main" id="{3FA9A15F-33CA-72C1-96BF-210C01F0D114}"/>
              </a:ext>
            </a:extLst>
          </p:cNvPr>
          <p:cNvSpPr>
            <a:spLocks noGrp="1"/>
          </p:cNvSpPr>
          <p:nvPr>
            <p:ph idx="1"/>
          </p:nvPr>
        </p:nvSpPr>
        <p:spPr>
          <a:xfrm>
            <a:off x="824752" y="1694329"/>
            <a:ext cx="10506635" cy="4849905"/>
          </a:xfrm>
        </p:spPr>
        <p:txBody>
          <a:bodyPr>
            <a:normAutofit fontScale="70000" lnSpcReduction="20000"/>
          </a:bodyPr>
          <a:lstStyle/>
          <a:p>
            <a:pPr algn="l">
              <a:buFont typeface="+mj-lt"/>
              <a:buAutoNum type="arabicPeriod"/>
            </a:pPr>
            <a:r>
              <a:rPr lang="en-US" b="1" dirty="0">
                <a:solidFill>
                  <a:schemeClr val="accent1">
                    <a:lumMod val="20000"/>
                    <a:lumOff val="80000"/>
                  </a:schemeClr>
                </a:solidFill>
                <a:effectLst/>
                <a:latin typeface="Söhne"/>
              </a:rPr>
              <a:t>Device Shadow &amp; Green grass core :</a:t>
            </a:r>
            <a:r>
              <a:rPr lang="en-US" b="0" i="0" dirty="0">
                <a:solidFill>
                  <a:schemeClr val="accent1">
                    <a:lumMod val="20000"/>
                    <a:lumOff val="80000"/>
                  </a:schemeClr>
                </a:solidFill>
                <a:effectLst/>
                <a:latin typeface="Söhne"/>
              </a:rPr>
              <a:t>"Device Shadow" and "AWS IoT Greengrass Core" are two components or concepts associated with Amazon Web Services (AWS) that play significant roles in managing and coordinating edge devices</a:t>
            </a:r>
            <a:r>
              <a:rPr lang="en-US" dirty="0">
                <a:solidFill>
                  <a:schemeClr val="accent1">
                    <a:lumMod val="20000"/>
                    <a:lumOff val="80000"/>
                  </a:schemeClr>
                </a:solidFill>
                <a:effectLst/>
                <a:latin typeface="Söhne"/>
              </a:rPr>
              <a:t>.</a:t>
            </a:r>
          </a:p>
          <a:p>
            <a:pPr algn="l">
              <a:buFont typeface="+mj-lt"/>
              <a:buAutoNum type="arabicPeriod"/>
            </a:pPr>
            <a:r>
              <a:rPr lang="en-US" b="0" i="0" dirty="0">
                <a:solidFill>
                  <a:srgbClr val="374151"/>
                </a:solidFill>
                <a:effectLst/>
                <a:latin typeface="Söhne"/>
              </a:rPr>
              <a:t>.</a:t>
            </a:r>
            <a:r>
              <a:rPr lang="en-US" sz="2600" b="1" i="0" dirty="0">
                <a:solidFill>
                  <a:schemeClr val="accent1">
                    <a:lumMod val="20000"/>
                    <a:lumOff val="80000"/>
                  </a:schemeClr>
                </a:solidFill>
                <a:effectLst/>
                <a:latin typeface="Söhne"/>
              </a:rPr>
              <a:t>Bandwidth:</a:t>
            </a:r>
            <a:r>
              <a:rPr lang="en-US" sz="2600" b="0" i="0" dirty="0">
                <a:solidFill>
                  <a:schemeClr val="accent1">
                    <a:lumMod val="20000"/>
                    <a:lumOff val="80000"/>
                  </a:schemeClr>
                </a:solidFill>
                <a:effectLst/>
                <a:latin typeface="Söhne"/>
              </a:rPr>
              <a:t> bandwidth plays a crucial role in ensuring the efficient and effective operation of various processes in terms </a:t>
            </a:r>
            <a:r>
              <a:rPr lang="en-US" sz="2600" dirty="0">
                <a:solidFill>
                  <a:schemeClr val="accent1">
                    <a:lumMod val="20000"/>
                    <a:lumOff val="80000"/>
                  </a:schemeClr>
                </a:solidFill>
                <a:effectLst/>
                <a:latin typeface="Söhne"/>
              </a:rPr>
              <a:t>of data transfer, real time communication, content delivery, cloud processing, remote control.</a:t>
            </a:r>
          </a:p>
          <a:p>
            <a:pPr algn="l">
              <a:buFont typeface="+mj-lt"/>
              <a:buAutoNum type="arabicPeriod"/>
            </a:pPr>
            <a:r>
              <a:rPr lang="en-US" sz="2600" b="1" dirty="0">
                <a:solidFill>
                  <a:schemeClr val="accent1">
                    <a:lumMod val="20000"/>
                    <a:lumOff val="80000"/>
                  </a:schemeClr>
                </a:solidFill>
                <a:effectLst/>
                <a:latin typeface="Söhne"/>
              </a:rPr>
              <a:t>Latency</a:t>
            </a:r>
            <a:r>
              <a:rPr lang="en-US" sz="2600" b="1" i="0" dirty="0">
                <a:solidFill>
                  <a:schemeClr val="accent1">
                    <a:lumMod val="20000"/>
                    <a:lumOff val="80000"/>
                  </a:schemeClr>
                </a:solidFill>
                <a:effectLst/>
                <a:latin typeface="Söhne"/>
              </a:rPr>
              <a:t>:</a:t>
            </a:r>
            <a:r>
              <a:rPr lang="en-US" sz="2600" b="0" i="0" dirty="0">
                <a:solidFill>
                  <a:schemeClr val="accent1">
                    <a:lumMod val="20000"/>
                    <a:lumOff val="80000"/>
                  </a:schemeClr>
                </a:solidFill>
                <a:effectLst/>
                <a:latin typeface="Söhne"/>
              </a:rPr>
              <a:t> Latency is a critical factor in edge applications in cloud computing because it directly impacts the responsiveness and effectiveness of these applications. Some of the key edge applications are reduced delays bandwidth efficiency, emergency response and edge to edge communication</a:t>
            </a:r>
            <a:r>
              <a:rPr lang="en-US" b="0" i="0" dirty="0">
                <a:solidFill>
                  <a:srgbClr val="374151"/>
                </a:solidFill>
                <a:effectLst/>
                <a:latin typeface="Söhne"/>
              </a:rPr>
              <a:t>.</a:t>
            </a:r>
          </a:p>
          <a:p>
            <a:pPr algn="l">
              <a:buFont typeface="+mj-lt"/>
              <a:buAutoNum type="arabicPeriod"/>
            </a:pPr>
            <a:r>
              <a:rPr lang="en-US" sz="2600" b="1" dirty="0">
                <a:solidFill>
                  <a:schemeClr val="accent1">
                    <a:lumMod val="20000"/>
                    <a:lumOff val="80000"/>
                  </a:schemeClr>
                </a:solidFill>
                <a:effectLst/>
                <a:latin typeface="Söhne"/>
              </a:rPr>
              <a:t>Security</a:t>
            </a:r>
            <a:r>
              <a:rPr lang="en-US" sz="2600" b="1" i="0" dirty="0">
                <a:solidFill>
                  <a:schemeClr val="accent1">
                    <a:lumMod val="20000"/>
                    <a:lumOff val="80000"/>
                  </a:schemeClr>
                </a:solidFill>
                <a:effectLst/>
                <a:latin typeface="Söhne"/>
              </a:rPr>
              <a:t>:</a:t>
            </a:r>
            <a:r>
              <a:rPr lang="en-US" sz="2600" b="0" i="0" dirty="0">
                <a:solidFill>
                  <a:schemeClr val="accent1">
                    <a:lumMod val="20000"/>
                    <a:lumOff val="80000"/>
                  </a:schemeClr>
                </a:solidFill>
                <a:effectLst/>
                <a:latin typeface="Söhne"/>
              </a:rPr>
              <a:t> </a:t>
            </a:r>
            <a:r>
              <a:rPr lang="en-US" sz="2600" dirty="0">
                <a:solidFill>
                  <a:schemeClr val="accent1">
                    <a:lumMod val="20000"/>
                    <a:lumOff val="80000"/>
                  </a:schemeClr>
                </a:solidFill>
                <a:effectLst/>
                <a:latin typeface="Söhne"/>
              </a:rPr>
              <a:t>Security is the important factor while transferring data it also checks the various factors like attenuation, authorization, risks, end to end encryption to make the data safe.</a:t>
            </a:r>
          </a:p>
          <a:p>
            <a:pPr algn="l">
              <a:buFont typeface="+mj-lt"/>
              <a:buAutoNum type="arabicPeriod"/>
            </a:pPr>
            <a:r>
              <a:rPr lang="en-US" sz="2600" b="1" dirty="0">
                <a:solidFill>
                  <a:schemeClr val="accent1">
                    <a:lumMod val="20000"/>
                    <a:lumOff val="80000"/>
                  </a:schemeClr>
                </a:solidFill>
                <a:effectLst/>
                <a:latin typeface="Söhne"/>
              </a:rPr>
              <a:t>De-centralized cloud computing </a:t>
            </a:r>
            <a:r>
              <a:rPr lang="en-US" sz="2600" b="1" i="0" dirty="0">
                <a:solidFill>
                  <a:schemeClr val="accent1">
                    <a:lumMod val="20000"/>
                    <a:lumOff val="80000"/>
                  </a:schemeClr>
                </a:solidFill>
                <a:effectLst/>
                <a:latin typeface="Söhne"/>
              </a:rPr>
              <a:t>: </a:t>
            </a:r>
            <a:r>
              <a:rPr lang="en-US" sz="2600" b="0" i="0" dirty="0">
                <a:solidFill>
                  <a:schemeClr val="accent1">
                    <a:lumMod val="20000"/>
                    <a:lumOff val="80000"/>
                  </a:schemeClr>
                </a:solidFill>
                <a:effectLst/>
                <a:latin typeface="Söhne"/>
              </a:rPr>
              <a:t>Decentralized cloud computing, which involves distributing cloud computing resources to multiple edge locations, plays a significant role in enhancing the performance and efficiency of edge applications.</a:t>
            </a:r>
          </a:p>
          <a:p>
            <a:pPr algn="l">
              <a:buFont typeface="+mj-lt"/>
              <a:buAutoNum type="arabicPeriod"/>
            </a:pPr>
            <a:r>
              <a:rPr lang="en-US" sz="2600" b="1" dirty="0">
                <a:solidFill>
                  <a:schemeClr val="accent1">
                    <a:lumMod val="20000"/>
                    <a:lumOff val="80000"/>
                  </a:schemeClr>
                </a:solidFill>
                <a:effectLst/>
                <a:latin typeface="Söhne"/>
              </a:rPr>
              <a:t>Load Balancing </a:t>
            </a:r>
            <a:r>
              <a:rPr lang="en-US" sz="2600" b="1" i="0" dirty="0">
                <a:solidFill>
                  <a:schemeClr val="accent1">
                    <a:lumMod val="20000"/>
                    <a:lumOff val="80000"/>
                  </a:schemeClr>
                </a:solidFill>
                <a:effectLst/>
                <a:latin typeface="Söhne"/>
              </a:rPr>
              <a:t>: </a:t>
            </a:r>
            <a:r>
              <a:rPr lang="en-US" sz="2600" b="0" i="0" dirty="0">
                <a:solidFill>
                  <a:schemeClr val="accent1">
                    <a:lumMod val="20000"/>
                    <a:lumOff val="80000"/>
                  </a:schemeClr>
                </a:solidFill>
                <a:effectLst/>
                <a:latin typeface="Söhne"/>
              </a:rPr>
              <a:t>Load balancing is of paramount importance in edge applications in cloud computing for several key reasons like traffic, optimization of resource scalability, Enhanced </a:t>
            </a:r>
            <a:r>
              <a:rPr lang="en-US" sz="2600" b="0" i="0" dirty="0" err="1">
                <a:solidFill>
                  <a:schemeClr val="accent1">
                    <a:lumMod val="20000"/>
                    <a:lumOff val="80000"/>
                  </a:schemeClr>
                </a:solidFill>
                <a:effectLst/>
                <a:latin typeface="Söhne"/>
              </a:rPr>
              <a:t>Perfomance</a:t>
            </a:r>
            <a:r>
              <a:rPr lang="en-US" sz="2600" b="0" i="0" dirty="0">
                <a:solidFill>
                  <a:schemeClr val="accent1">
                    <a:lumMod val="20000"/>
                    <a:lumOff val="80000"/>
                  </a:schemeClr>
                </a:solidFill>
                <a:effectLst/>
                <a:latin typeface="Söhne"/>
              </a:rPr>
              <a:t>, improving redundancy and scalability.</a:t>
            </a:r>
          </a:p>
          <a:p>
            <a:endParaRPr lang="en-IN" dirty="0"/>
          </a:p>
        </p:txBody>
      </p:sp>
    </p:spTree>
    <p:extLst>
      <p:ext uri="{BB962C8B-B14F-4D97-AF65-F5344CB8AC3E}">
        <p14:creationId xmlns:p14="http://schemas.microsoft.com/office/powerpoint/2010/main" val="82003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F2A8-0D64-4B02-18A3-4A7D53E1577C}"/>
              </a:ext>
            </a:extLst>
          </p:cNvPr>
          <p:cNvSpPr>
            <a:spLocks noGrp="1"/>
          </p:cNvSpPr>
          <p:nvPr>
            <p:ph type="title"/>
          </p:nvPr>
        </p:nvSpPr>
        <p:spPr>
          <a:xfrm>
            <a:off x="1703294" y="1066800"/>
            <a:ext cx="8373035" cy="800099"/>
          </a:xfrm>
        </p:spPr>
        <p:txBody>
          <a:bodyPr>
            <a:normAutofit fontScale="90000"/>
          </a:bodyPr>
          <a:lstStyle/>
          <a:p>
            <a:r>
              <a:rPr lang="en-US" sz="4800" dirty="0"/>
              <a:t>Comparison</a:t>
            </a:r>
            <a:br>
              <a:rPr lang="en-US" sz="4800" dirty="0"/>
            </a:br>
            <a:endParaRPr lang="en-IN" dirty="0"/>
          </a:p>
        </p:txBody>
      </p:sp>
      <p:sp>
        <p:nvSpPr>
          <p:cNvPr id="4" name="Rectangle 1">
            <a:extLst>
              <a:ext uri="{FF2B5EF4-FFF2-40B4-BE49-F238E27FC236}">
                <a16:creationId xmlns:a16="http://schemas.microsoft.com/office/drawing/2014/main" id="{3E8D756C-A3E1-2360-09E0-301457F3B514}"/>
              </a:ext>
            </a:extLst>
          </p:cNvPr>
          <p:cNvSpPr>
            <a:spLocks noGrp="1" noChangeArrowheads="1"/>
          </p:cNvSpPr>
          <p:nvPr>
            <p:ph idx="1"/>
          </p:nvPr>
        </p:nvSpPr>
        <p:spPr bwMode="auto">
          <a:xfrm>
            <a:off x="385482" y="1866899"/>
            <a:ext cx="11923058"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lumMod val="20000"/>
                    <a:lumOff val="80000"/>
                  </a:schemeClr>
                </a:solidFill>
                <a:effectLst/>
                <a:latin typeface="Söhne"/>
              </a:rPr>
              <a:t>Edge Computing vs Cloud Computing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60000"/>
                  <a:lumOff val="40000"/>
                </a:schemeClr>
              </a:solidFill>
              <a:effectLst/>
              <a:latin typeface="Söhne"/>
            </a:endParaRPr>
          </a:p>
        </p:txBody>
      </p:sp>
      <p:pic>
        <p:nvPicPr>
          <p:cNvPr id="7" name="Picture 6">
            <a:extLst>
              <a:ext uri="{FF2B5EF4-FFF2-40B4-BE49-F238E27FC236}">
                <a16:creationId xmlns:a16="http://schemas.microsoft.com/office/drawing/2014/main" id="{257A728C-9FEC-0B4B-C6DC-D66E78F14BC0}"/>
              </a:ext>
            </a:extLst>
          </p:cNvPr>
          <p:cNvPicPr>
            <a:picLocks noChangeAspect="1"/>
          </p:cNvPicPr>
          <p:nvPr/>
        </p:nvPicPr>
        <p:blipFill>
          <a:blip r:embed="rId2"/>
          <a:stretch>
            <a:fillRect/>
          </a:stretch>
        </p:blipFill>
        <p:spPr>
          <a:xfrm>
            <a:off x="2070847" y="2666997"/>
            <a:ext cx="8166691" cy="3294532"/>
          </a:xfrm>
          <a:prstGeom prst="rect">
            <a:avLst/>
          </a:prstGeom>
        </p:spPr>
      </p:pic>
    </p:spTree>
    <p:extLst>
      <p:ext uri="{BB962C8B-B14F-4D97-AF65-F5344CB8AC3E}">
        <p14:creationId xmlns:p14="http://schemas.microsoft.com/office/powerpoint/2010/main" val="1223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857C-1AF4-30E5-8235-8E554B089BA0}"/>
              </a:ext>
            </a:extLst>
          </p:cNvPr>
          <p:cNvSpPr>
            <a:spLocks noGrp="1"/>
          </p:cNvSpPr>
          <p:nvPr>
            <p:ph type="title"/>
          </p:nvPr>
        </p:nvSpPr>
        <p:spPr>
          <a:xfrm>
            <a:off x="3514165" y="215154"/>
            <a:ext cx="4473388" cy="1479176"/>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E2F4BB0-2FCE-9F98-4622-D897AF38802D}"/>
              </a:ext>
            </a:extLst>
          </p:cNvPr>
          <p:cNvSpPr>
            <a:spLocks noGrp="1"/>
          </p:cNvSpPr>
          <p:nvPr>
            <p:ph idx="1"/>
          </p:nvPr>
        </p:nvSpPr>
        <p:spPr/>
        <p:txBody>
          <a:bodyPr>
            <a:normAutofit fontScale="92500" lnSpcReduction="10000"/>
          </a:bodyPr>
          <a:lstStyle/>
          <a:p>
            <a:r>
              <a:rPr lang="en-IN" dirty="0">
                <a:solidFill>
                  <a:schemeClr val="accent1">
                    <a:lumMod val="20000"/>
                    <a:lumOff val="80000"/>
                  </a:schemeClr>
                </a:solidFill>
              </a:rPr>
              <a:t>Edge applications in cloud computing plays a vital role providing services to the end users. It helps in proper utilization of resources. </a:t>
            </a:r>
            <a:r>
              <a:rPr lang="en-US" dirty="0">
                <a:solidFill>
                  <a:schemeClr val="accent1">
                    <a:lumMod val="20000"/>
                    <a:lumOff val="80000"/>
                  </a:schemeClr>
                </a:solidFill>
              </a:rPr>
              <a:t>Edge Applications are the Essential components in cloud computing in order to transfer or transmit the data it can handles various kinds of data. It helps in managing the data provides security with out the edge server we cannot be able to transfer the data which is of high cost . It works on distributed processing makes the server independent on the other servers this mainly helps in recovery of the data in this the data is transmitted fast. The resources are allocated and used accordingly on request basis of cloud computing .It provides higher the security.</a:t>
            </a:r>
          </a:p>
          <a:p>
            <a:pPr marL="36900" indent="0">
              <a:buNone/>
            </a:pPr>
            <a:r>
              <a:rPr lang="en-US" dirty="0">
                <a:solidFill>
                  <a:schemeClr val="accent1">
                    <a:lumMod val="20000"/>
                    <a:lumOff val="80000"/>
                  </a:schemeClr>
                </a:solidFill>
              </a:rPr>
              <a:t>	It provides the various applications in some key areas like Health care, Smart cities,    	Transportation, Agriculture, Retail etc..</a:t>
            </a:r>
            <a:endParaRPr lang="en-IN" dirty="0">
              <a:solidFill>
                <a:schemeClr val="accent1">
                  <a:lumMod val="20000"/>
                  <a:lumOff val="80000"/>
                </a:schemeClr>
              </a:solidFill>
            </a:endParaRPr>
          </a:p>
        </p:txBody>
      </p:sp>
    </p:spTree>
    <p:extLst>
      <p:ext uri="{BB962C8B-B14F-4D97-AF65-F5344CB8AC3E}">
        <p14:creationId xmlns:p14="http://schemas.microsoft.com/office/powerpoint/2010/main" val="548426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{8E3112A3-7293-4449-8C3F-9B0557A20078}tf55705232_win32</Template>
  <TotalTime>225</TotalTime>
  <Words>698</Words>
  <Application>Microsoft Office PowerPoint</Application>
  <PresentationFormat>Widescreen</PresentationFormat>
  <Paragraphs>27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Goudy Old Style</vt:lpstr>
      <vt:lpstr>Söhne</vt:lpstr>
      <vt:lpstr>Wingdings 2</vt:lpstr>
      <vt:lpstr>SlateVTI</vt:lpstr>
      <vt:lpstr>Edge Applications In Cloud Computing</vt:lpstr>
      <vt:lpstr>Table Of Contents </vt:lpstr>
      <vt:lpstr>Abstract</vt:lpstr>
      <vt:lpstr>Introduction</vt:lpstr>
      <vt:lpstr>Key features</vt:lpstr>
      <vt:lpstr>Comparison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 The Ultimate Music Streaming App</dc:title>
  <dc:creator>jafer ali shaik</dc:creator>
  <cp:lastModifiedBy>jafer ali shaik</cp:lastModifiedBy>
  <cp:revision>3</cp:revision>
  <dcterms:created xsi:type="dcterms:W3CDTF">2023-09-15T16:37:08Z</dcterms:created>
  <dcterms:modified xsi:type="dcterms:W3CDTF">2023-10-06T06:21:17Z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