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DC96A-3C00-47A5-8195-B570F1D530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8B43C4-85C3-4035-A269-04409755498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discover the performance of  selected hospital and comparing with other hospitals in the region and the country.</a:t>
          </a:r>
        </a:p>
      </dgm:t>
    </dgm:pt>
    <dgm:pt modelId="{A4664F95-D57E-4643-A6EC-0F6DC96F64EB}" type="parTrans" cxnId="{68D2DD62-B982-4250-96C0-D833CAC3400A}">
      <dgm:prSet/>
      <dgm:spPr/>
      <dgm:t>
        <a:bodyPr/>
        <a:lstStyle/>
        <a:p>
          <a:endParaRPr lang="en-US"/>
        </a:p>
      </dgm:t>
    </dgm:pt>
    <dgm:pt modelId="{79C6843B-DFD0-4234-9DF0-567FC35D2373}" type="sibTrans" cxnId="{68D2DD62-B982-4250-96C0-D833CAC3400A}">
      <dgm:prSet/>
      <dgm:spPr/>
      <dgm:t>
        <a:bodyPr/>
        <a:lstStyle/>
        <a:p>
          <a:endParaRPr lang="en-US"/>
        </a:p>
      </dgm:t>
    </dgm:pt>
    <dgm:pt modelId="{693F3AD6-575C-4520-BD04-832234982DD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find out the useful information and drawing the conclusion to eventually reducing the hospital Excess Readmission Ratio.</a:t>
          </a:r>
        </a:p>
      </dgm:t>
    </dgm:pt>
    <dgm:pt modelId="{B25A3494-1B98-457E-837C-7B17B62F477F}" type="parTrans" cxnId="{06B5B5A5-B29C-4364-B91D-C5871729B59E}">
      <dgm:prSet/>
      <dgm:spPr/>
      <dgm:t>
        <a:bodyPr/>
        <a:lstStyle/>
        <a:p>
          <a:endParaRPr lang="en-US"/>
        </a:p>
      </dgm:t>
    </dgm:pt>
    <dgm:pt modelId="{0A51191E-F064-46ED-B575-255FFB1A030A}" type="sibTrans" cxnId="{06B5B5A5-B29C-4364-B91D-C5871729B59E}">
      <dgm:prSet/>
      <dgm:spPr/>
      <dgm:t>
        <a:bodyPr/>
        <a:lstStyle/>
        <a:p>
          <a:endParaRPr lang="en-US"/>
        </a:p>
      </dgm:t>
    </dgm:pt>
    <dgm:pt modelId="{9F36524F-D85F-4484-B3C0-086F2076F76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determine plans and interventions that helps in reducing hospital readmission rates.</a:t>
          </a:r>
        </a:p>
      </dgm:t>
    </dgm:pt>
    <dgm:pt modelId="{1FF5D858-3D74-4641-824D-078CC974573B}" type="parTrans" cxnId="{85FD486C-260E-4F4D-B1FB-526DC3F59FD1}">
      <dgm:prSet/>
      <dgm:spPr/>
      <dgm:t>
        <a:bodyPr/>
        <a:lstStyle/>
        <a:p>
          <a:endParaRPr lang="en-US"/>
        </a:p>
      </dgm:t>
    </dgm:pt>
    <dgm:pt modelId="{D05B4C64-1A71-4A15-9941-C0118683FE30}" type="sibTrans" cxnId="{85FD486C-260E-4F4D-B1FB-526DC3F59FD1}">
      <dgm:prSet/>
      <dgm:spPr/>
      <dgm:t>
        <a:bodyPr/>
        <a:lstStyle/>
        <a:p>
          <a:endParaRPr lang="en-US"/>
        </a:p>
      </dgm:t>
    </dgm:pt>
    <dgm:pt modelId="{0FF1DAC7-A272-8845-B72D-C973370C5BEC}" type="pres">
      <dgm:prSet presAssocID="{EB1DC96A-3C00-47A5-8195-B570F1D530F8}" presName="linear" presStyleCnt="0">
        <dgm:presLayoutVars>
          <dgm:animLvl val="lvl"/>
          <dgm:resizeHandles val="exact"/>
        </dgm:presLayoutVars>
      </dgm:prSet>
      <dgm:spPr/>
    </dgm:pt>
    <dgm:pt modelId="{FB2B682D-F404-584F-A58F-D037C4910EF7}" type="pres">
      <dgm:prSet presAssocID="{2E8B43C4-85C3-4035-A269-044097554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38072E-5DCD-624E-9908-193848EDEEFE}" type="pres">
      <dgm:prSet presAssocID="{79C6843B-DFD0-4234-9DF0-567FC35D2373}" presName="spacer" presStyleCnt="0"/>
      <dgm:spPr/>
    </dgm:pt>
    <dgm:pt modelId="{5CA9EB0F-DAA3-2B48-AE83-0F6136C9DAAB}" type="pres">
      <dgm:prSet presAssocID="{693F3AD6-575C-4520-BD04-832234982D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9F4D0B-D646-D24B-933B-2FB090924FD0}" type="pres">
      <dgm:prSet presAssocID="{0A51191E-F064-46ED-B575-255FFB1A030A}" presName="spacer" presStyleCnt="0"/>
      <dgm:spPr/>
    </dgm:pt>
    <dgm:pt modelId="{5883FC96-78A5-AF46-8FD5-6D63081E58AD}" type="pres">
      <dgm:prSet presAssocID="{9F36524F-D85F-4484-B3C0-086F2076F76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911132-2278-B641-BD13-DE59AE6D7FAE}" type="presOf" srcId="{693F3AD6-575C-4520-BD04-832234982DDF}" destId="{5CA9EB0F-DAA3-2B48-AE83-0F6136C9DAAB}" srcOrd="0" destOrd="0" presId="urn:microsoft.com/office/officeart/2005/8/layout/vList2"/>
    <dgm:cxn modelId="{68D2DD62-B982-4250-96C0-D833CAC3400A}" srcId="{EB1DC96A-3C00-47A5-8195-B570F1D530F8}" destId="{2E8B43C4-85C3-4035-A269-044097554986}" srcOrd="0" destOrd="0" parTransId="{A4664F95-D57E-4643-A6EC-0F6DC96F64EB}" sibTransId="{79C6843B-DFD0-4234-9DF0-567FC35D2373}"/>
    <dgm:cxn modelId="{85FD486C-260E-4F4D-B1FB-526DC3F59FD1}" srcId="{EB1DC96A-3C00-47A5-8195-B570F1D530F8}" destId="{9F36524F-D85F-4484-B3C0-086F2076F76C}" srcOrd="2" destOrd="0" parTransId="{1FF5D858-3D74-4641-824D-078CC974573B}" sibTransId="{D05B4C64-1A71-4A15-9941-C0118683FE30}"/>
    <dgm:cxn modelId="{EFD3438B-392A-7E4F-B922-3A0C02D1D43B}" type="presOf" srcId="{9F36524F-D85F-4484-B3C0-086F2076F76C}" destId="{5883FC96-78A5-AF46-8FD5-6D63081E58AD}" srcOrd="0" destOrd="0" presId="urn:microsoft.com/office/officeart/2005/8/layout/vList2"/>
    <dgm:cxn modelId="{06B5B5A5-B29C-4364-B91D-C5871729B59E}" srcId="{EB1DC96A-3C00-47A5-8195-B570F1D530F8}" destId="{693F3AD6-575C-4520-BD04-832234982DDF}" srcOrd="1" destOrd="0" parTransId="{B25A3494-1B98-457E-837C-7B17B62F477F}" sibTransId="{0A51191E-F064-46ED-B575-255FFB1A030A}"/>
    <dgm:cxn modelId="{B09712AC-27C3-4F47-9955-D057FC6A600E}" type="presOf" srcId="{2E8B43C4-85C3-4035-A269-044097554986}" destId="{FB2B682D-F404-584F-A58F-D037C4910EF7}" srcOrd="0" destOrd="0" presId="urn:microsoft.com/office/officeart/2005/8/layout/vList2"/>
    <dgm:cxn modelId="{830C43F9-248A-DE41-AD51-8795287E56D6}" type="presOf" srcId="{EB1DC96A-3C00-47A5-8195-B570F1D530F8}" destId="{0FF1DAC7-A272-8845-B72D-C973370C5BEC}" srcOrd="0" destOrd="0" presId="urn:microsoft.com/office/officeart/2005/8/layout/vList2"/>
    <dgm:cxn modelId="{AAB9D050-233C-1046-9451-E9EDFC1F83CB}" type="presParOf" srcId="{0FF1DAC7-A272-8845-B72D-C973370C5BEC}" destId="{FB2B682D-F404-584F-A58F-D037C4910EF7}" srcOrd="0" destOrd="0" presId="urn:microsoft.com/office/officeart/2005/8/layout/vList2"/>
    <dgm:cxn modelId="{C61F39BC-E68A-3841-86AF-400D7A054B6F}" type="presParOf" srcId="{0FF1DAC7-A272-8845-B72D-C973370C5BEC}" destId="{2B38072E-5DCD-624E-9908-193848EDEEFE}" srcOrd="1" destOrd="0" presId="urn:microsoft.com/office/officeart/2005/8/layout/vList2"/>
    <dgm:cxn modelId="{A932BE51-1BDB-974D-9C8C-C925E799FEB5}" type="presParOf" srcId="{0FF1DAC7-A272-8845-B72D-C973370C5BEC}" destId="{5CA9EB0F-DAA3-2B48-AE83-0F6136C9DAAB}" srcOrd="2" destOrd="0" presId="urn:microsoft.com/office/officeart/2005/8/layout/vList2"/>
    <dgm:cxn modelId="{02009FD0-7781-5D4A-80AD-8C3F3DAD6609}" type="presParOf" srcId="{0FF1DAC7-A272-8845-B72D-C973370C5BEC}" destId="{409F4D0B-D646-D24B-933B-2FB090924FD0}" srcOrd="3" destOrd="0" presId="urn:microsoft.com/office/officeart/2005/8/layout/vList2"/>
    <dgm:cxn modelId="{22857028-C72C-A94C-B63C-470F33A38FDE}" type="presParOf" srcId="{0FF1DAC7-A272-8845-B72D-C973370C5BEC}" destId="{5883FC96-78A5-AF46-8FD5-6D63081E58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0E45F-1652-4D4A-9A1D-1E9A6C9BA2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C0244-137F-4403-9A63-407AAF3AE41E}">
      <dgm:prSet/>
      <dgm:spPr/>
      <dgm:t>
        <a:bodyPr/>
        <a:lstStyle/>
        <a:p>
          <a:r>
            <a:rPr lang="en-US" b="0" i="0" dirty="0"/>
            <a:t>Hospitals having effectiveness of care below the national average have higher HF ERR.</a:t>
          </a:r>
          <a:endParaRPr lang="en-US" dirty="0"/>
        </a:p>
      </dgm:t>
    </dgm:pt>
    <dgm:pt modelId="{1E0AA3AD-F732-43F1-9919-23DCDB7E49BC}" type="parTrans" cxnId="{16CD4D1D-52DA-4A4D-A08C-ABD3599CEBE7}">
      <dgm:prSet/>
      <dgm:spPr/>
      <dgm:t>
        <a:bodyPr/>
        <a:lstStyle/>
        <a:p>
          <a:endParaRPr lang="en-US"/>
        </a:p>
      </dgm:t>
    </dgm:pt>
    <dgm:pt modelId="{AAA39A92-764D-4C82-94E7-B7F877EB15E3}" type="sibTrans" cxnId="{16CD4D1D-52DA-4A4D-A08C-ABD3599CEBE7}">
      <dgm:prSet/>
      <dgm:spPr/>
      <dgm:t>
        <a:bodyPr/>
        <a:lstStyle/>
        <a:p>
          <a:endParaRPr lang="en-US"/>
        </a:p>
      </dgm:t>
    </dgm:pt>
    <dgm:pt modelId="{4C442879-4202-42A4-ACAF-993F9897C472}">
      <dgm:prSet/>
      <dgm:spPr/>
      <dgm:t>
        <a:bodyPr/>
        <a:lstStyle/>
        <a:p>
          <a:r>
            <a:rPr lang="en-US" b="0" i="0"/>
            <a:t>Poor effectiveness of care leads to poor quality of care provided and poor management resulting in higher hospital readmission. </a:t>
          </a:r>
          <a:endParaRPr lang="en-US"/>
        </a:p>
      </dgm:t>
    </dgm:pt>
    <dgm:pt modelId="{50ED8FE7-24DD-44A7-B791-1DB3169D29D9}" type="parTrans" cxnId="{511C2C0B-EB0D-4C1E-AC11-FF1286E8C42E}">
      <dgm:prSet/>
      <dgm:spPr/>
      <dgm:t>
        <a:bodyPr/>
        <a:lstStyle/>
        <a:p>
          <a:endParaRPr lang="en-US"/>
        </a:p>
      </dgm:t>
    </dgm:pt>
    <dgm:pt modelId="{C8E94531-912E-4016-B0F3-B6ED5F4F51F2}" type="sibTrans" cxnId="{511C2C0B-EB0D-4C1E-AC11-FF1286E8C42E}">
      <dgm:prSet/>
      <dgm:spPr/>
      <dgm:t>
        <a:bodyPr/>
        <a:lstStyle/>
        <a:p>
          <a:endParaRPr lang="en-US"/>
        </a:p>
      </dgm:t>
    </dgm:pt>
    <dgm:pt modelId="{196FE69E-EF4C-3F42-81A5-D5D5BC851EF4}" type="pres">
      <dgm:prSet presAssocID="{6D40E45F-1652-4D4A-9A1D-1E9A6C9BA265}" presName="linear" presStyleCnt="0">
        <dgm:presLayoutVars>
          <dgm:animLvl val="lvl"/>
          <dgm:resizeHandles val="exact"/>
        </dgm:presLayoutVars>
      </dgm:prSet>
      <dgm:spPr/>
    </dgm:pt>
    <dgm:pt modelId="{AB85D372-F970-6E4E-8FB7-67F2B89D48BD}" type="pres">
      <dgm:prSet presAssocID="{5E0C0244-137F-4403-9A63-407AAF3AE4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7AB30B-9AB4-FE40-931C-7EBE6DE964D9}" type="pres">
      <dgm:prSet presAssocID="{AAA39A92-764D-4C82-94E7-B7F877EB15E3}" presName="spacer" presStyleCnt="0"/>
      <dgm:spPr/>
    </dgm:pt>
    <dgm:pt modelId="{49FC40D9-689E-BF40-82F6-7B3FA59E5CD9}" type="pres">
      <dgm:prSet presAssocID="{4C442879-4202-42A4-ACAF-993F9897C4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11C2C0B-EB0D-4C1E-AC11-FF1286E8C42E}" srcId="{6D40E45F-1652-4D4A-9A1D-1E9A6C9BA265}" destId="{4C442879-4202-42A4-ACAF-993F9897C472}" srcOrd="1" destOrd="0" parTransId="{50ED8FE7-24DD-44A7-B791-1DB3169D29D9}" sibTransId="{C8E94531-912E-4016-B0F3-B6ED5F4F51F2}"/>
    <dgm:cxn modelId="{89386712-D943-E54F-81BF-31C38E7166DA}" type="presOf" srcId="{6D40E45F-1652-4D4A-9A1D-1E9A6C9BA265}" destId="{196FE69E-EF4C-3F42-81A5-D5D5BC851EF4}" srcOrd="0" destOrd="0" presId="urn:microsoft.com/office/officeart/2005/8/layout/vList2"/>
    <dgm:cxn modelId="{16CD4D1D-52DA-4A4D-A08C-ABD3599CEBE7}" srcId="{6D40E45F-1652-4D4A-9A1D-1E9A6C9BA265}" destId="{5E0C0244-137F-4403-9A63-407AAF3AE41E}" srcOrd="0" destOrd="0" parTransId="{1E0AA3AD-F732-43F1-9919-23DCDB7E49BC}" sibTransId="{AAA39A92-764D-4C82-94E7-B7F877EB15E3}"/>
    <dgm:cxn modelId="{9AFF2D91-C392-C445-A5D9-60608A9BFB94}" type="presOf" srcId="{4C442879-4202-42A4-ACAF-993F9897C472}" destId="{49FC40D9-689E-BF40-82F6-7B3FA59E5CD9}" srcOrd="0" destOrd="0" presId="urn:microsoft.com/office/officeart/2005/8/layout/vList2"/>
    <dgm:cxn modelId="{18AEF8DB-3D64-8B40-9DE2-9CD3F17B05D2}" type="presOf" srcId="{5E0C0244-137F-4403-9A63-407AAF3AE41E}" destId="{AB85D372-F970-6E4E-8FB7-67F2B89D48BD}" srcOrd="0" destOrd="0" presId="urn:microsoft.com/office/officeart/2005/8/layout/vList2"/>
    <dgm:cxn modelId="{E7561E79-DC57-B741-AD02-538F8CCB9417}" type="presParOf" srcId="{196FE69E-EF4C-3F42-81A5-D5D5BC851EF4}" destId="{AB85D372-F970-6E4E-8FB7-67F2B89D48BD}" srcOrd="0" destOrd="0" presId="urn:microsoft.com/office/officeart/2005/8/layout/vList2"/>
    <dgm:cxn modelId="{40A975C8-8076-AB44-9ED6-951A54C0DBFB}" type="presParOf" srcId="{196FE69E-EF4C-3F42-81A5-D5D5BC851EF4}" destId="{7F7AB30B-9AB4-FE40-931C-7EBE6DE964D9}" srcOrd="1" destOrd="0" presId="urn:microsoft.com/office/officeart/2005/8/layout/vList2"/>
    <dgm:cxn modelId="{312D2965-9499-4143-B053-1BDC7B5B6181}" type="presParOf" srcId="{196FE69E-EF4C-3F42-81A5-D5D5BC851EF4}" destId="{49FC40D9-689E-BF40-82F6-7B3FA59E5CD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1768B6-360B-4869-9D12-59AEAAD1DCF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1F83C2-CEC4-4F8C-86B1-5889C21A3B9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ERR for the sate of Virginia is more compared to the national level especially Hip Knee and Pneumonia related hospital readmissions..</a:t>
          </a:r>
        </a:p>
      </dgm:t>
    </dgm:pt>
    <dgm:pt modelId="{291779D4-7741-4F4A-B2D9-BCAD34729FE5}" type="parTrans" cxnId="{BA0F3195-1975-4AB8-8EC4-4345FFD793AE}">
      <dgm:prSet/>
      <dgm:spPr/>
      <dgm:t>
        <a:bodyPr/>
        <a:lstStyle/>
        <a:p>
          <a:endParaRPr lang="en-US"/>
        </a:p>
      </dgm:t>
    </dgm:pt>
    <dgm:pt modelId="{EC6ACACF-5D46-4891-AC05-17253153F2F4}" type="sibTrans" cxnId="{BA0F3195-1975-4AB8-8EC4-4345FFD793AE}">
      <dgm:prSet/>
      <dgm:spPr/>
      <dgm:t>
        <a:bodyPr/>
        <a:lstStyle/>
        <a:p>
          <a:endParaRPr lang="en-US"/>
        </a:p>
      </dgm:t>
    </dgm:pt>
    <dgm:pt modelId="{C5668A6D-FDF9-4022-B276-30B26655436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At Sentara RHM Medical Centre, the ERR for AMI,COPD, Pneumonia and Hip Knee are doing good  except Heart Failure compared to the state and national average</a:t>
          </a:r>
          <a:r>
            <a:rPr lang="en-US" sz="2000" dirty="0"/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008DD-BA7F-4F46-8F84-71F224AD7CB4}" type="parTrans" cxnId="{C7F60335-6A78-4BDB-AA37-F03F6340E324}">
      <dgm:prSet/>
      <dgm:spPr/>
      <dgm:t>
        <a:bodyPr/>
        <a:lstStyle/>
        <a:p>
          <a:endParaRPr lang="en-US"/>
        </a:p>
      </dgm:t>
    </dgm:pt>
    <dgm:pt modelId="{1CD0BE5C-FFC3-4831-8D64-CB9695260D24}" type="sibTrans" cxnId="{C7F60335-6A78-4BDB-AA37-F03F6340E324}">
      <dgm:prSet/>
      <dgm:spPr/>
      <dgm:t>
        <a:bodyPr/>
        <a:lstStyle/>
        <a:p>
          <a:endParaRPr lang="en-US"/>
        </a:p>
      </dgm:t>
    </dgm:pt>
    <dgm:pt modelId="{F5C71D64-43A8-4C49-9691-4DC17492FFE3}">
      <dgm:prSet custT="1"/>
      <dgm:spPr/>
      <dgm:t>
        <a:bodyPr/>
        <a:lstStyle/>
        <a:p>
          <a:r>
            <a:rPr lang="en-US" sz="2000" dirty="0"/>
            <a:t>No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rtheast US (ME,VT,NH) and Southeast(except GA,SC,NC) has higher HF ERR compared to the Southwest and Midwest US.</a:t>
          </a:r>
        </a:p>
      </dgm:t>
    </dgm:pt>
    <dgm:pt modelId="{EEE6C228-4217-4FD7-AE30-64B576AACC32}" type="parTrans" cxnId="{EE73994D-7962-40A7-9FA5-AE9138F6BA32}">
      <dgm:prSet/>
      <dgm:spPr/>
      <dgm:t>
        <a:bodyPr/>
        <a:lstStyle/>
        <a:p>
          <a:endParaRPr lang="en-US"/>
        </a:p>
      </dgm:t>
    </dgm:pt>
    <dgm:pt modelId="{EF0DB279-8EE2-4592-A446-77FC848C27DD}" type="sibTrans" cxnId="{EE73994D-7962-40A7-9FA5-AE9138F6BA32}">
      <dgm:prSet/>
      <dgm:spPr/>
      <dgm:t>
        <a:bodyPr/>
        <a:lstStyle/>
        <a:p>
          <a:endParaRPr lang="en-US"/>
        </a:p>
      </dgm:t>
    </dgm:pt>
    <dgm:pt modelId="{9AAB60E8-707A-4F57-8330-D6C50EAA779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with patient experience below the national average have higher HF ERR.</a:t>
          </a:r>
        </a:p>
      </dgm:t>
    </dgm:pt>
    <dgm:pt modelId="{DAE28890-1F9D-48AD-B747-D5CDF4A9A108}" type="parTrans" cxnId="{5E3D0584-A0FE-4B8F-85F0-496F941AAEE7}">
      <dgm:prSet/>
      <dgm:spPr/>
      <dgm:t>
        <a:bodyPr/>
        <a:lstStyle/>
        <a:p>
          <a:endParaRPr lang="en-US"/>
        </a:p>
      </dgm:t>
    </dgm:pt>
    <dgm:pt modelId="{58B52BD4-20D9-47F5-96CF-8D035D0B8C57}" type="sibTrans" cxnId="{5E3D0584-A0FE-4B8F-85F0-496F941AAEE7}">
      <dgm:prSet/>
      <dgm:spPr/>
      <dgm:t>
        <a:bodyPr/>
        <a:lstStyle/>
        <a:p>
          <a:endParaRPr lang="en-US"/>
        </a:p>
      </dgm:t>
    </dgm:pt>
    <dgm:pt modelId="{F480736D-230B-4F14-B648-B420EF55E95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having a greater number of timely discharges of Hip Knee have less ERR .</a:t>
          </a:r>
        </a:p>
      </dgm:t>
    </dgm:pt>
    <dgm:pt modelId="{44856C07-0133-453B-8E4F-8F904CAC2AA4}" type="parTrans" cxnId="{AB6A5387-9FC4-4160-8C8B-ECB19C14B40F}">
      <dgm:prSet/>
      <dgm:spPr/>
      <dgm:t>
        <a:bodyPr/>
        <a:lstStyle/>
        <a:p>
          <a:endParaRPr lang="en-US"/>
        </a:p>
      </dgm:t>
    </dgm:pt>
    <dgm:pt modelId="{6456A6DA-0996-40BA-B2A5-86E7004B9BE5}" type="sibTrans" cxnId="{AB6A5387-9FC4-4160-8C8B-ECB19C14B40F}">
      <dgm:prSet/>
      <dgm:spPr/>
      <dgm:t>
        <a:bodyPr/>
        <a:lstStyle/>
        <a:p>
          <a:endParaRPr lang="en-US"/>
        </a:p>
      </dgm:t>
    </dgm:pt>
    <dgm:pt modelId="{CE5BA46A-866C-40EB-8C2A-D4AF6AA35E9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having effectiveness of care below the national average have higher HF ERR.</a:t>
          </a:r>
        </a:p>
      </dgm:t>
    </dgm:pt>
    <dgm:pt modelId="{3AF6DC7F-E7A4-4FAF-B2BF-9E30B46AF5BD}" type="parTrans" cxnId="{C15AB941-749C-4A6E-B08D-69A84BE09B3C}">
      <dgm:prSet/>
      <dgm:spPr/>
      <dgm:t>
        <a:bodyPr/>
        <a:lstStyle/>
        <a:p>
          <a:endParaRPr lang="en-US"/>
        </a:p>
      </dgm:t>
    </dgm:pt>
    <dgm:pt modelId="{170F3CDB-30D8-4FCC-8D3D-5C8E545A9C74}" type="sibTrans" cxnId="{C15AB941-749C-4A6E-B08D-69A84BE09B3C}">
      <dgm:prSet/>
      <dgm:spPr/>
      <dgm:t>
        <a:bodyPr/>
        <a:lstStyle/>
        <a:p>
          <a:endParaRPr lang="en-US"/>
        </a:p>
      </dgm:t>
    </dgm:pt>
    <dgm:pt modelId="{E5F6C40D-611A-3241-8E03-7B205B95C3C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ERR at national level for all medical condition is above 1 resulting need for improvement.</a:t>
          </a:r>
        </a:p>
      </dgm:t>
    </dgm:pt>
    <dgm:pt modelId="{DBBF0D0C-0440-D64E-B322-742FF43C62E8}" type="parTrans" cxnId="{4748A2E2-828F-084C-9952-8DFAF06AC463}">
      <dgm:prSet/>
      <dgm:spPr/>
      <dgm:t>
        <a:bodyPr/>
        <a:lstStyle/>
        <a:p>
          <a:endParaRPr lang="en-US"/>
        </a:p>
      </dgm:t>
    </dgm:pt>
    <dgm:pt modelId="{81A08F0A-981D-A04D-A774-422C0A9BA261}" type="sibTrans" cxnId="{4748A2E2-828F-084C-9952-8DFAF06AC463}">
      <dgm:prSet/>
      <dgm:spPr/>
      <dgm:t>
        <a:bodyPr/>
        <a:lstStyle/>
        <a:p>
          <a:endParaRPr lang="en-US"/>
        </a:p>
      </dgm:t>
    </dgm:pt>
    <dgm:pt modelId="{A19D8749-B4F8-2E4F-8FF0-54DD936E3D06}" type="pres">
      <dgm:prSet presAssocID="{5A1768B6-360B-4869-9D12-59AEAAD1DCF6}" presName="vert0" presStyleCnt="0">
        <dgm:presLayoutVars>
          <dgm:dir/>
          <dgm:animOne val="branch"/>
          <dgm:animLvl val="lvl"/>
        </dgm:presLayoutVars>
      </dgm:prSet>
      <dgm:spPr/>
    </dgm:pt>
    <dgm:pt modelId="{CB11580E-0A46-B64D-84ED-712419073E0B}" type="pres">
      <dgm:prSet presAssocID="{E5F6C40D-611A-3241-8E03-7B205B95C3CC}" presName="thickLine" presStyleLbl="alignNode1" presStyleIdx="0" presStyleCnt="7"/>
      <dgm:spPr/>
    </dgm:pt>
    <dgm:pt modelId="{F8BDDD0D-EA66-F342-99C2-DDD930A97AA7}" type="pres">
      <dgm:prSet presAssocID="{E5F6C40D-611A-3241-8E03-7B205B95C3CC}" presName="horz1" presStyleCnt="0"/>
      <dgm:spPr/>
    </dgm:pt>
    <dgm:pt modelId="{FBFE3009-1623-414F-B2DF-6A0796CA4DC8}" type="pres">
      <dgm:prSet presAssocID="{E5F6C40D-611A-3241-8E03-7B205B95C3CC}" presName="tx1" presStyleLbl="revTx" presStyleIdx="0" presStyleCnt="7" custScaleY="105098"/>
      <dgm:spPr/>
    </dgm:pt>
    <dgm:pt modelId="{9FB2DB98-76BF-EF4E-B2C2-BED8AEF90444}" type="pres">
      <dgm:prSet presAssocID="{E5F6C40D-611A-3241-8E03-7B205B95C3CC}" presName="vert1" presStyleCnt="0"/>
      <dgm:spPr/>
    </dgm:pt>
    <dgm:pt modelId="{8E164E8F-3A6A-6C45-9C82-0A25452E8E54}" type="pres">
      <dgm:prSet presAssocID="{A21F83C2-CEC4-4F8C-86B1-5889C21A3B95}" presName="thickLine" presStyleLbl="alignNode1" presStyleIdx="1" presStyleCnt="7"/>
      <dgm:spPr/>
    </dgm:pt>
    <dgm:pt modelId="{40416667-6E9F-FA4C-841E-EAB5CCD10CA6}" type="pres">
      <dgm:prSet presAssocID="{A21F83C2-CEC4-4F8C-86B1-5889C21A3B95}" presName="horz1" presStyleCnt="0"/>
      <dgm:spPr/>
    </dgm:pt>
    <dgm:pt modelId="{18A7F916-B828-7447-ACEE-17A3EA1EB339}" type="pres">
      <dgm:prSet presAssocID="{A21F83C2-CEC4-4F8C-86B1-5889C21A3B95}" presName="tx1" presStyleLbl="revTx" presStyleIdx="1" presStyleCnt="7" custScaleY="119369"/>
      <dgm:spPr/>
    </dgm:pt>
    <dgm:pt modelId="{6A248EAA-D43D-9C40-95E6-63A7A4F99D4F}" type="pres">
      <dgm:prSet presAssocID="{A21F83C2-CEC4-4F8C-86B1-5889C21A3B95}" presName="vert1" presStyleCnt="0"/>
      <dgm:spPr/>
    </dgm:pt>
    <dgm:pt modelId="{C60EF646-9E15-FE40-9CAC-A36D90A2DEFC}" type="pres">
      <dgm:prSet presAssocID="{C5668A6D-FDF9-4022-B276-30B26655436D}" presName="thickLine" presStyleLbl="alignNode1" presStyleIdx="2" presStyleCnt="7"/>
      <dgm:spPr/>
    </dgm:pt>
    <dgm:pt modelId="{839A1D4B-153F-7645-B5FA-30B6AE08BB9A}" type="pres">
      <dgm:prSet presAssocID="{C5668A6D-FDF9-4022-B276-30B26655436D}" presName="horz1" presStyleCnt="0"/>
      <dgm:spPr/>
    </dgm:pt>
    <dgm:pt modelId="{4B917ECA-61EE-594E-8F82-84D2BC31B4B7}" type="pres">
      <dgm:prSet presAssocID="{C5668A6D-FDF9-4022-B276-30B26655436D}" presName="tx1" presStyleLbl="revTx" presStyleIdx="2" presStyleCnt="7" custScaleY="141866"/>
      <dgm:spPr/>
    </dgm:pt>
    <dgm:pt modelId="{DCBCFB03-7A76-BC4F-B31A-7EC9C152D0F2}" type="pres">
      <dgm:prSet presAssocID="{C5668A6D-FDF9-4022-B276-30B26655436D}" presName="vert1" presStyleCnt="0"/>
      <dgm:spPr/>
    </dgm:pt>
    <dgm:pt modelId="{8DF3D2C0-C4DA-BC46-8AD2-F67A4C9F84A6}" type="pres">
      <dgm:prSet presAssocID="{F5C71D64-43A8-4C49-9691-4DC17492FFE3}" presName="thickLine" presStyleLbl="alignNode1" presStyleIdx="3" presStyleCnt="7"/>
      <dgm:spPr/>
    </dgm:pt>
    <dgm:pt modelId="{A8BC6BF2-A122-8742-AE76-CCF61739273B}" type="pres">
      <dgm:prSet presAssocID="{F5C71D64-43A8-4C49-9691-4DC17492FFE3}" presName="horz1" presStyleCnt="0"/>
      <dgm:spPr/>
    </dgm:pt>
    <dgm:pt modelId="{70E59DDC-3A41-CF45-B01B-D1A5B13C2A87}" type="pres">
      <dgm:prSet presAssocID="{F5C71D64-43A8-4C49-9691-4DC17492FFE3}" presName="tx1" presStyleLbl="revTx" presStyleIdx="3" presStyleCnt="7" custScaleY="123046"/>
      <dgm:spPr/>
    </dgm:pt>
    <dgm:pt modelId="{38C8D987-58D5-0D43-9F9E-2972486575A0}" type="pres">
      <dgm:prSet presAssocID="{F5C71D64-43A8-4C49-9691-4DC17492FFE3}" presName="vert1" presStyleCnt="0"/>
      <dgm:spPr/>
    </dgm:pt>
    <dgm:pt modelId="{BC7DCAF1-8722-8042-AEBE-33521C582580}" type="pres">
      <dgm:prSet presAssocID="{9AAB60E8-707A-4F57-8330-D6C50EAA7799}" presName="thickLine" presStyleLbl="alignNode1" presStyleIdx="4" presStyleCnt="7"/>
      <dgm:spPr/>
    </dgm:pt>
    <dgm:pt modelId="{E77EB113-CBC7-B240-B0B5-9F737B687AD9}" type="pres">
      <dgm:prSet presAssocID="{9AAB60E8-707A-4F57-8330-D6C50EAA7799}" presName="horz1" presStyleCnt="0"/>
      <dgm:spPr/>
    </dgm:pt>
    <dgm:pt modelId="{1DA71F9D-2326-8946-90B6-B697FE11C7BB}" type="pres">
      <dgm:prSet presAssocID="{9AAB60E8-707A-4F57-8330-D6C50EAA7799}" presName="tx1" presStyleLbl="revTx" presStyleIdx="4" presStyleCnt="7" custScaleY="124238"/>
      <dgm:spPr/>
    </dgm:pt>
    <dgm:pt modelId="{F6DAFAC4-6AC4-9A46-8EF5-50AE7280046F}" type="pres">
      <dgm:prSet presAssocID="{9AAB60E8-707A-4F57-8330-D6C50EAA7799}" presName="vert1" presStyleCnt="0"/>
      <dgm:spPr/>
    </dgm:pt>
    <dgm:pt modelId="{3F8224B0-BE48-404E-AA6B-113740FC8AA3}" type="pres">
      <dgm:prSet presAssocID="{F480736D-230B-4F14-B648-B420EF55E955}" presName="thickLine" presStyleLbl="alignNode1" presStyleIdx="5" presStyleCnt="7"/>
      <dgm:spPr/>
    </dgm:pt>
    <dgm:pt modelId="{CA7DD9D5-2FE6-6241-B905-0EBB34C5C723}" type="pres">
      <dgm:prSet presAssocID="{F480736D-230B-4F14-B648-B420EF55E955}" presName="horz1" presStyleCnt="0"/>
      <dgm:spPr/>
    </dgm:pt>
    <dgm:pt modelId="{65E55F23-ECBA-D94F-BFE8-76D781775099}" type="pres">
      <dgm:prSet presAssocID="{F480736D-230B-4F14-B648-B420EF55E955}" presName="tx1" presStyleLbl="revTx" presStyleIdx="5" presStyleCnt="7" custScaleY="124006"/>
      <dgm:spPr/>
    </dgm:pt>
    <dgm:pt modelId="{0D3944B5-7FEE-514C-872E-7C21BAA645C2}" type="pres">
      <dgm:prSet presAssocID="{F480736D-230B-4F14-B648-B420EF55E955}" presName="vert1" presStyleCnt="0"/>
      <dgm:spPr/>
    </dgm:pt>
    <dgm:pt modelId="{749D61F5-52BA-8247-90A1-C083B448D6E5}" type="pres">
      <dgm:prSet presAssocID="{CE5BA46A-866C-40EB-8C2A-D4AF6AA35E92}" presName="thickLine" presStyleLbl="alignNode1" presStyleIdx="6" presStyleCnt="7"/>
      <dgm:spPr/>
    </dgm:pt>
    <dgm:pt modelId="{5A3D842C-BB7C-AB4F-A1AE-2BC80F696EE9}" type="pres">
      <dgm:prSet presAssocID="{CE5BA46A-866C-40EB-8C2A-D4AF6AA35E92}" presName="horz1" presStyleCnt="0"/>
      <dgm:spPr/>
    </dgm:pt>
    <dgm:pt modelId="{4C40EA6D-18B7-694F-8F9E-6C29A3C0D301}" type="pres">
      <dgm:prSet presAssocID="{CE5BA46A-866C-40EB-8C2A-D4AF6AA35E92}" presName="tx1" presStyleLbl="revTx" presStyleIdx="6" presStyleCnt="7"/>
      <dgm:spPr/>
    </dgm:pt>
    <dgm:pt modelId="{6D214BD7-5D9B-2846-B38F-643B0C964BAF}" type="pres">
      <dgm:prSet presAssocID="{CE5BA46A-866C-40EB-8C2A-D4AF6AA35E92}" presName="vert1" presStyleCnt="0"/>
      <dgm:spPr/>
    </dgm:pt>
  </dgm:ptLst>
  <dgm:cxnLst>
    <dgm:cxn modelId="{2B0BE90E-AEB7-314C-A507-24482BE5B17D}" type="presOf" srcId="{F480736D-230B-4F14-B648-B420EF55E955}" destId="{65E55F23-ECBA-D94F-BFE8-76D781775099}" srcOrd="0" destOrd="0" presId="urn:microsoft.com/office/officeart/2008/layout/LinedList"/>
    <dgm:cxn modelId="{0519251B-C490-8349-B5E4-8DA4FD4F824A}" type="presOf" srcId="{E5F6C40D-611A-3241-8E03-7B205B95C3CC}" destId="{FBFE3009-1623-414F-B2DF-6A0796CA4DC8}" srcOrd="0" destOrd="0" presId="urn:microsoft.com/office/officeart/2008/layout/LinedList"/>
    <dgm:cxn modelId="{5B3FB420-673B-7A4D-906D-D364C5BAB352}" type="presOf" srcId="{9AAB60E8-707A-4F57-8330-D6C50EAA7799}" destId="{1DA71F9D-2326-8946-90B6-B697FE11C7BB}" srcOrd="0" destOrd="0" presId="urn:microsoft.com/office/officeart/2008/layout/LinedList"/>
    <dgm:cxn modelId="{96F16429-6A8D-684D-83D8-6F3739C6D58F}" type="presOf" srcId="{CE5BA46A-866C-40EB-8C2A-D4AF6AA35E92}" destId="{4C40EA6D-18B7-694F-8F9E-6C29A3C0D301}" srcOrd="0" destOrd="0" presId="urn:microsoft.com/office/officeart/2008/layout/LinedList"/>
    <dgm:cxn modelId="{C7F60335-6A78-4BDB-AA37-F03F6340E324}" srcId="{5A1768B6-360B-4869-9D12-59AEAAD1DCF6}" destId="{C5668A6D-FDF9-4022-B276-30B26655436D}" srcOrd="2" destOrd="0" parTransId="{2E2008DD-BA7F-4F46-8F84-71F224AD7CB4}" sibTransId="{1CD0BE5C-FFC3-4831-8D64-CB9695260D24}"/>
    <dgm:cxn modelId="{F4333840-6FBF-214D-ABAE-89641414C47C}" type="presOf" srcId="{F5C71D64-43A8-4C49-9691-4DC17492FFE3}" destId="{70E59DDC-3A41-CF45-B01B-D1A5B13C2A87}" srcOrd="0" destOrd="0" presId="urn:microsoft.com/office/officeart/2008/layout/LinedList"/>
    <dgm:cxn modelId="{C15AB941-749C-4A6E-B08D-69A84BE09B3C}" srcId="{5A1768B6-360B-4869-9D12-59AEAAD1DCF6}" destId="{CE5BA46A-866C-40EB-8C2A-D4AF6AA35E92}" srcOrd="6" destOrd="0" parTransId="{3AF6DC7F-E7A4-4FAF-B2BF-9E30B46AF5BD}" sibTransId="{170F3CDB-30D8-4FCC-8D3D-5C8E545A9C74}"/>
    <dgm:cxn modelId="{EE73994D-7962-40A7-9FA5-AE9138F6BA32}" srcId="{5A1768B6-360B-4869-9D12-59AEAAD1DCF6}" destId="{F5C71D64-43A8-4C49-9691-4DC17492FFE3}" srcOrd="3" destOrd="0" parTransId="{EEE6C228-4217-4FD7-AE30-64B576AACC32}" sibTransId="{EF0DB279-8EE2-4592-A446-77FC848C27DD}"/>
    <dgm:cxn modelId="{33C0A262-9A80-B846-BEC3-32B3C4768140}" type="presOf" srcId="{A21F83C2-CEC4-4F8C-86B1-5889C21A3B95}" destId="{18A7F916-B828-7447-ACEE-17A3EA1EB339}" srcOrd="0" destOrd="0" presId="urn:microsoft.com/office/officeart/2008/layout/LinedList"/>
    <dgm:cxn modelId="{4974C773-46B6-BF4D-8B56-34ACE9AF9EB6}" type="presOf" srcId="{C5668A6D-FDF9-4022-B276-30B26655436D}" destId="{4B917ECA-61EE-594E-8F82-84D2BC31B4B7}" srcOrd="0" destOrd="0" presId="urn:microsoft.com/office/officeart/2008/layout/LinedList"/>
    <dgm:cxn modelId="{4BEB2177-8B5D-414A-84B4-8A17FB50C06F}" type="presOf" srcId="{5A1768B6-360B-4869-9D12-59AEAAD1DCF6}" destId="{A19D8749-B4F8-2E4F-8FF0-54DD936E3D06}" srcOrd="0" destOrd="0" presId="urn:microsoft.com/office/officeart/2008/layout/LinedList"/>
    <dgm:cxn modelId="{5E3D0584-A0FE-4B8F-85F0-496F941AAEE7}" srcId="{5A1768B6-360B-4869-9D12-59AEAAD1DCF6}" destId="{9AAB60E8-707A-4F57-8330-D6C50EAA7799}" srcOrd="4" destOrd="0" parTransId="{DAE28890-1F9D-48AD-B747-D5CDF4A9A108}" sibTransId="{58B52BD4-20D9-47F5-96CF-8D035D0B8C57}"/>
    <dgm:cxn modelId="{AB6A5387-9FC4-4160-8C8B-ECB19C14B40F}" srcId="{5A1768B6-360B-4869-9D12-59AEAAD1DCF6}" destId="{F480736D-230B-4F14-B648-B420EF55E955}" srcOrd="5" destOrd="0" parTransId="{44856C07-0133-453B-8E4F-8F904CAC2AA4}" sibTransId="{6456A6DA-0996-40BA-B2A5-86E7004B9BE5}"/>
    <dgm:cxn modelId="{BA0F3195-1975-4AB8-8EC4-4345FFD793AE}" srcId="{5A1768B6-360B-4869-9D12-59AEAAD1DCF6}" destId="{A21F83C2-CEC4-4F8C-86B1-5889C21A3B95}" srcOrd="1" destOrd="0" parTransId="{291779D4-7741-4F4A-B2D9-BCAD34729FE5}" sibTransId="{EC6ACACF-5D46-4891-AC05-17253153F2F4}"/>
    <dgm:cxn modelId="{4748A2E2-828F-084C-9952-8DFAF06AC463}" srcId="{5A1768B6-360B-4869-9D12-59AEAAD1DCF6}" destId="{E5F6C40D-611A-3241-8E03-7B205B95C3CC}" srcOrd="0" destOrd="0" parTransId="{DBBF0D0C-0440-D64E-B322-742FF43C62E8}" sibTransId="{81A08F0A-981D-A04D-A774-422C0A9BA261}"/>
    <dgm:cxn modelId="{B5E29C87-BA74-8346-B4A7-E2B4D3DF0C0F}" type="presParOf" srcId="{A19D8749-B4F8-2E4F-8FF0-54DD936E3D06}" destId="{CB11580E-0A46-B64D-84ED-712419073E0B}" srcOrd="0" destOrd="0" presId="urn:microsoft.com/office/officeart/2008/layout/LinedList"/>
    <dgm:cxn modelId="{ED5F1ED7-64FB-2245-AADF-8FEDB56FEE25}" type="presParOf" srcId="{A19D8749-B4F8-2E4F-8FF0-54DD936E3D06}" destId="{F8BDDD0D-EA66-F342-99C2-DDD930A97AA7}" srcOrd="1" destOrd="0" presId="urn:microsoft.com/office/officeart/2008/layout/LinedList"/>
    <dgm:cxn modelId="{52C754CD-1C7E-EC42-A1E7-C917A94B41D6}" type="presParOf" srcId="{F8BDDD0D-EA66-F342-99C2-DDD930A97AA7}" destId="{FBFE3009-1623-414F-B2DF-6A0796CA4DC8}" srcOrd="0" destOrd="0" presId="urn:microsoft.com/office/officeart/2008/layout/LinedList"/>
    <dgm:cxn modelId="{3FBDA5D7-B4CB-534D-8A0F-97ADBFC3F5F3}" type="presParOf" srcId="{F8BDDD0D-EA66-F342-99C2-DDD930A97AA7}" destId="{9FB2DB98-76BF-EF4E-B2C2-BED8AEF90444}" srcOrd="1" destOrd="0" presId="urn:microsoft.com/office/officeart/2008/layout/LinedList"/>
    <dgm:cxn modelId="{43E6DF05-2787-D442-97B7-5C7E282265C5}" type="presParOf" srcId="{A19D8749-B4F8-2E4F-8FF0-54DD936E3D06}" destId="{8E164E8F-3A6A-6C45-9C82-0A25452E8E54}" srcOrd="2" destOrd="0" presId="urn:microsoft.com/office/officeart/2008/layout/LinedList"/>
    <dgm:cxn modelId="{EA133407-BED6-CE4D-8897-56F6D7750871}" type="presParOf" srcId="{A19D8749-B4F8-2E4F-8FF0-54DD936E3D06}" destId="{40416667-6E9F-FA4C-841E-EAB5CCD10CA6}" srcOrd="3" destOrd="0" presId="urn:microsoft.com/office/officeart/2008/layout/LinedList"/>
    <dgm:cxn modelId="{E8A2C527-6EE8-2C4A-BA63-2B9FCD577A8B}" type="presParOf" srcId="{40416667-6E9F-FA4C-841E-EAB5CCD10CA6}" destId="{18A7F916-B828-7447-ACEE-17A3EA1EB339}" srcOrd="0" destOrd="0" presId="urn:microsoft.com/office/officeart/2008/layout/LinedList"/>
    <dgm:cxn modelId="{5CBE11CC-A36F-744B-A072-02B1794C6A70}" type="presParOf" srcId="{40416667-6E9F-FA4C-841E-EAB5CCD10CA6}" destId="{6A248EAA-D43D-9C40-95E6-63A7A4F99D4F}" srcOrd="1" destOrd="0" presId="urn:microsoft.com/office/officeart/2008/layout/LinedList"/>
    <dgm:cxn modelId="{90415851-035E-034E-A642-54FB4B6560C2}" type="presParOf" srcId="{A19D8749-B4F8-2E4F-8FF0-54DD936E3D06}" destId="{C60EF646-9E15-FE40-9CAC-A36D90A2DEFC}" srcOrd="4" destOrd="0" presId="urn:microsoft.com/office/officeart/2008/layout/LinedList"/>
    <dgm:cxn modelId="{9803C3F3-C5DD-264D-8917-3BE2A992A3D4}" type="presParOf" srcId="{A19D8749-B4F8-2E4F-8FF0-54DD936E3D06}" destId="{839A1D4B-153F-7645-B5FA-30B6AE08BB9A}" srcOrd="5" destOrd="0" presId="urn:microsoft.com/office/officeart/2008/layout/LinedList"/>
    <dgm:cxn modelId="{340623BC-2DD2-7341-9CDA-3C31E5841F2E}" type="presParOf" srcId="{839A1D4B-153F-7645-B5FA-30B6AE08BB9A}" destId="{4B917ECA-61EE-594E-8F82-84D2BC31B4B7}" srcOrd="0" destOrd="0" presId="urn:microsoft.com/office/officeart/2008/layout/LinedList"/>
    <dgm:cxn modelId="{613F65D4-28F0-2E4A-AC90-8FCD47BAE8F3}" type="presParOf" srcId="{839A1D4B-153F-7645-B5FA-30B6AE08BB9A}" destId="{DCBCFB03-7A76-BC4F-B31A-7EC9C152D0F2}" srcOrd="1" destOrd="0" presId="urn:microsoft.com/office/officeart/2008/layout/LinedList"/>
    <dgm:cxn modelId="{5C3F4877-C429-B245-941E-9820EE66EBB9}" type="presParOf" srcId="{A19D8749-B4F8-2E4F-8FF0-54DD936E3D06}" destId="{8DF3D2C0-C4DA-BC46-8AD2-F67A4C9F84A6}" srcOrd="6" destOrd="0" presId="urn:microsoft.com/office/officeart/2008/layout/LinedList"/>
    <dgm:cxn modelId="{C6E77B39-9F1F-A946-ADC4-D329B8F89196}" type="presParOf" srcId="{A19D8749-B4F8-2E4F-8FF0-54DD936E3D06}" destId="{A8BC6BF2-A122-8742-AE76-CCF61739273B}" srcOrd="7" destOrd="0" presId="urn:microsoft.com/office/officeart/2008/layout/LinedList"/>
    <dgm:cxn modelId="{DDA8710E-F94C-EA43-AEB8-C20C1365065D}" type="presParOf" srcId="{A8BC6BF2-A122-8742-AE76-CCF61739273B}" destId="{70E59DDC-3A41-CF45-B01B-D1A5B13C2A87}" srcOrd="0" destOrd="0" presId="urn:microsoft.com/office/officeart/2008/layout/LinedList"/>
    <dgm:cxn modelId="{B6CCCC04-D0B9-5B47-A893-BE32E72CA96A}" type="presParOf" srcId="{A8BC6BF2-A122-8742-AE76-CCF61739273B}" destId="{38C8D987-58D5-0D43-9F9E-2972486575A0}" srcOrd="1" destOrd="0" presId="urn:microsoft.com/office/officeart/2008/layout/LinedList"/>
    <dgm:cxn modelId="{7EB7782E-6640-104D-881F-6802716DF47B}" type="presParOf" srcId="{A19D8749-B4F8-2E4F-8FF0-54DD936E3D06}" destId="{BC7DCAF1-8722-8042-AEBE-33521C582580}" srcOrd="8" destOrd="0" presId="urn:microsoft.com/office/officeart/2008/layout/LinedList"/>
    <dgm:cxn modelId="{5783C175-9326-6847-A0C9-F1D3D8C95CFC}" type="presParOf" srcId="{A19D8749-B4F8-2E4F-8FF0-54DD936E3D06}" destId="{E77EB113-CBC7-B240-B0B5-9F737B687AD9}" srcOrd="9" destOrd="0" presId="urn:microsoft.com/office/officeart/2008/layout/LinedList"/>
    <dgm:cxn modelId="{F4A775C7-3D18-C24D-A9E4-6722DEA96F3B}" type="presParOf" srcId="{E77EB113-CBC7-B240-B0B5-9F737B687AD9}" destId="{1DA71F9D-2326-8946-90B6-B697FE11C7BB}" srcOrd="0" destOrd="0" presId="urn:microsoft.com/office/officeart/2008/layout/LinedList"/>
    <dgm:cxn modelId="{F9DB3E38-9530-0041-9518-B93B6331E0ED}" type="presParOf" srcId="{E77EB113-CBC7-B240-B0B5-9F737B687AD9}" destId="{F6DAFAC4-6AC4-9A46-8EF5-50AE7280046F}" srcOrd="1" destOrd="0" presId="urn:microsoft.com/office/officeart/2008/layout/LinedList"/>
    <dgm:cxn modelId="{2AA70D76-5606-2741-9BB3-8B3FFE2F51F8}" type="presParOf" srcId="{A19D8749-B4F8-2E4F-8FF0-54DD936E3D06}" destId="{3F8224B0-BE48-404E-AA6B-113740FC8AA3}" srcOrd="10" destOrd="0" presId="urn:microsoft.com/office/officeart/2008/layout/LinedList"/>
    <dgm:cxn modelId="{9D459E10-CB08-D449-B040-88A8ADE039E4}" type="presParOf" srcId="{A19D8749-B4F8-2E4F-8FF0-54DD936E3D06}" destId="{CA7DD9D5-2FE6-6241-B905-0EBB34C5C723}" srcOrd="11" destOrd="0" presId="urn:microsoft.com/office/officeart/2008/layout/LinedList"/>
    <dgm:cxn modelId="{80264C9E-E315-F54B-8B18-8EC0AEFCCC0F}" type="presParOf" srcId="{CA7DD9D5-2FE6-6241-B905-0EBB34C5C723}" destId="{65E55F23-ECBA-D94F-BFE8-76D781775099}" srcOrd="0" destOrd="0" presId="urn:microsoft.com/office/officeart/2008/layout/LinedList"/>
    <dgm:cxn modelId="{FDFDDFAE-0525-824E-8560-42722CC92228}" type="presParOf" srcId="{CA7DD9D5-2FE6-6241-B905-0EBB34C5C723}" destId="{0D3944B5-7FEE-514C-872E-7C21BAA645C2}" srcOrd="1" destOrd="0" presId="urn:microsoft.com/office/officeart/2008/layout/LinedList"/>
    <dgm:cxn modelId="{0BAB6219-5941-9C4C-9AAD-585991D1B63A}" type="presParOf" srcId="{A19D8749-B4F8-2E4F-8FF0-54DD936E3D06}" destId="{749D61F5-52BA-8247-90A1-C083B448D6E5}" srcOrd="12" destOrd="0" presId="urn:microsoft.com/office/officeart/2008/layout/LinedList"/>
    <dgm:cxn modelId="{92D88D95-7AB1-4B4F-BDB8-0820C282D13C}" type="presParOf" srcId="{A19D8749-B4F8-2E4F-8FF0-54DD936E3D06}" destId="{5A3D842C-BB7C-AB4F-A1AE-2BC80F696EE9}" srcOrd="13" destOrd="0" presId="urn:microsoft.com/office/officeart/2008/layout/LinedList"/>
    <dgm:cxn modelId="{BF68EC08-18CC-0D4C-A497-4320C424FC0A}" type="presParOf" srcId="{5A3D842C-BB7C-AB4F-A1AE-2BC80F696EE9}" destId="{4C40EA6D-18B7-694F-8F9E-6C29A3C0D301}" srcOrd="0" destOrd="0" presId="urn:microsoft.com/office/officeart/2008/layout/LinedList"/>
    <dgm:cxn modelId="{D7E3E062-8736-454C-8EAE-15024AAEC299}" type="presParOf" srcId="{5A3D842C-BB7C-AB4F-A1AE-2BC80F696EE9}" destId="{6D214BD7-5D9B-2846-B38F-643B0C964B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B682D-F404-584F-A58F-D037C4910EF7}">
      <dsp:nvSpPr>
        <dsp:cNvPr id="0" name=""/>
        <dsp:cNvSpPr/>
      </dsp:nvSpPr>
      <dsp:spPr>
        <a:xfrm>
          <a:off x="0" y="4149"/>
          <a:ext cx="6586489" cy="1141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discover the performance of  selected hospital and comparing with other hospitals in the region and the country.</a:t>
          </a:r>
        </a:p>
      </dsp:txBody>
      <dsp:txXfrm>
        <a:off x="55744" y="59893"/>
        <a:ext cx="6475001" cy="1030432"/>
      </dsp:txXfrm>
    </dsp:sp>
    <dsp:sp modelId="{5CA9EB0F-DAA3-2B48-AE83-0F6136C9DAAB}">
      <dsp:nvSpPr>
        <dsp:cNvPr id="0" name=""/>
        <dsp:cNvSpPr/>
      </dsp:nvSpPr>
      <dsp:spPr>
        <a:xfrm>
          <a:off x="0" y="1321749"/>
          <a:ext cx="6586489" cy="11419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find out the useful information and drawing the conclusion to eventually reducing the hospital Excess Readmission Ratio.</a:t>
          </a:r>
        </a:p>
      </dsp:txBody>
      <dsp:txXfrm>
        <a:off x="55744" y="1377493"/>
        <a:ext cx="6475001" cy="1030432"/>
      </dsp:txXfrm>
    </dsp:sp>
    <dsp:sp modelId="{5883FC96-78A5-AF46-8FD5-6D63081E58AD}">
      <dsp:nvSpPr>
        <dsp:cNvPr id="0" name=""/>
        <dsp:cNvSpPr/>
      </dsp:nvSpPr>
      <dsp:spPr>
        <a:xfrm>
          <a:off x="0" y="2639349"/>
          <a:ext cx="6586489" cy="1141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determine plans and interventions that helps in reducing hospital readmission rates.</a:t>
          </a:r>
        </a:p>
      </dsp:txBody>
      <dsp:txXfrm>
        <a:off x="55744" y="2695093"/>
        <a:ext cx="6475001" cy="103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5D372-F970-6E4E-8FB7-67F2B89D48BD}">
      <dsp:nvSpPr>
        <dsp:cNvPr id="0" name=""/>
        <dsp:cNvSpPr/>
      </dsp:nvSpPr>
      <dsp:spPr>
        <a:xfrm>
          <a:off x="0" y="210931"/>
          <a:ext cx="3935577" cy="208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Hospitals having effectiveness of care below the national average have higher HF ERR.</a:t>
          </a:r>
          <a:endParaRPr lang="en-US" sz="2400" kern="1200" dirty="0"/>
        </a:p>
      </dsp:txBody>
      <dsp:txXfrm>
        <a:off x="101907" y="312838"/>
        <a:ext cx="3731763" cy="1883758"/>
      </dsp:txXfrm>
    </dsp:sp>
    <dsp:sp modelId="{49FC40D9-689E-BF40-82F6-7B3FA59E5CD9}">
      <dsp:nvSpPr>
        <dsp:cNvPr id="0" name=""/>
        <dsp:cNvSpPr/>
      </dsp:nvSpPr>
      <dsp:spPr>
        <a:xfrm>
          <a:off x="0" y="2367624"/>
          <a:ext cx="3935577" cy="208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Poor effectiveness of care leads to poor quality of care provided and poor management resulting in higher hospital readmission. </a:t>
          </a:r>
          <a:endParaRPr lang="en-US" sz="2400" kern="1200"/>
        </a:p>
      </dsp:txBody>
      <dsp:txXfrm>
        <a:off x="101907" y="2469531"/>
        <a:ext cx="3731763" cy="1883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580E-0A46-B64D-84ED-712419073E0B}">
      <dsp:nvSpPr>
        <dsp:cNvPr id="0" name=""/>
        <dsp:cNvSpPr/>
      </dsp:nvSpPr>
      <dsp:spPr>
        <a:xfrm>
          <a:off x="0" y="17"/>
          <a:ext cx="72251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3009-1623-414F-B2DF-6A0796CA4DC8}">
      <dsp:nvSpPr>
        <dsp:cNvPr id="0" name=""/>
        <dsp:cNvSpPr/>
      </dsp:nvSpPr>
      <dsp:spPr>
        <a:xfrm>
          <a:off x="0" y="17"/>
          <a:ext cx="7218068" cy="74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 at national level for all medical condition is above 1 resulting need for improvement.</a:t>
          </a:r>
        </a:p>
      </dsp:txBody>
      <dsp:txXfrm>
        <a:off x="0" y="17"/>
        <a:ext cx="7218068" cy="747160"/>
      </dsp:txXfrm>
    </dsp:sp>
    <dsp:sp modelId="{8E164E8F-3A6A-6C45-9C82-0A25452E8E54}">
      <dsp:nvSpPr>
        <dsp:cNvPr id="0" name=""/>
        <dsp:cNvSpPr/>
      </dsp:nvSpPr>
      <dsp:spPr>
        <a:xfrm>
          <a:off x="0" y="747177"/>
          <a:ext cx="7225124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F916-B828-7447-ACEE-17A3EA1EB339}">
      <dsp:nvSpPr>
        <dsp:cNvPr id="0" name=""/>
        <dsp:cNvSpPr/>
      </dsp:nvSpPr>
      <dsp:spPr>
        <a:xfrm>
          <a:off x="0" y="747177"/>
          <a:ext cx="7218068" cy="8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 for the sate of Virginia is more compared to the national level especially Hip Knee and Pneumonia related hospital readmissions..</a:t>
          </a:r>
        </a:p>
      </dsp:txBody>
      <dsp:txXfrm>
        <a:off x="0" y="747177"/>
        <a:ext cx="7218068" cy="848616"/>
      </dsp:txXfrm>
    </dsp:sp>
    <dsp:sp modelId="{C60EF646-9E15-FE40-9CAC-A36D90A2DEFC}">
      <dsp:nvSpPr>
        <dsp:cNvPr id="0" name=""/>
        <dsp:cNvSpPr/>
      </dsp:nvSpPr>
      <dsp:spPr>
        <a:xfrm>
          <a:off x="0" y="1595793"/>
          <a:ext cx="722512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7ECA-61EE-594E-8F82-84D2BC31B4B7}">
      <dsp:nvSpPr>
        <dsp:cNvPr id="0" name=""/>
        <dsp:cNvSpPr/>
      </dsp:nvSpPr>
      <dsp:spPr>
        <a:xfrm>
          <a:off x="0" y="1595793"/>
          <a:ext cx="7218068" cy="100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 Sentara RHM Medical Centre, the ERR for AMI,COPD, Pneumonia and Hip Knee are doing good  except Heart Failure compared to the state and national average</a:t>
          </a:r>
          <a:r>
            <a:rPr lang="en-US" sz="2000" kern="1200" dirty="0"/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95793"/>
        <a:ext cx="7218068" cy="1008551"/>
      </dsp:txXfrm>
    </dsp:sp>
    <dsp:sp modelId="{8DF3D2C0-C4DA-BC46-8AD2-F67A4C9F84A6}">
      <dsp:nvSpPr>
        <dsp:cNvPr id="0" name=""/>
        <dsp:cNvSpPr/>
      </dsp:nvSpPr>
      <dsp:spPr>
        <a:xfrm>
          <a:off x="0" y="2604345"/>
          <a:ext cx="722512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9DDC-3A41-CF45-B01B-D1A5B13C2A87}">
      <dsp:nvSpPr>
        <dsp:cNvPr id="0" name=""/>
        <dsp:cNvSpPr/>
      </dsp:nvSpPr>
      <dsp:spPr>
        <a:xfrm>
          <a:off x="0" y="2604345"/>
          <a:ext cx="7218068" cy="874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rtheast US (ME,VT,NH) and Southeast(except GA,SC,NC) has higher HF ERR compared to the Southwest and Midwest US.</a:t>
          </a:r>
        </a:p>
      </dsp:txBody>
      <dsp:txXfrm>
        <a:off x="0" y="2604345"/>
        <a:ext cx="7218068" cy="874756"/>
      </dsp:txXfrm>
    </dsp:sp>
    <dsp:sp modelId="{BC7DCAF1-8722-8042-AEBE-33521C582580}">
      <dsp:nvSpPr>
        <dsp:cNvPr id="0" name=""/>
        <dsp:cNvSpPr/>
      </dsp:nvSpPr>
      <dsp:spPr>
        <a:xfrm>
          <a:off x="0" y="3479101"/>
          <a:ext cx="722512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1F9D-2326-8946-90B6-B697FE11C7BB}">
      <dsp:nvSpPr>
        <dsp:cNvPr id="0" name=""/>
        <dsp:cNvSpPr/>
      </dsp:nvSpPr>
      <dsp:spPr>
        <a:xfrm>
          <a:off x="0" y="3479101"/>
          <a:ext cx="7218068" cy="88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with patient experience below the national average have higher HF ERR.</a:t>
          </a:r>
        </a:p>
      </dsp:txBody>
      <dsp:txXfrm>
        <a:off x="0" y="3479101"/>
        <a:ext cx="7218068" cy="883230"/>
      </dsp:txXfrm>
    </dsp:sp>
    <dsp:sp modelId="{3F8224B0-BE48-404E-AA6B-113740FC8AA3}">
      <dsp:nvSpPr>
        <dsp:cNvPr id="0" name=""/>
        <dsp:cNvSpPr/>
      </dsp:nvSpPr>
      <dsp:spPr>
        <a:xfrm>
          <a:off x="0" y="4362332"/>
          <a:ext cx="7225124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55F23-ECBA-D94F-BFE8-76D781775099}">
      <dsp:nvSpPr>
        <dsp:cNvPr id="0" name=""/>
        <dsp:cNvSpPr/>
      </dsp:nvSpPr>
      <dsp:spPr>
        <a:xfrm>
          <a:off x="0" y="4362332"/>
          <a:ext cx="7218068" cy="88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having a greater number of timely discharges of Hip Knee have less ERR .</a:t>
          </a:r>
        </a:p>
      </dsp:txBody>
      <dsp:txXfrm>
        <a:off x="0" y="4362332"/>
        <a:ext cx="7218068" cy="881581"/>
      </dsp:txXfrm>
    </dsp:sp>
    <dsp:sp modelId="{749D61F5-52BA-8247-90A1-C083B448D6E5}">
      <dsp:nvSpPr>
        <dsp:cNvPr id="0" name=""/>
        <dsp:cNvSpPr/>
      </dsp:nvSpPr>
      <dsp:spPr>
        <a:xfrm>
          <a:off x="0" y="5243913"/>
          <a:ext cx="722512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0EA6D-18B7-694F-8F9E-6C29A3C0D301}">
      <dsp:nvSpPr>
        <dsp:cNvPr id="0" name=""/>
        <dsp:cNvSpPr/>
      </dsp:nvSpPr>
      <dsp:spPr>
        <a:xfrm>
          <a:off x="0" y="5243913"/>
          <a:ext cx="7225124" cy="71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Hospitals having effectiveness of care below the national average have higher HF ERR.</a:t>
          </a:r>
        </a:p>
      </dsp:txBody>
      <dsp:txXfrm>
        <a:off x="0" y="5243913"/>
        <a:ext cx="7225124" cy="71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E098-5D89-9040-9527-E6035BD2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5DEBC-F49B-C642-85B4-B7958431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1929-6E0D-2D45-BE99-25DA85FE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7D2-1DC9-5C46-B9FB-3BF7C84C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3300-83A3-0A4C-910D-1AFB86C9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AF8-D1BA-1549-8A5C-330C0AA7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6505C-AE18-784F-A613-BCECDEE0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6070-8FF5-124B-9F87-8C72BFDD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11DB-D8B0-694E-9F04-DC75C1C4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4483-21C6-8B48-A5BA-5A50AC8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714A6-7765-A042-875A-5224C9BAD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3A67-1089-3145-B962-222ED489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7592-E406-EC47-BFBE-34F9297F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2B28-FFB5-3C48-B098-9C1E302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F378-FE70-1C4A-BF00-24955883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8D78-A224-5241-9C49-63B50D6F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5769-E1A3-854E-BB88-E5F751E7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681D-0375-C641-AD56-729E9426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4BF-781D-4B46-A5B8-FB811E60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3586-2A89-074D-85D2-156FCCDA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248A-1173-B64D-B3D0-EE65A593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714F8-4062-5C41-B650-FA934A16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11B7-3DCC-0944-B7C7-AA1519FC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7F93-87A5-3B4D-B6ED-928A037F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3ABA-A539-E24B-A115-AB93CF82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7A64-B7C7-6C43-BDF1-89856FA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0ABE-1F3A-3E46-8864-BCFF048B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140EE-7C48-7143-98FD-95390B35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7A69-E7D2-5240-9EFB-F9BCC27C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FFF4-5100-1248-9DBF-371A6F13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46AE-CF6D-694A-A511-97EA3B21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7B70-9FF9-AE42-89FB-249D44D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E168-6DB8-1C41-B6A6-950535AC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A9B4A-E613-3C42-A91B-75DC26D3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E283A-3075-0F4B-B2E6-CC3FDC0C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29C99-5424-BC41-9997-783275B57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EED4F-366E-3042-86D0-5D3D7302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254D-8184-664C-82F4-A3D92E4F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445E-42EF-0041-9FDE-E843E77E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76E2-B691-BB4F-A0AE-E6D54EF9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74BB9-9607-B543-A063-00BB570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BF2C-00FD-704D-B4F4-10BE77D2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67A4B-D9D3-1947-98E2-B7887DC3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AD272-A736-3F47-B2DB-A5D6816C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E0D79-2E61-1341-9562-A20C943C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A791-8E98-D04F-BEAE-18931F85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A92E-A255-2E4F-B155-E7FA7B04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FA3E-95D4-9441-9701-C2519DFD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2328B-A734-3D45-BCF5-4680258D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969A-4DB7-EF44-A409-1ED73510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11A3-B4CA-4040-8C9D-54B9D185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362-8FF9-D047-ABA5-7A912A4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D8E4-838E-364E-87A7-54E1C83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0ADCD-0F3A-FD4C-96B5-C053691FE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B8DC9-C265-D94B-B657-BDCB46BE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2ED85-BB74-CE4B-9034-A1F78EB8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9F833-C33C-084E-AAE8-6D028A0C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99C16-C25D-2C47-9932-4D0E490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84092-59CB-2F4B-999A-7051DED5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BC95-0B41-DD43-B506-333AF267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3344-14B7-3849-8A02-80DD1AC99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3D8C-1627-0C4D-9589-7DFE7092968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A3E7-C856-B54F-B19D-8186922A6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294A-FCF7-D549-A3E1-FF129FD05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BE0B-6050-EB44-B4B9-61CD0EF8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B13E-A5F4-954A-B30A-C2DACDFCD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Readmission Program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3663-FAED-8640-9958-C6D44969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</a:p>
        </p:txBody>
      </p:sp>
      <p:pic>
        <p:nvPicPr>
          <p:cNvPr id="14" name="Picture 4" descr="Abstract blurred public library with bookshelves">
            <a:extLst>
              <a:ext uri="{FF2B5EF4-FFF2-40B4-BE49-F238E27FC236}">
                <a16:creationId xmlns:a16="http://schemas.microsoft.com/office/drawing/2014/main" id="{8C33FEB7-D359-4C53-8212-4E4BB0D74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5" r="385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931DF-0B48-0448-BB2F-7D32D0D218BC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Hospitals Having a greater number of timely discharges of Hip Knee have less ERR .</a:t>
            </a:r>
          </a:p>
          <a:p>
            <a:pPr marL="5715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  <a:p>
            <a:pPr marL="5715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Negative Relationship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4735FD-3F01-2748-B028-61E9FB4F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856" y="643466"/>
            <a:ext cx="6471980" cy="57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C454F81-249C-1F4D-A21E-255FF1FF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7" y="449705"/>
            <a:ext cx="4186517" cy="6220036"/>
          </a:xfrm>
          <a:prstGeom prst="rect">
            <a:avLst/>
          </a:prstGeom>
          <a:effectLst/>
        </p:spPr>
      </p:pic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8A7988F-47D6-47DC-8B30-4714351489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1046" y="1815354"/>
          <a:ext cx="3935577" cy="466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1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BB4C810-2DC8-4C0A-AB5C-9D35DC33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with patient experience below the national average have higher HF ERR.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satisfied and have a better communication with their care team are less likely to return for readmission .As a result hospitals having patient experience above the national average have less HF ERR.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B045950-FA9E-1E49-A4C9-883CF4DD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29" y="807593"/>
            <a:ext cx="3747540" cy="5489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55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F3D60-FC93-D340-8BA3-3B1DB834CE6E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ERR For Sentara RHM Medical Centre and State and National Average </a:t>
            </a:r>
          </a:p>
        </p:txBody>
      </p:sp>
      <p:pic>
        <p:nvPicPr>
          <p:cNvPr id="2" name="slide2" descr="ERR dashboard">
            <a:extLst>
              <a:ext uri="{FF2B5EF4-FFF2-40B4-BE49-F238E27FC236}">
                <a16:creationId xmlns:a16="http://schemas.microsoft.com/office/drawing/2014/main" id="{E85D04DC-2D90-432B-825E-C10C2E32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1853249"/>
            <a:ext cx="6805534" cy="48173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154E6-274A-9645-A006-E90F9DBF9C94}"/>
              </a:ext>
            </a:extLst>
          </p:cNvPr>
          <p:cNvSpPr txBox="1"/>
          <p:nvPr/>
        </p:nvSpPr>
        <p:spPr>
          <a:xfrm>
            <a:off x="7265277" y="2052213"/>
            <a:ext cx="4415293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Sentara RHM- Average ERR is better when it comes to AMI, Pneumonia related hospital readmission compared to the National and the state level.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Lots of hard work is required to improve the Average ERR for COPD, Hip Knee and HF in this category.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FD7C-EC6E-9546-A648-B219524A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74E02-2444-4F13-8817-D10607439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485284"/>
              </p:ext>
            </p:extLst>
          </p:nvPr>
        </p:nvGraphicFramePr>
        <p:xfrm>
          <a:off x="4323406" y="640823"/>
          <a:ext cx="7225124" cy="595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07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4794F-5D3D-0643-82E0-5DF8ECF3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19C2-F14B-B34E-80D9-58CE6E7E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10515600" cy="4017291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 patients on discharge instructions and self management that focus on patient education, translation for non-English speaker and creating  the checklist to ensure patient understand post-care instruction and changes in medication.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patients schedule a seven-day follow-up. Patients who follow up with their physician within seven days of discharge are less likely to be readmitted to the hospital. 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patients at high risk for readmission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medication reconciliation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utilization of technology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early of hospital discharge.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best practices to reduce the rate; developing resources to improve care for heart failure patients and creating resources for patients to better manager their condition.</a:t>
            </a:r>
          </a:p>
          <a:p>
            <a:r>
              <a:rPr lang="en-US" sz="1800" dirty="0"/>
              <a:t>Implementing a robust home healthcare program. Post-discharge care can be a powerful mechanism for preventing readmissions.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24C8F-0B56-C94B-B5A0-1A5AA0F5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Reduction Readmission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F41E-1010-E941-AAE9-7BD22660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10515600" cy="42482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Readmission Reduction Program (HRRP)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2010 by CMS established in Affordable Care Act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 Medicare to reduce payment to the hospital with excess readmission rate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unplanned/unnecessary hospital readmission within 30 days of discharge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Americans' health care by linking payment to the quality of hospital care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 the hospital based on readmission rate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the breadth and depth of a care patient receives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 opportunity to lower health care costs, improve quality, and increase patient satisfaction at once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Readmission ratio measures hospital relative performance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 than an average hospital that admitted similar patients(ERR&lt;1)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780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ECA9-492F-314A-B036-0C44858F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Sentara RHM Medical Centre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ED0A-A926-2843-AA67-75C161D6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as Rockingham Memorial Hospital (1912)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seven-county area resident of nearly 218,000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Partnered with Sentara Healthcare System in May 2011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 year old non-profit system 100 plus sites throughout VA and NC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12 acute care hospitals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leader in heart and kidney also stroke and infection prevention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 nation to develop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– Improve health everyday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 People, Quality, Safety and Integrity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Vision- To be the healthcare choice of the communities we serve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70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AD75-774B-4147-9383-82971D48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ECDFF-0592-45C0-9FFB-694570C94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9" r="135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F0568-0125-4217-9CC7-BA4FFD482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2216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C5883806-DFBB-42F5-A6D4-9A1D8B6E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262" y="2438400"/>
            <a:ext cx="5855658" cy="37854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 at national level for all medical condition is above 1 resulting need for improvement.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FC9554-73E2-2143-8575-60447753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11"/>
          <a:stretch/>
        </p:blipFill>
        <p:spPr>
          <a:xfrm>
            <a:off x="64008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03220-6ED0-E24F-8131-91BD123224E5}"/>
              </a:ext>
            </a:extLst>
          </p:cNvPr>
          <p:cNvSpPr txBox="1"/>
          <p:nvPr/>
        </p:nvSpPr>
        <p:spPr>
          <a:xfrm>
            <a:off x="13343021" y="-625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D06EFE47-6F38-4694-9427-A56F1050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8400"/>
            <a:ext cx="5455920" cy="37854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 for the sate of Virginia is more compared to the national level especially Hip Knee and Pneumonia related hospital readmissions.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F41600-F62F-5643-8523-FD19D8C18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 b="44"/>
          <a:stretch/>
        </p:blipFill>
        <p:spPr>
          <a:xfrm>
            <a:off x="839469" y="26243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828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A701664-F929-8744-944C-AF4EF97A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379562"/>
            <a:ext cx="5285117" cy="6193765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361489-263D-4178-94AC-98E9EA7D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Sentara RHM Medical Centre, the ERR for AMI,COPD, Pneumonia and Hip Knee are doing good  except Heart Failure compared to the state and national average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63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D22-9589-A041-B01D-A9EEEEEC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132" y="1465249"/>
            <a:ext cx="3753599" cy="14421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Northeast US (ME,VT,NH) and Southeast(except GA,SC,NC) has higher HF ERR compared to the Southwest and Midwest US.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8A53BB3-D071-1E4A-B3CD-83A339149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4"/>
          <a:stretch/>
        </p:blipFill>
        <p:spPr>
          <a:xfrm>
            <a:off x="148269" y="435121"/>
            <a:ext cx="7781528" cy="64228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2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10A49606-BD13-40F0-8500-55C706EF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7342"/>
            <a:ext cx="4338409" cy="41961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coast and Northwest Pacific region are doing better in HIP Knee ERR in comparison to the rest US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264B67-EF9D-C846-9868-44D4B57B9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05" b="-1"/>
          <a:stretch/>
        </p:blipFill>
        <p:spPr>
          <a:xfrm>
            <a:off x="4070962" y="373486"/>
            <a:ext cx="7472582" cy="6297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</TotalTime>
  <Words>815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 3</vt:lpstr>
      <vt:lpstr>Office Theme</vt:lpstr>
      <vt:lpstr>The Readmission Program  </vt:lpstr>
      <vt:lpstr>Hospital Reduction Readmission Program</vt:lpstr>
      <vt:lpstr>Sentara RHM Medical Centre </vt:lpstr>
      <vt:lpstr>Analysis Goals</vt:lpstr>
      <vt:lpstr>PowerPoint Presentation</vt:lpstr>
      <vt:lpstr>PowerPoint Presentation</vt:lpstr>
      <vt:lpstr>PowerPoint Presentation</vt:lpstr>
      <vt:lpstr>Northeast US (ME,VT,NH) and Southeast(except GA,SC,NC) has higher HF ERR compared to the Southwest and Midwest US.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Readmission Program  </dc:title>
  <dc:creator>Bikash Adhikari</dc:creator>
  <cp:lastModifiedBy>Bikash Adhikari</cp:lastModifiedBy>
  <cp:revision>16</cp:revision>
  <dcterms:created xsi:type="dcterms:W3CDTF">2021-11-10T16:42:01Z</dcterms:created>
  <dcterms:modified xsi:type="dcterms:W3CDTF">2021-11-15T02:07:13Z</dcterms:modified>
</cp:coreProperties>
</file>