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Economica"/>
      <p:regular r:id="rId50"/>
      <p:bold r:id="rId51"/>
      <p:italic r:id="rId52"/>
      <p:boldItalic r:id="rId53"/>
    </p:embeddedFont>
    <p:embeddedFont>
      <p:font typeface="Playfair Display"/>
      <p:regular r:id="rId54"/>
      <p:bold r:id="rId55"/>
      <p:italic r:id="rId56"/>
      <p:boldItalic r:id="rId57"/>
    </p:embeddedFont>
    <p:embeddedFont>
      <p:font typeface="Open Sans"/>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penSans-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Economica-bold.fntdata"/><Relationship Id="rId50" Type="http://schemas.openxmlformats.org/officeDocument/2006/relationships/font" Target="fonts/Economica-regular.fntdata"/><Relationship Id="rId53" Type="http://schemas.openxmlformats.org/officeDocument/2006/relationships/font" Target="fonts/Economica-boldItalic.fntdata"/><Relationship Id="rId52" Type="http://schemas.openxmlformats.org/officeDocument/2006/relationships/font" Target="fonts/Economica-italic.fntdata"/><Relationship Id="rId11" Type="http://schemas.openxmlformats.org/officeDocument/2006/relationships/slide" Target="slides/slide6.xml"/><Relationship Id="rId55" Type="http://schemas.openxmlformats.org/officeDocument/2006/relationships/font" Target="fonts/PlayfairDisplay-bold.fntdata"/><Relationship Id="rId10" Type="http://schemas.openxmlformats.org/officeDocument/2006/relationships/slide" Target="slides/slide5.xml"/><Relationship Id="rId54" Type="http://schemas.openxmlformats.org/officeDocument/2006/relationships/font" Target="fonts/PlayfairDisplay-regular.fntdata"/><Relationship Id="rId13" Type="http://schemas.openxmlformats.org/officeDocument/2006/relationships/slide" Target="slides/slide8.xml"/><Relationship Id="rId57" Type="http://schemas.openxmlformats.org/officeDocument/2006/relationships/font" Target="fonts/PlayfairDisplay-boldItalic.fntdata"/><Relationship Id="rId12" Type="http://schemas.openxmlformats.org/officeDocument/2006/relationships/slide" Target="slides/slide7.xml"/><Relationship Id="rId56" Type="http://schemas.openxmlformats.org/officeDocument/2006/relationships/font" Target="fonts/PlayfairDisplay-italic.fntdata"/><Relationship Id="rId15" Type="http://schemas.openxmlformats.org/officeDocument/2006/relationships/slide" Target="slides/slide10.xml"/><Relationship Id="rId59" Type="http://schemas.openxmlformats.org/officeDocument/2006/relationships/font" Target="fonts/OpenSans-bold.fntdata"/><Relationship Id="rId14" Type="http://schemas.openxmlformats.org/officeDocument/2006/relationships/slide" Target="slides/slide9.xml"/><Relationship Id="rId58" Type="http://schemas.openxmlformats.org/officeDocument/2006/relationships/font" Target="fonts/OpenSans-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orbes.com/sites/schuylermoore/2019/01/03/most-films-lose-money/#7cc87ad1739f"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5229a28b185f9c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5229a28b185f9c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5349ce44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5349ce44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5349ce44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5349ce44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5349ce44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5349ce44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5349ce44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5349ce44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5349ce44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5349ce44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Europe</a:t>
            </a:r>
            <a:r>
              <a:rPr lang="en"/>
              <a:t> is also an extremely popular location with the UK, France, Germany and Italy in the top 5. </a:t>
            </a:r>
            <a:r>
              <a:rPr b="1" lang="en"/>
              <a:t>Japan and India</a:t>
            </a:r>
            <a:r>
              <a:rPr lang="en"/>
              <a:t> are the most popular Asian countries when it comes to movie production.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5434026b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5434026b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5349ce44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5349ce44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5349ce44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5349ce44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5349ce44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5349ce44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5434026b3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5434026b3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https://www.forbes.com/sites/schuylermoore/2019/01/03/most-films-lose-money/#7cc87ad1739f</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5349ce44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5349ce44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5349ce44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5349ce44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5434026b3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5434026b3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5434026b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5434026b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5434026b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5434026b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a strong correlation between revenue and budget. So one metric to determine a movie’s success would be return = revenue/budget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5434026b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5434026b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85434026b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5434026b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55229a28b185f9c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5229a28b185f9c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5434026b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5434026b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85349ce44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85349ce44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5349ce442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5349ce442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85349ce44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85349ce44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5349ce44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5349ce44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5349ce44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5349ce44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85349ce44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5349ce44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85349ce44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85349ce44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85349ce44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85349ce44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85349ce44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5349ce44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85434026b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85434026b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85434026b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85434026b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85434026b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85434026b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5229a28b185f9c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5229a28b185f9c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85349ce44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85349ce44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85349ce44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85349ce44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85349ce44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85349ce44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55229a28b185f9c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55229a28b185f9c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55229a28b185f9c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55229a28b185f9c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5349ce44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5349ce44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5349ce44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5349ce44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5349ce442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5349ce442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5229a28b185f9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5229a28b185f9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5349ce442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5349ce442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title"/>
          </p:nvPr>
        </p:nvSpPr>
        <p:spPr>
          <a:xfrm>
            <a:off x="481425" y="1147350"/>
            <a:ext cx="8181300" cy="224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5200">
                <a:latin typeface="Times"/>
                <a:ea typeface="Times"/>
                <a:cs typeface="Times"/>
                <a:sym typeface="Times"/>
              </a:rPr>
              <a:t>Script Evaluation &amp; Production Company Prediction</a:t>
            </a:r>
            <a:endParaRPr b="1" sz="5200">
              <a:latin typeface="Times"/>
              <a:ea typeface="Times"/>
              <a:cs typeface="Times"/>
              <a:sym typeface="Times"/>
            </a:endParaRPr>
          </a:p>
        </p:txBody>
      </p:sp>
      <p:sp>
        <p:nvSpPr>
          <p:cNvPr id="63" name="Google Shape;63;p13"/>
          <p:cNvSpPr txBox="1"/>
          <p:nvPr/>
        </p:nvSpPr>
        <p:spPr>
          <a:xfrm>
            <a:off x="481275" y="3497250"/>
            <a:ext cx="8181300" cy="498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100">
                <a:solidFill>
                  <a:schemeClr val="dk1"/>
                </a:solidFill>
                <a:latin typeface="Times"/>
                <a:ea typeface="Times"/>
                <a:cs typeface="Times"/>
                <a:sym typeface="Times"/>
              </a:rPr>
              <a:t>by</a:t>
            </a:r>
            <a:endParaRPr sz="1100">
              <a:solidFill>
                <a:schemeClr val="dk1"/>
              </a:solidFill>
              <a:latin typeface="Times"/>
              <a:ea typeface="Times"/>
              <a:cs typeface="Times"/>
              <a:sym typeface="Times"/>
            </a:endParaRPr>
          </a:p>
          <a:p>
            <a:pPr indent="0" lvl="0" marL="0" rtl="0" algn="ctr">
              <a:lnSpc>
                <a:spcPct val="115000"/>
              </a:lnSpc>
              <a:spcBef>
                <a:spcPts val="0"/>
              </a:spcBef>
              <a:spcAft>
                <a:spcPts val="0"/>
              </a:spcAft>
              <a:buClr>
                <a:schemeClr val="dk1"/>
              </a:buClr>
              <a:buSzPts val="1100"/>
              <a:buFont typeface="Arial"/>
              <a:buNone/>
            </a:pPr>
            <a:r>
              <a:rPr lang="en" sz="1100">
                <a:solidFill>
                  <a:schemeClr val="dk1"/>
                </a:solidFill>
                <a:latin typeface="Times"/>
                <a:ea typeface="Times"/>
                <a:cs typeface="Times"/>
                <a:sym typeface="Times"/>
              </a:rPr>
              <a:t>Arshiya Sayyada – as12855@nyu.edu	Badhri Narayanan Suresh – bns332@nyu.edu	Bhaskar Venkatraman – bv640@nyu.edu</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Exploratory Data Analysis</a:t>
            </a:r>
            <a:endParaRPr>
              <a:latin typeface="Times"/>
              <a:ea typeface="Times"/>
              <a:cs typeface="Times"/>
              <a:sym typeface="Time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Original Movie Languages </a:t>
            </a:r>
            <a:endParaRPr>
              <a:latin typeface="Times"/>
              <a:ea typeface="Times"/>
              <a:cs typeface="Times"/>
              <a:sym typeface="Times"/>
            </a:endParaRPr>
          </a:p>
        </p:txBody>
      </p:sp>
      <p:sp>
        <p:nvSpPr>
          <p:cNvPr id="146" name="Google Shape;146;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a:buChar char="●"/>
            </a:pPr>
            <a:r>
              <a:rPr lang="en" sz="1800">
                <a:latin typeface="Times"/>
                <a:ea typeface="Times"/>
                <a:cs typeface="Times"/>
                <a:sym typeface="Times"/>
              </a:rPr>
              <a:t>Number of Unique Languages : 91</a:t>
            </a:r>
            <a:endParaRPr sz="1800">
              <a:latin typeface="Times"/>
              <a:ea typeface="Times"/>
              <a:cs typeface="Times"/>
              <a:sym typeface="Times"/>
            </a:endParaRPr>
          </a:p>
          <a:p>
            <a:pPr indent="0" lvl="0" marL="457200" rtl="0" algn="l">
              <a:spcBef>
                <a:spcPts val="1600"/>
              </a:spcBef>
              <a:spcAft>
                <a:spcPts val="0"/>
              </a:spcAft>
              <a:buNone/>
            </a:pPr>
            <a:r>
              <a:t/>
            </a:r>
            <a:endParaRPr sz="1800">
              <a:latin typeface="Times"/>
              <a:ea typeface="Times"/>
              <a:cs typeface="Times"/>
              <a:sym typeface="Times"/>
            </a:endParaRPr>
          </a:p>
          <a:p>
            <a:pPr indent="-342900" lvl="0" marL="457200" rtl="0" algn="l">
              <a:spcBef>
                <a:spcPts val="1600"/>
              </a:spcBef>
              <a:spcAft>
                <a:spcPts val="0"/>
              </a:spcAft>
              <a:buSzPts val="1800"/>
              <a:buFont typeface="Times"/>
              <a:buChar char="●"/>
            </a:pPr>
            <a:r>
              <a:rPr lang="en" sz="1800">
                <a:latin typeface="Times"/>
                <a:ea typeface="Times"/>
                <a:cs typeface="Times"/>
                <a:sym typeface="Times"/>
              </a:rPr>
              <a:t>Number of Movies in the Dataset : 45000</a:t>
            </a:r>
            <a:endParaRPr sz="1800">
              <a:latin typeface="Times"/>
              <a:ea typeface="Times"/>
              <a:cs typeface="Times"/>
              <a:sym typeface="Times"/>
            </a:endParaRPr>
          </a:p>
          <a:p>
            <a:pPr indent="0" lvl="0" marL="457200" rtl="0" algn="l">
              <a:spcBef>
                <a:spcPts val="1600"/>
              </a:spcBef>
              <a:spcAft>
                <a:spcPts val="0"/>
              </a:spcAft>
              <a:buNone/>
            </a:pPr>
            <a:r>
              <a:t/>
            </a:r>
            <a:endParaRPr sz="1800">
              <a:latin typeface="Times"/>
              <a:ea typeface="Times"/>
              <a:cs typeface="Times"/>
              <a:sym typeface="Times"/>
            </a:endParaRPr>
          </a:p>
          <a:p>
            <a:pPr indent="-342900" lvl="0" marL="457200" rtl="0" algn="l">
              <a:spcBef>
                <a:spcPts val="1600"/>
              </a:spcBef>
              <a:spcAft>
                <a:spcPts val="0"/>
              </a:spcAft>
              <a:buSzPts val="1800"/>
              <a:buFont typeface="Times"/>
              <a:buChar char="●"/>
            </a:pPr>
            <a:r>
              <a:rPr lang="en" sz="1800">
                <a:latin typeface="Times"/>
                <a:ea typeface="Times"/>
                <a:cs typeface="Times"/>
                <a:sym typeface="Times"/>
              </a:rPr>
              <a:t>Number of English Movies : 32185</a:t>
            </a:r>
            <a:endParaRPr>
              <a:latin typeface="Times"/>
              <a:ea typeface="Times"/>
              <a:cs typeface="Times"/>
              <a:sym typeface="Times"/>
            </a:endParaRPr>
          </a:p>
          <a:p>
            <a:pPr indent="0" lvl="0" marL="457200" rtl="0" algn="l">
              <a:spcBef>
                <a:spcPts val="1600"/>
              </a:spcBef>
              <a:spcAft>
                <a:spcPts val="1600"/>
              </a:spcAft>
              <a:buNone/>
            </a:pPr>
            <a:r>
              <a:t/>
            </a:r>
            <a:endParaRPr>
              <a:latin typeface="Times"/>
              <a:ea typeface="Times"/>
              <a:cs typeface="Times"/>
              <a:sym typeface="Times"/>
            </a:endParaRPr>
          </a:p>
        </p:txBody>
      </p:sp>
      <p:sp>
        <p:nvSpPr>
          <p:cNvPr id="147" name="Google Shape;147;p23"/>
          <p:cNvSpPr txBox="1"/>
          <p:nvPr>
            <p:ph idx="4294967295"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a:ea typeface="Times"/>
                <a:cs typeface="Times"/>
                <a:sym typeface="Times"/>
              </a:rPr>
              <a:t>Majority of the movies released before 2017 have English as their original language.</a:t>
            </a:r>
            <a:endParaRPr sz="1800">
              <a:latin typeface="Times"/>
              <a:ea typeface="Times"/>
              <a:cs typeface="Times"/>
              <a:sym typeface="Times"/>
            </a:endParaRPr>
          </a:p>
          <a:p>
            <a:pPr indent="0" lvl="0" marL="0" rtl="0" algn="l">
              <a:spcBef>
                <a:spcPts val="1600"/>
              </a:spcBef>
              <a:spcAft>
                <a:spcPts val="0"/>
              </a:spcAft>
              <a:buNone/>
            </a:pPr>
            <a:r>
              <a:t/>
            </a:r>
            <a:endParaRPr sz="1800">
              <a:latin typeface="Times"/>
              <a:ea typeface="Times"/>
              <a:cs typeface="Times"/>
              <a:sym typeface="Times"/>
            </a:endParaRPr>
          </a:p>
          <a:p>
            <a:pPr indent="0" lvl="0" marL="0" rtl="0" algn="l">
              <a:spcBef>
                <a:spcPts val="1600"/>
              </a:spcBef>
              <a:spcAft>
                <a:spcPts val="1600"/>
              </a:spcAft>
              <a:buNone/>
            </a:pPr>
            <a:r>
              <a:rPr lang="en" sz="1800">
                <a:latin typeface="Times"/>
                <a:ea typeface="Times"/>
                <a:cs typeface="Times"/>
                <a:sym typeface="Times"/>
              </a:rPr>
              <a:t>About 71.5% of the movies are in English followed by French and so on.</a:t>
            </a:r>
            <a:endParaRPr sz="1800">
              <a:latin typeface="Times"/>
              <a:ea typeface="Times"/>
              <a:cs typeface="Times"/>
              <a:sym typeface="Time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latin typeface="Times"/>
                <a:ea typeface="Times"/>
                <a:cs typeface="Times"/>
                <a:sym typeface="Times"/>
              </a:rPr>
              <a:t>Movie Language Distribution (</a:t>
            </a:r>
            <a:r>
              <a:rPr lang="en" sz="3200">
                <a:latin typeface="Times"/>
                <a:ea typeface="Times"/>
                <a:cs typeface="Times"/>
                <a:sym typeface="Times"/>
              </a:rPr>
              <a:t>Excluding English)</a:t>
            </a:r>
            <a:endParaRPr sz="3200">
              <a:latin typeface="Times"/>
              <a:ea typeface="Times"/>
              <a:cs typeface="Times"/>
              <a:sym typeface="Times"/>
            </a:endParaRPr>
          </a:p>
        </p:txBody>
      </p:sp>
      <p:pic>
        <p:nvPicPr>
          <p:cNvPr id="153" name="Google Shape;153;p24"/>
          <p:cNvPicPr preferRelativeResize="0"/>
          <p:nvPr/>
        </p:nvPicPr>
        <p:blipFill>
          <a:blip r:embed="rId3">
            <a:alphaModFix/>
          </a:blip>
          <a:stretch>
            <a:fillRect/>
          </a:stretch>
        </p:blipFill>
        <p:spPr>
          <a:xfrm>
            <a:off x="522038" y="1333975"/>
            <a:ext cx="8099925"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315925"/>
            <a:ext cx="8520600" cy="70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Movie Title - WordCloud</a:t>
            </a:r>
            <a:endParaRPr>
              <a:latin typeface="Times"/>
              <a:ea typeface="Times"/>
              <a:cs typeface="Times"/>
              <a:sym typeface="Times"/>
            </a:endParaRPr>
          </a:p>
        </p:txBody>
      </p:sp>
      <p:pic>
        <p:nvPicPr>
          <p:cNvPr id="159" name="Google Shape;159;p25"/>
          <p:cNvPicPr preferRelativeResize="0"/>
          <p:nvPr/>
        </p:nvPicPr>
        <p:blipFill>
          <a:blip r:embed="rId3">
            <a:alphaModFix/>
          </a:blip>
          <a:stretch>
            <a:fillRect/>
          </a:stretch>
        </p:blipFill>
        <p:spPr>
          <a:xfrm>
            <a:off x="790988" y="1017725"/>
            <a:ext cx="7562014"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380600"/>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Movie Overview - Wordcloud</a:t>
            </a:r>
            <a:endParaRPr>
              <a:latin typeface="Times"/>
              <a:ea typeface="Times"/>
              <a:cs typeface="Times"/>
              <a:sym typeface="Times"/>
            </a:endParaRPr>
          </a:p>
        </p:txBody>
      </p:sp>
      <p:pic>
        <p:nvPicPr>
          <p:cNvPr id="165" name="Google Shape;165;p26"/>
          <p:cNvPicPr preferRelativeResize="0"/>
          <p:nvPr/>
        </p:nvPicPr>
        <p:blipFill>
          <a:blip r:embed="rId3">
            <a:alphaModFix/>
          </a:blip>
          <a:stretch>
            <a:fillRect/>
          </a:stretch>
        </p:blipFill>
        <p:spPr>
          <a:xfrm>
            <a:off x="790988" y="1011125"/>
            <a:ext cx="7562014"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68675"/>
            <a:ext cx="8520600" cy="65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latin typeface="Times"/>
                <a:ea typeface="Times"/>
                <a:cs typeface="Times"/>
                <a:sym typeface="Times"/>
              </a:rPr>
              <a:t>Production Countries - World Map Distribution</a:t>
            </a:r>
            <a:endParaRPr sz="3400">
              <a:latin typeface="Times"/>
              <a:ea typeface="Times"/>
              <a:cs typeface="Times"/>
              <a:sym typeface="Times"/>
            </a:endParaRPr>
          </a:p>
        </p:txBody>
      </p:sp>
      <p:pic>
        <p:nvPicPr>
          <p:cNvPr id="171" name="Google Shape;171;p27"/>
          <p:cNvPicPr preferRelativeResize="0"/>
          <p:nvPr/>
        </p:nvPicPr>
        <p:blipFill>
          <a:blip r:embed="rId3">
            <a:alphaModFix/>
          </a:blip>
          <a:stretch>
            <a:fillRect/>
          </a:stretch>
        </p:blipFill>
        <p:spPr>
          <a:xfrm>
            <a:off x="1387700" y="1128075"/>
            <a:ext cx="5943739"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23177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Highest Grossing Films of All Time</a:t>
            </a:r>
            <a:endParaRPr/>
          </a:p>
        </p:txBody>
      </p:sp>
      <p:pic>
        <p:nvPicPr>
          <p:cNvPr id="177" name="Google Shape;177;p28"/>
          <p:cNvPicPr preferRelativeResize="0"/>
          <p:nvPr/>
        </p:nvPicPr>
        <p:blipFill>
          <a:blip r:embed="rId3">
            <a:alphaModFix/>
          </a:blip>
          <a:stretch>
            <a:fillRect/>
          </a:stretch>
        </p:blipFill>
        <p:spPr>
          <a:xfrm>
            <a:off x="2606400" y="1026363"/>
            <a:ext cx="3931197" cy="3820977"/>
          </a:xfrm>
          <a:prstGeom prst="rect">
            <a:avLst/>
          </a:prstGeom>
          <a:noFill/>
          <a:ln>
            <a:noFill/>
          </a:ln>
        </p:spPr>
      </p:pic>
      <p:sp>
        <p:nvSpPr>
          <p:cNvPr id="178" name="Google Shape;178;p28"/>
          <p:cNvSpPr/>
          <p:nvPr/>
        </p:nvSpPr>
        <p:spPr>
          <a:xfrm>
            <a:off x="4887650" y="1099750"/>
            <a:ext cx="1156800" cy="3747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p:nvPr/>
        </p:nvSpPr>
        <p:spPr>
          <a:xfrm>
            <a:off x="2687100" y="1099750"/>
            <a:ext cx="1684200" cy="3747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168600"/>
            <a:ext cx="8520600" cy="61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300">
                <a:latin typeface="Times"/>
                <a:ea typeface="Times"/>
                <a:cs typeface="Times"/>
                <a:sym typeface="Times"/>
              </a:rPr>
              <a:t>Movie Franchises - Highest Grossing Franchises</a:t>
            </a:r>
            <a:endParaRPr sz="3300">
              <a:latin typeface="Times"/>
              <a:ea typeface="Times"/>
              <a:cs typeface="Times"/>
              <a:sym typeface="Times"/>
            </a:endParaRPr>
          </a:p>
        </p:txBody>
      </p:sp>
      <p:pic>
        <p:nvPicPr>
          <p:cNvPr id="185" name="Google Shape;185;p29"/>
          <p:cNvPicPr preferRelativeResize="0"/>
          <p:nvPr/>
        </p:nvPicPr>
        <p:blipFill>
          <a:blip r:embed="rId3">
            <a:alphaModFix/>
          </a:blip>
          <a:stretch>
            <a:fillRect/>
          </a:stretch>
        </p:blipFill>
        <p:spPr>
          <a:xfrm>
            <a:off x="1064065" y="828425"/>
            <a:ext cx="7015860" cy="4125775"/>
          </a:xfrm>
          <a:prstGeom prst="rect">
            <a:avLst/>
          </a:prstGeom>
          <a:noFill/>
          <a:ln>
            <a:noFill/>
          </a:ln>
        </p:spPr>
      </p:pic>
      <p:sp>
        <p:nvSpPr>
          <p:cNvPr id="186" name="Google Shape;186;p29"/>
          <p:cNvSpPr/>
          <p:nvPr/>
        </p:nvSpPr>
        <p:spPr>
          <a:xfrm>
            <a:off x="1138225" y="828425"/>
            <a:ext cx="3988500" cy="4071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220275"/>
            <a:ext cx="8520600" cy="51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200">
                <a:latin typeface="Times"/>
                <a:ea typeface="Times"/>
                <a:cs typeface="Times"/>
                <a:sym typeface="Times"/>
              </a:rPr>
              <a:t>Movie Franchises - Longest Running Franchises</a:t>
            </a:r>
            <a:endParaRPr sz="3200"/>
          </a:p>
        </p:txBody>
      </p:sp>
      <p:pic>
        <p:nvPicPr>
          <p:cNvPr id="192" name="Google Shape;192;p30"/>
          <p:cNvPicPr preferRelativeResize="0"/>
          <p:nvPr/>
        </p:nvPicPr>
        <p:blipFill>
          <a:blip r:embed="rId3">
            <a:alphaModFix/>
          </a:blip>
          <a:stretch>
            <a:fillRect/>
          </a:stretch>
        </p:blipFill>
        <p:spPr>
          <a:xfrm>
            <a:off x="871838" y="835200"/>
            <a:ext cx="7400324" cy="4034725"/>
          </a:xfrm>
          <a:prstGeom prst="rect">
            <a:avLst/>
          </a:prstGeom>
          <a:noFill/>
          <a:ln>
            <a:noFill/>
          </a:ln>
        </p:spPr>
      </p:pic>
      <p:sp>
        <p:nvSpPr>
          <p:cNvPr id="193" name="Google Shape;193;p30"/>
          <p:cNvSpPr/>
          <p:nvPr/>
        </p:nvSpPr>
        <p:spPr>
          <a:xfrm>
            <a:off x="5251100" y="835200"/>
            <a:ext cx="1386600" cy="4071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p:nvPr/>
        </p:nvSpPr>
        <p:spPr>
          <a:xfrm>
            <a:off x="917600" y="816775"/>
            <a:ext cx="3291000" cy="4071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315925"/>
            <a:ext cx="8520600" cy="44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200">
                <a:latin typeface="Times"/>
                <a:ea typeface="Times"/>
                <a:cs typeface="Times"/>
                <a:sym typeface="Times"/>
              </a:rPr>
              <a:t>Movie Franchises - Most Successful Franchises</a:t>
            </a:r>
            <a:endParaRPr sz="3200"/>
          </a:p>
        </p:txBody>
      </p:sp>
      <p:pic>
        <p:nvPicPr>
          <p:cNvPr id="200" name="Google Shape;200;p31"/>
          <p:cNvPicPr preferRelativeResize="0"/>
          <p:nvPr/>
        </p:nvPicPr>
        <p:blipFill>
          <a:blip r:embed="rId3">
            <a:alphaModFix/>
          </a:blip>
          <a:stretch>
            <a:fillRect/>
          </a:stretch>
        </p:blipFill>
        <p:spPr>
          <a:xfrm>
            <a:off x="1103518" y="765325"/>
            <a:ext cx="6936957" cy="4125775"/>
          </a:xfrm>
          <a:prstGeom prst="rect">
            <a:avLst/>
          </a:prstGeom>
          <a:noFill/>
          <a:ln>
            <a:noFill/>
          </a:ln>
        </p:spPr>
      </p:pic>
      <p:sp>
        <p:nvSpPr>
          <p:cNvPr id="201" name="Google Shape;201;p31"/>
          <p:cNvSpPr/>
          <p:nvPr/>
        </p:nvSpPr>
        <p:spPr>
          <a:xfrm>
            <a:off x="6389275" y="792425"/>
            <a:ext cx="1651200" cy="4071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1"/>
          <p:cNvSpPr/>
          <p:nvPr/>
        </p:nvSpPr>
        <p:spPr>
          <a:xfrm>
            <a:off x="1103525" y="792413"/>
            <a:ext cx="2904000" cy="4071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nvSpPr>
        <p:spPr>
          <a:xfrm>
            <a:off x="486150" y="1379863"/>
            <a:ext cx="8171700" cy="1825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2500">
                <a:solidFill>
                  <a:srgbClr val="434343"/>
                </a:solidFill>
                <a:latin typeface="Playfair Display"/>
                <a:ea typeface="Playfair Display"/>
                <a:cs typeface="Playfair Display"/>
                <a:sym typeface="Playfair Display"/>
              </a:rPr>
              <a:t> “There is a wild oversupply of film productions—approximately 600 to 700 per year—while only 200 or so obtain even a decent release, permitting any return at all, much less a profit”</a:t>
            </a:r>
            <a:endParaRPr sz="2500">
              <a:solidFill>
                <a:srgbClr val="434343"/>
              </a:solidFill>
              <a:latin typeface="Playfair Display"/>
              <a:ea typeface="Playfair Display"/>
              <a:cs typeface="Playfair Display"/>
              <a:sym typeface="Playfair Display"/>
            </a:endParaRPr>
          </a:p>
          <a:p>
            <a:pPr indent="0" lvl="0" marL="0" rtl="0" algn="l">
              <a:spcBef>
                <a:spcPts val="1600"/>
              </a:spcBef>
              <a:spcAft>
                <a:spcPts val="0"/>
              </a:spcAft>
              <a:buNone/>
            </a:pPr>
            <a:r>
              <a:t/>
            </a:r>
            <a:endParaRPr/>
          </a:p>
        </p:txBody>
      </p:sp>
      <p:sp>
        <p:nvSpPr>
          <p:cNvPr id="69" name="Google Shape;69;p14"/>
          <p:cNvSpPr txBox="1"/>
          <p:nvPr/>
        </p:nvSpPr>
        <p:spPr>
          <a:xfrm>
            <a:off x="6435000" y="3291138"/>
            <a:ext cx="2126100" cy="472500"/>
          </a:xfrm>
          <a:prstGeom prst="rect">
            <a:avLst/>
          </a:prstGeom>
          <a:noFill/>
          <a:ln>
            <a:noFill/>
          </a:ln>
        </p:spPr>
        <p:txBody>
          <a:bodyPr anchorCtr="0" anchor="t" bIns="91425" lIns="91425" spcFirstLastPara="1" rIns="91425" wrap="square" tIns="91425">
            <a:noAutofit/>
          </a:bodyPr>
          <a:lstStyle/>
          <a:p>
            <a:pPr indent="-361950" lvl="0" marL="457200" rtl="0" algn="r">
              <a:spcBef>
                <a:spcPts val="0"/>
              </a:spcBef>
              <a:spcAft>
                <a:spcPts val="0"/>
              </a:spcAft>
              <a:buClr>
                <a:srgbClr val="434343"/>
              </a:buClr>
              <a:buSzPts val="2100"/>
              <a:buFont typeface="Playfair Display"/>
              <a:buChar char="-"/>
            </a:pPr>
            <a:r>
              <a:rPr lang="en" sz="2100">
                <a:solidFill>
                  <a:srgbClr val="434343"/>
                </a:solidFill>
                <a:latin typeface="Playfair Display"/>
                <a:ea typeface="Playfair Display"/>
                <a:cs typeface="Playfair Display"/>
                <a:sym typeface="Playfair Display"/>
              </a:rPr>
              <a:t>Forbes</a:t>
            </a:r>
            <a:endParaRPr sz="2100">
              <a:solidFill>
                <a:srgbClr val="434343"/>
              </a:solidFill>
              <a:latin typeface="Playfair Display"/>
              <a:ea typeface="Playfair Display"/>
              <a:cs typeface="Playfair Display"/>
              <a:sym typeface="Playfair Displ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210700"/>
            <a:ext cx="8520600" cy="5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latin typeface="Times"/>
                <a:ea typeface="Times"/>
                <a:cs typeface="Times"/>
                <a:sym typeface="Times"/>
              </a:rPr>
              <a:t>Production Companies - Highest Revenue</a:t>
            </a:r>
            <a:endParaRPr sz="3200">
              <a:latin typeface="Times"/>
              <a:ea typeface="Times"/>
              <a:cs typeface="Times"/>
              <a:sym typeface="Times"/>
            </a:endParaRPr>
          </a:p>
        </p:txBody>
      </p:sp>
      <p:pic>
        <p:nvPicPr>
          <p:cNvPr id="208" name="Google Shape;208;p32"/>
          <p:cNvPicPr preferRelativeResize="0"/>
          <p:nvPr/>
        </p:nvPicPr>
        <p:blipFill>
          <a:blip r:embed="rId3">
            <a:alphaModFix/>
          </a:blip>
          <a:stretch>
            <a:fillRect/>
          </a:stretch>
        </p:blipFill>
        <p:spPr>
          <a:xfrm>
            <a:off x="1545437" y="740800"/>
            <a:ext cx="6053137" cy="4125775"/>
          </a:xfrm>
          <a:prstGeom prst="rect">
            <a:avLst/>
          </a:prstGeom>
          <a:noFill/>
          <a:ln>
            <a:noFill/>
          </a:ln>
        </p:spPr>
      </p:pic>
      <p:sp>
        <p:nvSpPr>
          <p:cNvPr id="209" name="Google Shape;209;p32"/>
          <p:cNvSpPr/>
          <p:nvPr/>
        </p:nvSpPr>
        <p:spPr>
          <a:xfrm>
            <a:off x="1616450" y="767900"/>
            <a:ext cx="2955600" cy="4071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311700" y="258550"/>
            <a:ext cx="8520600" cy="52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200">
                <a:latin typeface="Times"/>
                <a:ea typeface="Times"/>
                <a:cs typeface="Times"/>
                <a:sym typeface="Times"/>
              </a:rPr>
              <a:t>Production Companies - Most Successful</a:t>
            </a:r>
            <a:endParaRPr sz="3200"/>
          </a:p>
        </p:txBody>
      </p:sp>
      <p:pic>
        <p:nvPicPr>
          <p:cNvPr id="215" name="Google Shape;215;p33"/>
          <p:cNvPicPr preferRelativeResize="0"/>
          <p:nvPr/>
        </p:nvPicPr>
        <p:blipFill>
          <a:blip r:embed="rId3">
            <a:alphaModFix/>
          </a:blip>
          <a:stretch>
            <a:fillRect/>
          </a:stretch>
        </p:blipFill>
        <p:spPr>
          <a:xfrm>
            <a:off x="1778675" y="876775"/>
            <a:ext cx="5586658" cy="3820975"/>
          </a:xfrm>
          <a:prstGeom prst="rect">
            <a:avLst/>
          </a:prstGeom>
          <a:noFill/>
          <a:ln>
            <a:noFill/>
          </a:ln>
        </p:spPr>
      </p:pic>
      <p:sp>
        <p:nvSpPr>
          <p:cNvPr id="216" name="Google Shape;216;p33"/>
          <p:cNvSpPr/>
          <p:nvPr/>
        </p:nvSpPr>
        <p:spPr>
          <a:xfrm>
            <a:off x="5777150" y="876713"/>
            <a:ext cx="1549500" cy="3821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3"/>
          <p:cNvSpPr/>
          <p:nvPr/>
        </p:nvSpPr>
        <p:spPr>
          <a:xfrm>
            <a:off x="1846175" y="876775"/>
            <a:ext cx="1549500" cy="3821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700">
                <a:latin typeface="Times"/>
                <a:ea typeface="Times"/>
                <a:cs typeface="Times"/>
                <a:sym typeface="Times"/>
              </a:rPr>
              <a:t>Maximum Revenue Through the Years</a:t>
            </a:r>
            <a:endParaRPr sz="3700">
              <a:latin typeface="Times"/>
              <a:ea typeface="Times"/>
              <a:cs typeface="Times"/>
              <a:sym typeface="Times"/>
            </a:endParaRPr>
          </a:p>
        </p:txBody>
      </p:sp>
      <p:pic>
        <p:nvPicPr>
          <p:cNvPr id="223" name="Google Shape;223;p34"/>
          <p:cNvPicPr preferRelativeResize="0"/>
          <p:nvPr/>
        </p:nvPicPr>
        <p:blipFill>
          <a:blip r:embed="rId3">
            <a:alphaModFix/>
          </a:blip>
          <a:stretch>
            <a:fillRect/>
          </a:stretch>
        </p:blipFill>
        <p:spPr>
          <a:xfrm>
            <a:off x="152400" y="1492250"/>
            <a:ext cx="8839203" cy="285818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311700" y="229825"/>
            <a:ext cx="8520600" cy="67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Most Expensive Movies of all Time</a:t>
            </a:r>
            <a:endParaRPr/>
          </a:p>
        </p:txBody>
      </p:sp>
      <p:pic>
        <p:nvPicPr>
          <p:cNvPr id="229" name="Google Shape;229;p35"/>
          <p:cNvPicPr preferRelativeResize="0"/>
          <p:nvPr/>
        </p:nvPicPr>
        <p:blipFill>
          <a:blip r:embed="rId3">
            <a:alphaModFix/>
          </a:blip>
          <a:stretch>
            <a:fillRect/>
          </a:stretch>
        </p:blipFill>
        <p:spPr>
          <a:xfrm>
            <a:off x="1842738" y="989675"/>
            <a:ext cx="5458535" cy="3820975"/>
          </a:xfrm>
          <a:prstGeom prst="rect">
            <a:avLst/>
          </a:prstGeom>
          <a:noFill/>
          <a:ln>
            <a:noFill/>
          </a:ln>
        </p:spPr>
      </p:pic>
      <p:sp>
        <p:nvSpPr>
          <p:cNvPr id="230" name="Google Shape;230;p35"/>
          <p:cNvSpPr/>
          <p:nvPr/>
        </p:nvSpPr>
        <p:spPr>
          <a:xfrm>
            <a:off x="1903400" y="1063050"/>
            <a:ext cx="2262900" cy="3747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Returns or Movie Success Analysis</a:t>
            </a:r>
            <a:endParaRPr/>
          </a:p>
        </p:txBody>
      </p:sp>
      <p:pic>
        <p:nvPicPr>
          <p:cNvPr id="236" name="Google Shape;236;p36"/>
          <p:cNvPicPr preferRelativeResize="0"/>
          <p:nvPr/>
        </p:nvPicPr>
        <p:blipFill>
          <a:blip r:embed="rId3">
            <a:alphaModFix/>
          </a:blip>
          <a:stretch>
            <a:fillRect/>
          </a:stretch>
        </p:blipFill>
        <p:spPr>
          <a:xfrm>
            <a:off x="878150" y="1062713"/>
            <a:ext cx="3742640" cy="3820975"/>
          </a:xfrm>
          <a:prstGeom prst="rect">
            <a:avLst/>
          </a:prstGeom>
          <a:noFill/>
          <a:ln>
            <a:noFill/>
          </a:ln>
        </p:spPr>
      </p:pic>
      <p:sp>
        <p:nvSpPr>
          <p:cNvPr id="237" name="Google Shape;237;p36"/>
          <p:cNvSpPr txBox="1"/>
          <p:nvPr/>
        </p:nvSpPr>
        <p:spPr>
          <a:xfrm>
            <a:off x="4993175" y="2398775"/>
            <a:ext cx="3500700" cy="654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Return = Revenue/Budget</a:t>
            </a:r>
            <a:endParaRPr>
              <a:latin typeface="Times"/>
              <a:ea typeface="Times"/>
              <a:cs typeface="Times"/>
              <a:sym typeface="Time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311700" y="186425"/>
            <a:ext cx="8520600" cy="70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Most Successful Movies</a:t>
            </a:r>
            <a:endParaRPr>
              <a:latin typeface="Times"/>
              <a:ea typeface="Times"/>
              <a:cs typeface="Times"/>
              <a:sym typeface="Times"/>
            </a:endParaRPr>
          </a:p>
        </p:txBody>
      </p:sp>
      <p:pic>
        <p:nvPicPr>
          <p:cNvPr id="243" name="Google Shape;243;p37"/>
          <p:cNvPicPr preferRelativeResize="0"/>
          <p:nvPr/>
        </p:nvPicPr>
        <p:blipFill>
          <a:blip r:embed="rId3">
            <a:alphaModFix/>
          </a:blip>
          <a:stretch>
            <a:fillRect/>
          </a:stretch>
        </p:blipFill>
        <p:spPr>
          <a:xfrm>
            <a:off x="1870475" y="1017725"/>
            <a:ext cx="5311871" cy="3820976"/>
          </a:xfrm>
          <a:prstGeom prst="rect">
            <a:avLst/>
          </a:prstGeom>
          <a:noFill/>
          <a:ln>
            <a:noFill/>
          </a:ln>
        </p:spPr>
      </p:pic>
      <p:sp>
        <p:nvSpPr>
          <p:cNvPr id="244" name="Google Shape;244;p37"/>
          <p:cNvSpPr/>
          <p:nvPr/>
        </p:nvSpPr>
        <p:spPr>
          <a:xfrm>
            <a:off x="5199550" y="1199375"/>
            <a:ext cx="1503300" cy="3639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7"/>
          <p:cNvSpPr/>
          <p:nvPr/>
        </p:nvSpPr>
        <p:spPr>
          <a:xfrm>
            <a:off x="1927725" y="1199375"/>
            <a:ext cx="1649400" cy="3639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311700" y="239400"/>
            <a:ext cx="8520600" cy="64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Worst Box Office Disasters</a:t>
            </a:r>
            <a:endParaRPr>
              <a:latin typeface="Times"/>
              <a:ea typeface="Times"/>
              <a:cs typeface="Times"/>
              <a:sym typeface="Times"/>
            </a:endParaRPr>
          </a:p>
        </p:txBody>
      </p:sp>
      <p:pic>
        <p:nvPicPr>
          <p:cNvPr id="251" name="Google Shape;251;p38"/>
          <p:cNvPicPr preferRelativeResize="0"/>
          <p:nvPr/>
        </p:nvPicPr>
        <p:blipFill rotWithShape="1">
          <a:blip r:embed="rId3">
            <a:alphaModFix/>
          </a:blip>
          <a:srcRect b="0" l="0" r="0" t="1302"/>
          <a:stretch/>
        </p:blipFill>
        <p:spPr>
          <a:xfrm>
            <a:off x="2007000" y="927800"/>
            <a:ext cx="5130001" cy="3771125"/>
          </a:xfrm>
          <a:prstGeom prst="rect">
            <a:avLst/>
          </a:prstGeom>
          <a:noFill/>
          <a:ln>
            <a:noFill/>
          </a:ln>
        </p:spPr>
      </p:pic>
      <p:sp>
        <p:nvSpPr>
          <p:cNvPr id="252" name="Google Shape;252;p38"/>
          <p:cNvSpPr/>
          <p:nvPr/>
        </p:nvSpPr>
        <p:spPr>
          <a:xfrm>
            <a:off x="5046875" y="1123500"/>
            <a:ext cx="1632000" cy="3575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8"/>
          <p:cNvSpPr/>
          <p:nvPr/>
        </p:nvSpPr>
        <p:spPr>
          <a:xfrm>
            <a:off x="2071575" y="1123500"/>
            <a:ext cx="1632000" cy="3575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9"/>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Description </a:t>
            </a:r>
            <a:r>
              <a:rPr lang="en">
                <a:latin typeface="Times"/>
                <a:ea typeface="Times"/>
                <a:cs typeface="Times"/>
                <a:sym typeface="Times"/>
              </a:rPr>
              <a:t>Based Recommendation</a:t>
            </a:r>
            <a:r>
              <a:rPr lang="en"/>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a:t>
            </a:r>
            <a:r>
              <a:rPr lang="en">
                <a:latin typeface="Times"/>
                <a:ea typeface="Times"/>
                <a:cs typeface="Times"/>
                <a:sym typeface="Times"/>
              </a:rPr>
              <a:t>TF - IDF</a:t>
            </a:r>
            <a:endParaRPr>
              <a:latin typeface="Times"/>
              <a:ea typeface="Times"/>
              <a:cs typeface="Times"/>
              <a:sym typeface="Times"/>
            </a:endParaRPr>
          </a:p>
        </p:txBody>
      </p:sp>
      <p:pic>
        <p:nvPicPr>
          <p:cNvPr id="264" name="Google Shape;264;p40"/>
          <p:cNvPicPr preferRelativeResize="0"/>
          <p:nvPr/>
        </p:nvPicPr>
        <p:blipFill>
          <a:blip r:embed="rId3">
            <a:alphaModFix/>
          </a:blip>
          <a:stretch>
            <a:fillRect/>
          </a:stretch>
        </p:blipFill>
        <p:spPr>
          <a:xfrm>
            <a:off x="2270549" y="1288888"/>
            <a:ext cx="4602900" cy="2885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311700" y="239400"/>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latin typeface="Times"/>
                <a:ea typeface="Times"/>
                <a:cs typeface="Times"/>
                <a:sym typeface="Times"/>
              </a:rPr>
              <a:t>TF-IDF on Movie Description</a:t>
            </a:r>
            <a:endParaRPr sz="4000">
              <a:latin typeface="Times"/>
              <a:ea typeface="Times"/>
              <a:cs typeface="Times"/>
              <a:sym typeface="Times"/>
            </a:endParaRPr>
          </a:p>
        </p:txBody>
      </p:sp>
      <p:pic>
        <p:nvPicPr>
          <p:cNvPr id="270" name="Google Shape;270;p41"/>
          <p:cNvPicPr preferRelativeResize="0"/>
          <p:nvPr/>
        </p:nvPicPr>
        <p:blipFill>
          <a:blip r:embed="rId3">
            <a:alphaModFix/>
          </a:blip>
          <a:stretch>
            <a:fillRect/>
          </a:stretch>
        </p:blipFill>
        <p:spPr>
          <a:xfrm>
            <a:off x="77000" y="1152475"/>
            <a:ext cx="9144001" cy="3771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Problem Statement</a:t>
            </a:r>
            <a:endParaRPr>
              <a:latin typeface="Times"/>
              <a:ea typeface="Times"/>
              <a:cs typeface="Times"/>
              <a:sym typeface="Times"/>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a:ea typeface="Times"/>
                <a:cs typeface="Times"/>
                <a:sym typeface="Times"/>
              </a:rPr>
              <a:t>The film industry puts in billions of dollars into making movies every year but very few turn up a profit. </a:t>
            </a:r>
            <a:r>
              <a:rPr lang="en">
                <a:latin typeface="Times"/>
                <a:ea typeface="Times"/>
                <a:cs typeface="Times"/>
                <a:sym typeface="Times"/>
              </a:rPr>
              <a:t>Which scripts get selected to be made into movies is a very subjective process. It has more to do with luck than any logical thought process. They are operating on limited data. </a:t>
            </a:r>
            <a:endParaRPr>
              <a:latin typeface="Times"/>
              <a:ea typeface="Times"/>
              <a:cs typeface="Times"/>
              <a:sym typeface="Times"/>
            </a:endParaRPr>
          </a:p>
          <a:p>
            <a:pPr indent="0" lvl="0" marL="0" rtl="0" algn="l">
              <a:spcBef>
                <a:spcPts val="1600"/>
              </a:spcBef>
              <a:spcAft>
                <a:spcPts val="0"/>
              </a:spcAft>
              <a:buNone/>
            </a:pPr>
            <a:r>
              <a:rPr lang="en">
                <a:latin typeface="Times"/>
                <a:ea typeface="Times"/>
                <a:cs typeface="Times"/>
                <a:sym typeface="Times"/>
              </a:rPr>
              <a:t>Even if a script is great and it gets picked to be made, the wrong production company could squander its potential for profit. </a:t>
            </a:r>
            <a:endParaRPr>
              <a:latin typeface="Times"/>
              <a:ea typeface="Times"/>
              <a:cs typeface="Times"/>
              <a:sym typeface="Times"/>
            </a:endParaRPr>
          </a:p>
          <a:p>
            <a:pPr indent="0" lvl="0" marL="0" rtl="0" algn="l">
              <a:spcBef>
                <a:spcPts val="1600"/>
              </a:spcBef>
              <a:spcAft>
                <a:spcPts val="0"/>
              </a:spcAft>
              <a:buNone/>
            </a:pPr>
            <a:r>
              <a:rPr lang="en">
                <a:latin typeface="Times"/>
                <a:ea typeface="Times"/>
                <a:cs typeface="Times"/>
                <a:sym typeface="Times"/>
              </a:rPr>
              <a:t>We believe that for an industry with such a huge investment, there should be a more concrete and objective way of decision making. </a:t>
            </a:r>
            <a:endParaRPr>
              <a:latin typeface="Times"/>
              <a:ea typeface="Times"/>
              <a:cs typeface="Times"/>
              <a:sym typeface="Times"/>
            </a:endParaRPr>
          </a:p>
          <a:p>
            <a:pPr indent="0" lvl="0" marL="0" rtl="0" algn="l">
              <a:spcBef>
                <a:spcPts val="1600"/>
              </a:spcBef>
              <a:spcAft>
                <a:spcPts val="1600"/>
              </a:spcAft>
              <a:buNone/>
            </a:pPr>
            <a:r>
              <a:t/>
            </a:r>
            <a:endParaRPr>
              <a:latin typeface="Times"/>
              <a:ea typeface="Times"/>
              <a:cs typeface="Times"/>
              <a:sym typeface="Time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76" name="Google Shape;276;p42"/>
          <p:cNvPicPr preferRelativeResize="0"/>
          <p:nvPr/>
        </p:nvPicPr>
        <p:blipFill>
          <a:blip r:embed="rId3">
            <a:alphaModFix/>
          </a:blip>
          <a:stretch>
            <a:fillRect/>
          </a:stretch>
        </p:blipFill>
        <p:spPr>
          <a:xfrm>
            <a:off x="0" y="347025"/>
            <a:ext cx="9144001" cy="4221850"/>
          </a:xfrm>
          <a:prstGeom prst="rect">
            <a:avLst/>
          </a:prstGeom>
          <a:noFill/>
          <a:ln>
            <a:noFill/>
          </a:ln>
        </p:spPr>
      </p:pic>
      <p:sp>
        <p:nvSpPr>
          <p:cNvPr id="277" name="Google Shape;277;p42"/>
          <p:cNvSpPr txBox="1"/>
          <p:nvPr/>
        </p:nvSpPr>
        <p:spPr>
          <a:xfrm>
            <a:off x="311700" y="2779925"/>
            <a:ext cx="73380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2"/>
          <p:cNvSpPr txBox="1"/>
          <p:nvPr/>
        </p:nvSpPr>
        <p:spPr>
          <a:xfrm>
            <a:off x="228300" y="2672475"/>
            <a:ext cx="1866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(Overview + genre)</a:t>
            </a:r>
            <a:endParaRPr>
              <a:latin typeface="Times"/>
              <a:ea typeface="Times"/>
              <a:cs typeface="Times"/>
              <a:sym typeface="Time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Recommendation - Example </a:t>
            </a:r>
            <a:endParaRPr>
              <a:latin typeface="Times"/>
              <a:ea typeface="Times"/>
              <a:cs typeface="Times"/>
              <a:sym typeface="Times"/>
            </a:endParaRPr>
          </a:p>
        </p:txBody>
      </p:sp>
      <p:pic>
        <p:nvPicPr>
          <p:cNvPr id="284" name="Google Shape;284;p43"/>
          <p:cNvPicPr preferRelativeResize="0"/>
          <p:nvPr/>
        </p:nvPicPr>
        <p:blipFill>
          <a:blip r:embed="rId3">
            <a:alphaModFix/>
          </a:blip>
          <a:stretch>
            <a:fillRect/>
          </a:stretch>
        </p:blipFill>
        <p:spPr>
          <a:xfrm>
            <a:off x="576250" y="1202525"/>
            <a:ext cx="7991475" cy="3324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Times"/>
                <a:ea typeface="Times"/>
                <a:cs typeface="Times"/>
                <a:sym typeface="Times"/>
              </a:rPr>
              <a:t>Recommendation - Example</a:t>
            </a:r>
            <a:r>
              <a:rPr lang="en"/>
              <a:t> </a:t>
            </a:r>
            <a:endParaRPr/>
          </a:p>
        </p:txBody>
      </p:sp>
      <p:pic>
        <p:nvPicPr>
          <p:cNvPr id="290" name="Google Shape;290;p44"/>
          <p:cNvPicPr preferRelativeResize="0"/>
          <p:nvPr/>
        </p:nvPicPr>
        <p:blipFill>
          <a:blip r:embed="rId3">
            <a:alphaModFix/>
          </a:blip>
          <a:stretch>
            <a:fillRect/>
          </a:stretch>
        </p:blipFill>
        <p:spPr>
          <a:xfrm>
            <a:off x="280988" y="1247125"/>
            <a:ext cx="8582025" cy="33051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Movie Plot Evaluation</a:t>
            </a:r>
            <a:endParaRPr>
              <a:latin typeface="Times"/>
              <a:ea typeface="Times"/>
              <a:cs typeface="Times"/>
              <a:sym typeface="Times"/>
            </a:endParaRPr>
          </a:p>
        </p:txBody>
      </p:sp>
      <p:sp>
        <p:nvSpPr>
          <p:cNvPr id="296" name="Google Shape;296;p4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mes"/>
              <a:ea typeface="Times"/>
              <a:cs typeface="Times"/>
              <a:sym typeface="Times"/>
            </a:endParaRPr>
          </a:p>
          <a:p>
            <a:pPr indent="-342900" lvl="0" marL="457200" rtl="0" algn="l">
              <a:spcBef>
                <a:spcPts val="1600"/>
              </a:spcBef>
              <a:spcAft>
                <a:spcPts val="0"/>
              </a:spcAft>
              <a:buSzPts val="1800"/>
              <a:buFont typeface="Times"/>
              <a:buChar char="●"/>
            </a:pPr>
            <a:r>
              <a:rPr lang="en">
                <a:latin typeface="Times"/>
                <a:ea typeface="Times"/>
                <a:cs typeface="Times"/>
                <a:sym typeface="Times"/>
              </a:rPr>
              <a:t>For an input query description , we create a row in the dataframe and compute cosine similarity with each of the other movies description.</a:t>
            </a:r>
            <a:endParaRPr>
              <a:latin typeface="Times"/>
              <a:ea typeface="Times"/>
              <a:cs typeface="Times"/>
              <a:sym typeface="Times"/>
            </a:endParaRPr>
          </a:p>
          <a:p>
            <a:pPr indent="-342900" lvl="0" marL="457200" rtl="0" algn="l">
              <a:spcBef>
                <a:spcPts val="0"/>
              </a:spcBef>
              <a:spcAft>
                <a:spcPts val="0"/>
              </a:spcAft>
              <a:buSzPts val="1800"/>
              <a:buFont typeface="Times"/>
              <a:buChar char="●"/>
            </a:pPr>
            <a:r>
              <a:rPr lang="en">
                <a:latin typeface="Times"/>
                <a:ea typeface="Times"/>
                <a:cs typeface="Times"/>
                <a:sym typeface="Times"/>
              </a:rPr>
              <a:t>For top 10 similar movies, we compute average rating, average return ratio and a list of production companies that produced these films</a:t>
            </a:r>
            <a:endParaRPr>
              <a:latin typeface="Times"/>
              <a:ea typeface="Times"/>
              <a:cs typeface="Times"/>
              <a:sym typeface="Times"/>
            </a:endParaRPr>
          </a:p>
          <a:p>
            <a:pPr indent="-342900" lvl="0" marL="457200" rtl="0" algn="l">
              <a:spcBef>
                <a:spcPts val="0"/>
              </a:spcBef>
              <a:spcAft>
                <a:spcPts val="0"/>
              </a:spcAft>
              <a:buSzPts val="1800"/>
              <a:buFont typeface="Times"/>
              <a:buChar char="●"/>
            </a:pPr>
            <a:r>
              <a:rPr lang="en">
                <a:latin typeface="Times"/>
                <a:ea typeface="Times"/>
                <a:cs typeface="Times"/>
                <a:sym typeface="Times"/>
              </a:rPr>
              <a:t>Validation/Testing : Movies released after 2017</a:t>
            </a:r>
            <a:endParaRPr>
              <a:latin typeface="Times"/>
              <a:ea typeface="Times"/>
              <a:cs typeface="Times"/>
              <a:sym typeface="Times"/>
            </a:endParaRPr>
          </a:p>
          <a:p>
            <a:pPr indent="0" lvl="0" marL="45720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6"/>
          <p:cNvSpPr txBox="1"/>
          <p:nvPr>
            <p:ph type="title"/>
          </p:nvPr>
        </p:nvSpPr>
        <p:spPr>
          <a:xfrm>
            <a:off x="285300" y="445050"/>
            <a:ext cx="8573400" cy="572700"/>
          </a:xfrm>
          <a:prstGeom prst="rect">
            <a:avLst/>
          </a:prstGeom>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200">
                <a:latin typeface="Times"/>
                <a:ea typeface="Times"/>
                <a:cs typeface="Times"/>
                <a:sym typeface="Times"/>
              </a:rPr>
              <a:t>Examples - (a) Mission Impossible - Fallout (2018)</a:t>
            </a:r>
            <a:endParaRPr sz="3200">
              <a:latin typeface="Times"/>
              <a:ea typeface="Times"/>
              <a:cs typeface="Times"/>
              <a:sym typeface="Times"/>
            </a:endParaRPr>
          </a:p>
        </p:txBody>
      </p:sp>
      <p:pic>
        <p:nvPicPr>
          <p:cNvPr id="302" name="Google Shape;302;p46"/>
          <p:cNvPicPr preferRelativeResize="0"/>
          <p:nvPr/>
        </p:nvPicPr>
        <p:blipFill rotWithShape="1">
          <a:blip r:embed="rId3">
            <a:alphaModFix/>
          </a:blip>
          <a:srcRect b="0" l="0" r="8130" t="0"/>
          <a:stretch/>
        </p:blipFill>
        <p:spPr>
          <a:xfrm>
            <a:off x="1002725" y="1017750"/>
            <a:ext cx="7467225" cy="3962400"/>
          </a:xfrm>
          <a:prstGeom prst="rect">
            <a:avLst/>
          </a:prstGeom>
          <a:noFill/>
          <a:ln>
            <a:noFill/>
          </a:ln>
        </p:spPr>
      </p:pic>
      <p:sp>
        <p:nvSpPr>
          <p:cNvPr id="303" name="Google Shape;303;p46"/>
          <p:cNvSpPr/>
          <p:nvPr/>
        </p:nvSpPr>
        <p:spPr>
          <a:xfrm>
            <a:off x="6136125" y="1017750"/>
            <a:ext cx="1952100" cy="323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6"/>
          <p:cNvSpPr/>
          <p:nvPr/>
        </p:nvSpPr>
        <p:spPr>
          <a:xfrm>
            <a:off x="5703325" y="1459275"/>
            <a:ext cx="1952100" cy="323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6"/>
          <p:cNvSpPr/>
          <p:nvPr/>
        </p:nvSpPr>
        <p:spPr>
          <a:xfrm>
            <a:off x="978825" y="2424600"/>
            <a:ext cx="3161700" cy="231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6"/>
          <p:cNvSpPr/>
          <p:nvPr/>
        </p:nvSpPr>
        <p:spPr>
          <a:xfrm>
            <a:off x="978825" y="2901200"/>
            <a:ext cx="3137700" cy="231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pic>
        <p:nvPicPr>
          <p:cNvPr id="311" name="Google Shape;311;p47"/>
          <p:cNvPicPr preferRelativeResize="0"/>
          <p:nvPr/>
        </p:nvPicPr>
        <p:blipFill>
          <a:blip r:embed="rId3">
            <a:alphaModFix/>
          </a:blip>
          <a:stretch>
            <a:fillRect/>
          </a:stretch>
        </p:blipFill>
        <p:spPr>
          <a:xfrm>
            <a:off x="752988" y="114700"/>
            <a:ext cx="7824650" cy="4914100"/>
          </a:xfrm>
          <a:prstGeom prst="rect">
            <a:avLst/>
          </a:prstGeom>
          <a:noFill/>
          <a:ln>
            <a:noFill/>
          </a:ln>
        </p:spPr>
      </p:pic>
      <p:sp>
        <p:nvSpPr>
          <p:cNvPr id="312" name="Google Shape;312;p47"/>
          <p:cNvSpPr/>
          <p:nvPr/>
        </p:nvSpPr>
        <p:spPr>
          <a:xfrm>
            <a:off x="846963" y="147100"/>
            <a:ext cx="2618100" cy="87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7"/>
          <p:cNvSpPr/>
          <p:nvPr/>
        </p:nvSpPr>
        <p:spPr>
          <a:xfrm>
            <a:off x="983963" y="4289625"/>
            <a:ext cx="4020900" cy="645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7"/>
          <p:cNvSpPr/>
          <p:nvPr/>
        </p:nvSpPr>
        <p:spPr>
          <a:xfrm>
            <a:off x="5436088" y="4489800"/>
            <a:ext cx="646800" cy="261900"/>
          </a:xfrm>
          <a:prstGeom prst="rightArrow">
            <a:avLst>
              <a:gd fmla="val 50000"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7"/>
          <p:cNvSpPr txBox="1"/>
          <p:nvPr/>
        </p:nvSpPr>
        <p:spPr>
          <a:xfrm>
            <a:off x="6252263" y="4289625"/>
            <a:ext cx="26181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t>Return = 4.4</a:t>
            </a:r>
            <a:endParaRPr sz="1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pic>
        <p:nvPicPr>
          <p:cNvPr id="320" name="Google Shape;320;p48"/>
          <p:cNvPicPr preferRelativeResize="0"/>
          <p:nvPr/>
        </p:nvPicPr>
        <p:blipFill>
          <a:blip r:embed="rId3">
            <a:alphaModFix/>
          </a:blip>
          <a:stretch>
            <a:fillRect/>
          </a:stretch>
        </p:blipFill>
        <p:spPr>
          <a:xfrm>
            <a:off x="116000" y="484288"/>
            <a:ext cx="8912000" cy="4174925"/>
          </a:xfrm>
          <a:prstGeom prst="rect">
            <a:avLst/>
          </a:prstGeom>
          <a:noFill/>
          <a:ln>
            <a:noFill/>
          </a:ln>
        </p:spPr>
      </p:pic>
      <p:sp>
        <p:nvSpPr>
          <p:cNvPr id="321" name="Google Shape;321;p48"/>
          <p:cNvSpPr/>
          <p:nvPr/>
        </p:nvSpPr>
        <p:spPr>
          <a:xfrm>
            <a:off x="4433500" y="3596613"/>
            <a:ext cx="1326000" cy="354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8"/>
          <p:cNvSpPr/>
          <p:nvPr/>
        </p:nvSpPr>
        <p:spPr>
          <a:xfrm>
            <a:off x="1736950" y="4057813"/>
            <a:ext cx="1743300" cy="354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9"/>
          <p:cNvSpPr txBox="1"/>
          <p:nvPr>
            <p:ph type="title"/>
          </p:nvPr>
        </p:nvSpPr>
        <p:spPr>
          <a:xfrm>
            <a:off x="311700" y="3269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latin typeface="Times"/>
                <a:ea typeface="Times"/>
                <a:cs typeface="Times"/>
                <a:sym typeface="Times"/>
              </a:rPr>
              <a:t>Examples - (b)  Jurassic World : Fallen Kingdom</a:t>
            </a:r>
            <a:endParaRPr sz="3200">
              <a:latin typeface="Times"/>
              <a:ea typeface="Times"/>
              <a:cs typeface="Times"/>
              <a:sym typeface="Times"/>
            </a:endParaRPr>
          </a:p>
        </p:txBody>
      </p:sp>
      <p:pic>
        <p:nvPicPr>
          <p:cNvPr id="328" name="Google Shape;328;p49"/>
          <p:cNvPicPr preferRelativeResize="0"/>
          <p:nvPr/>
        </p:nvPicPr>
        <p:blipFill>
          <a:blip r:embed="rId3">
            <a:alphaModFix/>
          </a:blip>
          <a:stretch>
            <a:fillRect/>
          </a:stretch>
        </p:blipFill>
        <p:spPr>
          <a:xfrm>
            <a:off x="600025" y="974750"/>
            <a:ext cx="7880082" cy="3973375"/>
          </a:xfrm>
          <a:prstGeom prst="rect">
            <a:avLst/>
          </a:prstGeom>
          <a:noFill/>
          <a:ln>
            <a:noFill/>
          </a:ln>
        </p:spPr>
      </p:pic>
      <p:sp>
        <p:nvSpPr>
          <p:cNvPr id="329" name="Google Shape;329;p49"/>
          <p:cNvSpPr/>
          <p:nvPr/>
        </p:nvSpPr>
        <p:spPr>
          <a:xfrm>
            <a:off x="524550" y="2374775"/>
            <a:ext cx="4120200" cy="49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9"/>
          <p:cNvSpPr/>
          <p:nvPr/>
        </p:nvSpPr>
        <p:spPr>
          <a:xfrm>
            <a:off x="5481725" y="974750"/>
            <a:ext cx="3137700" cy="323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pic>
        <p:nvPicPr>
          <p:cNvPr id="335" name="Google Shape;335;p50"/>
          <p:cNvPicPr preferRelativeResize="0"/>
          <p:nvPr/>
        </p:nvPicPr>
        <p:blipFill>
          <a:blip r:embed="rId3">
            <a:alphaModFix/>
          </a:blip>
          <a:stretch>
            <a:fillRect/>
          </a:stretch>
        </p:blipFill>
        <p:spPr>
          <a:xfrm>
            <a:off x="451775" y="1054075"/>
            <a:ext cx="8240426" cy="3035350"/>
          </a:xfrm>
          <a:prstGeom prst="rect">
            <a:avLst/>
          </a:prstGeom>
          <a:noFill/>
          <a:ln>
            <a:noFill/>
          </a:ln>
        </p:spPr>
      </p:pic>
      <p:sp>
        <p:nvSpPr>
          <p:cNvPr id="336" name="Google Shape;336;p50"/>
          <p:cNvSpPr/>
          <p:nvPr/>
        </p:nvSpPr>
        <p:spPr>
          <a:xfrm>
            <a:off x="451788" y="1787175"/>
            <a:ext cx="4120200" cy="2117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pic>
        <p:nvPicPr>
          <p:cNvPr id="341" name="Google Shape;341;p51"/>
          <p:cNvPicPr preferRelativeResize="0"/>
          <p:nvPr/>
        </p:nvPicPr>
        <p:blipFill>
          <a:blip r:embed="rId3">
            <a:alphaModFix/>
          </a:blip>
          <a:stretch>
            <a:fillRect/>
          </a:stretch>
        </p:blipFill>
        <p:spPr>
          <a:xfrm>
            <a:off x="595075" y="261800"/>
            <a:ext cx="7953849" cy="4619900"/>
          </a:xfrm>
          <a:prstGeom prst="rect">
            <a:avLst/>
          </a:prstGeom>
          <a:noFill/>
          <a:ln>
            <a:noFill/>
          </a:ln>
        </p:spPr>
      </p:pic>
      <p:sp>
        <p:nvSpPr>
          <p:cNvPr id="342" name="Google Shape;342;p51"/>
          <p:cNvSpPr/>
          <p:nvPr/>
        </p:nvSpPr>
        <p:spPr>
          <a:xfrm>
            <a:off x="6267675" y="261800"/>
            <a:ext cx="1245600" cy="862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1"/>
          <p:cNvSpPr/>
          <p:nvPr/>
        </p:nvSpPr>
        <p:spPr>
          <a:xfrm rot="-2109905">
            <a:off x="5502679" y="777045"/>
            <a:ext cx="707893" cy="243288"/>
          </a:xfrm>
          <a:prstGeom prst="rightArrow">
            <a:avLst>
              <a:gd fmla="val 50000" name="adj1"/>
              <a:gd fmla="val 50000" name="adj2"/>
            </a:avLst>
          </a:prstGeom>
          <a:solidFill>
            <a:srgbClr val="FF00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Target Audience</a:t>
            </a:r>
            <a:endParaRPr>
              <a:latin typeface="Times"/>
              <a:ea typeface="Times"/>
              <a:cs typeface="Times"/>
              <a:sym typeface="Times"/>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a:buChar char="❏"/>
            </a:pPr>
            <a:r>
              <a:rPr lang="en">
                <a:latin typeface="Times"/>
                <a:ea typeface="Times"/>
                <a:cs typeface="Times"/>
                <a:sym typeface="Times"/>
              </a:rPr>
              <a:t>Script writers with a bound script can narrow down the list of production companies for selling their script and eventually sell it to the company that has historically made great box office hits with similar scripts.</a:t>
            </a:r>
            <a:endParaRPr>
              <a:latin typeface="Times"/>
              <a:ea typeface="Times"/>
              <a:cs typeface="Times"/>
              <a:sym typeface="Times"/>
            </a:endParaRPr>
          </a:p>
          <a:p>
            <a:pPr indent="0" lvl="0" marL="457200" rtl="0" algn="l">
              <a:spcBef>
                <a:spcPts val="1600"/>
              </a:spcBef>
              <a:spcAft>
                <a:spcPts val="0"/>
              </a:spcAft>
              <a:buNone/>
            </a:pPr>
            <a:r>
              <a:t/>
            </a:r>
            <a:endParaRPr>
              <a:latin typeface="Times"/>
              <a:ea typeface="Times"/>
              <a:cs typeface="Times"/>
              <a:sym typeface="Times"/>
            </a:endParaRPr>
          </a:p>
          <a:p>
            <a:pPr indent="-342900" lvl="0" marL="457200" rtl="0" algn="l">
              <a:spcBef>
                <a:spcPts val="1600"/>
              </a:spcBef>
              <a:spcAft>
                <a:spcPts val="0"/>
              </a:spcAft>
              <a:buSzPts val="1800"/>
              <a:buFont typeface="Times"/>
              <a:buChar char="❏"/>
            </a:pPr>
            <a:r>
              <a:rPr lang="en">
                <a:latin typeface="Times"/>
                <a:ea typeface="Times"/>
                <a:cs typeface="Times"/>
                <a:sym typeface="Times"/>
              </a:rPr>
              <a:t>Production companies receive hundreds of scripts and therefore, take time to evaluate each of them. Prediction of expected rating and return by a system would expedite the process and eventually yield high efficiency.</a:t>
            </a:r>
            <a:endParaRPr>
              <a:latin typeface="Times"/>
              <a:ea typeface="Times"/>
              <a:cs typeface="Times"/>
              <a:sym typeface="Time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52"/>
          <p:cNvSpPr txBox="1"/>
          <p:nvPr>
            <p:ph type="title"/>
          </p:nvPr>
        </p:nvSpPr>
        <p:spPr>
          <a:xfrm>
            <a:off x="311700" y="19157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700">
                <a:latin typeface="Times"/>
                <a:ea typeface="Times"/>
                <a:cs typeface="Times"/>
                <a:sym typeface="Times"/>
              </a:rPr>
              <a:t>Examples - (c) Escape Room (2019)</a:t>
            </a:r>
            <a:endParaRPr sz="3700">
              <a:latin typeface="Times"/>
              <a:ea typeface="Times"/>
              <a:cs typeface="Times"/>
              <a:sym typeface="Times"/>
            </a:endParaRPr>
          </a:p>
        </p:txBody>
      </p:sp>
      <p:pic>
        <p:nvPicPr>
          <p:cNvPr id="349" name="Google Shape;349;p52"/>
          <p:cNvPicPr preferRelativeResize="0"/>
          <p:nvPr/>
        </p:nvPicPr>
        <p:blipFill>
          <a:blip r:embed="rId3">
            <a:alphaModFix/>
          </a:blip>
          <a:stretch>
            <a:fillRect/>
          </a:stretch>
        </p:blipFill>
        <p:spPr>
          <a:xfrm>
            <a:off x="559300" y="1137900"/>
            <a:ext cx="8025400" cy="3665375"/>
          </a:xfrm>
          <a:prstGeom prst="rect">
            <a:avLst/>
          </a:prstGeom>
          <a:noFill/>
          <a:ln>
            <a:noFill/>
          </a:ln>
        </p:spPr>
      </p:pic>
      <p:sp>
        <p:nvSpPr>
          <p:cNvPr id="350" name="Google Shape;350;p52"/>
          <p:cNvSpPr/>
          <p:nvPr/>
        </p:nvSpPr>
        <p:spPr>
          <a:xfrm>
            <a:off x="718600" y="2939925"/>
            <a:ext cx="3137700" cy="323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2"/>
          <p:cNvSpPr/>
          <p:nvPr/>
        </p:nvSpPr>
        <p:spPr>
          <a:xfrm>
            <a:off x="6183900" y="1244350"/>
            <a:ext cx="2338500" cy="323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pic>
        <p:nvPicPr>
          <p:cNvPr id="356" name="Google Shape;356;p53"/>
          <p:cNvPicPr preferRelativeResize="0"/>
          <p:nvPr/>
        </p:nvPicPr>
        <p:blipFill>
          <a:blip r:embed="rId3">
            <a:alphaModFix/>
          </a:blip>
          <a:stretch>
            <a:fillRect/>
          </a:stretch>
        </p:blipFill>
        <p:spPr>
          <a:xfrm>
            <a:off x="120675" y="1308175"/>
            <a:ext cx="8902625" cy="2527150"/>
          </a:xfrm>
          <a:prstGeom prst="rect">
            <a:avLst/>
          </a:prstGeom>
          <a:noFill/>
          <a:ln>
            <a:noFill/>
          </a:ln>
        </p:spPr>
      </p:pic>
      <p:sp>
        <p:nvSpPr>
          <p:cNvPr id="357" name="Google Shape;357;p53"/>
          <p:cNvSpPr/>
          <p:nvPr/>
        </p:nvSpPr>
        <p:spPr>
          <a:xfrm>
            <a:off x="4712388" y="2287650"/>
            <a:ext cx="4188600" cy="1362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pic>
        <p:nvPicPr>
          <p:cNvPr id="362" name="Google Shape;362;p54"/>
          <p:cNvPicPr preferRelativeResize="0"/>
          <p:nvPr/>
        </p:nvPicPr>
        <p:blipFill>
          <a:blip r:embed="rId3">
            <a:alphaModFix/>
          </a:blip>
          <a:stretch>
            <a:fillRect/>
          </a:stretch>
        </p:blipFill>
        <p:spPr>
          <a:xfrm>
            <a:off x="1051338" y="523588"/>
            <a:ext cx="7041300" cy="4096325"/>
          </a:xfrm>
          <a:prstGeom prst="rect">
            <a:avLst/>
          </a:prstGeom>
          <a:noFill/>
          <a:ln>
            <a:noFill/>
          </a:ln>
        </p:spPr>
      </p:pic>
      <p:sp>
        <p:nvSpPr>
          <p:cNvPr id="363" name="Google Shape;363;p54"/>
          <p:cNvSpPr/>
          <p:nvPr/>
        </p:nvSpPr>
        <p:spPr>
          <a:xfrm>
            <a:off x="6851150" y="523600"/>
            <a:ext cx="1241400" cy="708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4"/>
          <p:cNvSpPr/>
          <p:nvPr/>
        </p:nvSpPr>
        <p:spPr>
          <a:xfrm rot="-2109905">
            <a:off x="6137804" y="1059170"/>
            <a:ext cx="707893" cy="243288"/>
          </a:xfrm>
          <a:prstGeom prst="rightArrow">
            <a:avLst>
              <a:gd fmla="val 50000" name="adj1"/>
              <a:gd fmla="val 50000" name="adj2"/>
            </a:avLst>
          </a:prstGeom>
          <a:solidFill>
            <a:srgbClr val="FF00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Future Improvements</a:t>
            </a:r>
            <a:endParaRPr>
              <a:latin typeface="Times"/>
              <a:ea typeface="Times"/>
              <a:cs typeface="Times"/>
              <a:sym typeface="Times"/>
            </a:endParaRPr>
          </a:p>
        </p:txBody>
      </p:sp>
      <p:sp>
        <p:nvSpPr>
          <p:cNvPr id="370" name="Google Shape;370;p5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600"/>
              </a:spcBef>
              <a:spcAft>
                <a:spcPts val="0"/>
              </a:spcAft>
              <a:buSzPts val="1800"/>
              <a:buFont typeface="Times"/>
              <a:buChar char="●"/>
            </a:pPr>
            <a:r>
              <a:rPr lang="en">
                <a:latin typeface="Times"/>
                <a:ea typeface="Times"/>
                <a:cs typeface="Times"/>
                <a:sym typeface="Times"/>
              </a:rPr>
              <a:t>Expanding the current description to more elaborate summary of movie to capture details of the plot.</a:t>
            </a:r>
            <a:endParaRPr>
              <a:latin typeface="Times"/>
              <a:ea typeface="Times"/>
              <a:cs typeface="Times"/>
              <a:sym typeface="Times"/>
            </a:endParaRPr>
          </a:p>
          <a:p>
            <a:pPr indent="0" lvl="0" marL="0" rtl="0" algn="l">
              <a:spcBef>
                <a:spcPts val="1600"/>
              </a:spcBef>
              <a:spcAft>
                <a:spcPts val="0"/>
              </a:spcAft>
              <a:buNone/>
            </a:pPr>
            <a:r>
              <a:t/>
            </a:r>
            <a:endParaRPr>
              <a:latin typeface="Times"/>
              <a:ea typeface="Times"/>
              <a:cs typeface="Times"/>
              <a:sym typeface="Times"/>
            </a:endParaRPr>
          </a:p>
          <a:p>
            <a:pPr indent="-342900" lvl="0" marL="457200" rtl="0" algn="l">
              <a:spcBef>
                <a:spcPts val="1600"/>
              </a:spcBef>
              <a:spcAft>
                <a:spcPts val="0"/>
              </a:spcAft>
              <a:buSzPts val="1800"/>
              <a:buFont typeface="Times"/>
              <a:buChar char="●"/>
            </a:pPr>
            <a:r>
              <a:rPr lang="en">
                <a:latin typeface="Times"/>
                <a:ea typeface="Times"/>
                <a:cs typeface="Times"/>
                <a:sym typeface="Times"/>
              </a:rPr>
              <a:t>Extend our analysis to predicting suitable cast and crew for a certain movie script</a:t>
            </a:r>
            <a:endParaRPr>
              <a:latin typeface="Times"/>
              <a:ea typeface="Times"/>
              <a:cs typeface="Times"/>
              <a:sym typeface="Times"/>
            </a:endParaRPr>
          </a:p>
          <a:p>
            <a:pPr indent="0" lvl="0" marL="457200" rtl="0" algn="l">
              <a:spcBef>
                <a:spcPts val="1600"/>
              </a:spcBef>
              <a:spcAft>
                <a:spcPts val="1600"/>
              </a:spcAft>
              <a:buNone/>
            </a:pPr>
            <a:r>
              <a:t/>
            </a:r>
            <a:endParaRPr>
              <a:latin typeface="Times"/>
              <a:ea typeface="Times"/>
              <a:cs typeface="Times"/>
              <a:sym typeface="Time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6"/>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Thank you!</a:t>
            </a:r>
            <a:endParaRPr>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Dataset</a:t>
            </a:r>
            <a:endParaRPr>
              <a:latin typeface="Times"/>
              <a:ea typeface="Times"/>
              <a:cs typeface="Times"/>
              <a:sym typeface="Times"/>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Clr>
                <a:schemeClr val="dk1"/>
              </a:buClr>
              <a:buSzPts val="1100"/>
              <a:buFont typeface="Arial"/>
              <a:buNone/>
            </a:pPr>
            <a:r>
              <a:rPr lang="en">
                <a:highlight>
                  <a:srgbClr val="FFFFFF"/>
                </a:highlight>
                <a:latin typeface="Times"/>
                <a:ea typeface="Times"/>
                <a:cs typeface="Times"/>
                <a:sym typeface="Times"/>
              </a:rPr>
              <a:t>The files used contain metadata for all 45,000 movies listed in the Full MovieLens Dataset. The dataset consists of movies released on or before July 2017. Data points include cast, crew, plot keywords, budget, revenue, posters, release dates, languages, production companies, countries, TMDB vote counts and vote averages.</a:t>
            </a:r>
            <a:endParaRPr>
              <a:highlight>
                <a:srgbClr val="FFFFFF"/>
              </a:highlight>
              <a:latin typeface="Times"/>
              <a:ea typeface="Times"/>
              <a:cs typeface="Times"/>
              <a:sym typeface="Times"/>
            </a:endParaRPr>
          </a:p>
          <a:p>
            <a:pPr indent="0" lvl="0" marL="0" rtl="0" algn="l">
              <a:spcBef>
                <a:spcPts val="800"/>
              </a:spcBef>
              <a:spcAft>
                <a:spcPts val="0"/>
              </a:spcAft>
              <a:buClr>
                <a:schemeClr val="dk1"/>
              </a:buClr>
              <a:buSzPts val="1100"/>
              <a:buFont typeface="Arial"/>
              <a:buNone/>
            </a:pPr>
            <a:r>
              <a:t/>
            </a:r>
            <a:endParaRPr>
              <a:highlight>
                <a:srgbClr val="FFFFFF"/>
              </a:highlight>
              <a:latin typeface="Times"/>
              <a:ea typeface="Times"/>
              <a:cs typeface="Times"/>
              <a:sym typeface="Times"/>
            </a:endParaRPr>
          </a:p>
          <a:p>
            <a:pPr indent="0" lvl="0" marL="0" rtl="0" algn="l">
              <a:spcBef>
                <a:spcPts val="800"/>
              </a:spcBef>
              <a:spcAft>
                <a:spcPts val="0"/>
              </a:spcAft>
              <a:buClr>
                <a:schemeClr val="dk1"/>
              </a:buClr>
              <a:buSzPts val="1100"/>
              <a:buFont typeface="Arial"/>
              <a:buNone/>
            </a:pPr>
            <a:r>
              <a:rPr lang="en">
                <a:highlight>
                  <a:srgbClr val="FFFFFF"/>
                </a:highlight>
                <a:latin typeface="Times"/>
                <a:ea typeface="Times"/>
                <a:cs typeface="Times"/>
                <a:sym typeface="Times"/>
              </a:rPr>
              <a:t>This dataset also has files containing 26 million ratings from 270,000 users for all 45,000 movies. Ratings are on a scale of 1-5 and have been obtained from the official GroupLens website.</a:t>
            </a:r>
            <a:endParaRPr>
              <a:highlight>
                <a:srgbClr val="FFFFFF"/>
              </a:highlight>
              <a:latin typeface="Times"/>
              <a:ea typeface="Times"/>
              <a:cs typeface="Times"/>
              <a:sym typeface="Times"/>
            </a:endParaRPr>
          </a:p>
          <a:p>
            <a:pPr indent="0" lvl="0" marL="0" rtl="0" algn="l">
              <a:spcBef>
                <a:spcPts val="800"/>
              </a:spcBef>
              <a:spcAft>
                <a:spcPts val="1600"/>
              </a:spcAft>
              <a:buNone/>
            </a:pPr>
            <a:r>
              <a:t/>
            </a:r>
            <a:endParaRPr>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Dataset</a:t>
            </a:r>
            <a:endParaRPr>
              <a:latin typeface="Times"/>
              <a:ea typeface="Times"/>
              <a:cs typeface="Times"/>
              <a:sym typeface="Times"/>
            </a:endParaRPr>
          </a:p>
        </p:txBody>
      </p:sp>
      <p:sp>
        <p:nvSpPr>
          <p:cNvPr id="93" name="Google Shape;93;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latin typeface="Times"/>
                <a:ea typeface="Times"/>
                <a:cs typeface="Times"/>
                <a:sym typeface="Times"/>
              </a:rPr>
              <a:t>movies_metadata.csv</a:t>
            </a:r>
            <a:endParaRPr b="1">
              <a:solidFill>
                <a:schemeClr val="dk1"/>
              </a:solidFill>
              <a:highlight>
                <a:srgbClr val="FFFFFF"/>
              </a:highlight>
              <a:latin typeface="Times"/>
              <a:ea typeface="Times"/>
              <a:cs typeface="Times"/>
              <a:sym typeface="Times"/>
            </a:endParaRPr>
          </a:p>
          <a:p>
            <a:pPr indent="0" lvl="0" marL="0" rtl="0" algn="l">
              <a:spcBef>
                <a:spcPts val="1600"/>
              </a:spcBef>
              <a:spcAft>
                <a:spcPts val="0"/>
              </a:spcAft>
              <a:buNone/>
            </a:pPr>
            <a:r>
              <a:rPr lang="en">
                <a:highlight>
                  <a:srgbClr val="FFFFFF"/>
                </a:highlight>
                <a:latin typeface="Times"/>
                <a:ea typeface="Times"/>
                <a:cs typeface="Times"/>
                <a:sym typeface="Times"/>
              </a:rPr>
              <a:t>The main Movies Metadata file. Contains information on 45,000 movies featured in the Full MovieLens dataset. Features include posters, backdrops, budget, revenue, release dates, languages, production countries and companies.</a:t>
            </a:r>
            <a:endParaRPr>
              <a:highlight>
                <a:srgbClr val="FFFFFF"/>
              </a:highlight>
              <a:latin typeface="Times"/>
              <a:ea typeface="Times"/>
              <a:cs typeface="Times"/>
              <a:sym typeface="Times"/>
            </a:endParaRPr>
          </a:p>
          <a:p>
            <a:pPr indent="0" lvl="0" marL="0" rtl="0" algn="l">
              <a:spcBef>
                <a:spcPts val="1600"/>
              </a:spcBef>
              <a:spcAft>
                <a:spcPts val="0"/>
              </a:spcAft>
              <a:buNone/>
            </a:pPr>
            <a:r>
              <a:rPr b="1" lang="en">
                <a:solidFill>
                  <a:schemeClr val="dk1"/>
                </a:solidFill>
                <a:highlight>
                  <a:srgbClr val="FFFFFF"/>
                </a:highlight>
                <a:latin typeface="Times"/>
                <a:ea typeface="Times"/>
                <a:cs typeface="Times"/>
                <a:sym typeface="Times"/>
              </a:rPr>
              <a:t>ratings_small.csv</a:t>
            </a:r>
            <a:endParaRPr b="1">
              <a:solidFill>
                <a:schemeClr val="dk1"/>
              </a:solidFill>
              <a:highlight>
                <a:srgbClr val="FFFFFF"/>
              </a:highlight>
              <a:latin typeface="Times"/>
              <a:ea typeface="Times"/>
              <a:cs typeface="Times"/>
              <a:sym typeface="Times"/>
            </a:endParaRPr>
          </a:p>
          <a:p>
            <a:pPr indent="0" lvl="0" marL="0" rtl="0" algn="l">
              <a:spcBef>
                <a:spcPts val="1600"/>
              </a:spcBef>
              <a:spcAft>
                <a:spcPts val="1600"/>
              </a:spcAft>
              <a:buNone/>
            </a:pPr>
            <a:r>
              <a:rPr lang="en">
                <a:highlight>
                  <a:srgbClr val="FFFFFF"/>
                </a:highlight>
                <a:latin typeface="Times"/>
                <a:ea typeface="Times"/>
                <a:cs typeface="Times"/>
                <a:sym typeface="Times"/>
              </a:rPr>
              <a:t>The subset of 100,000 ratings from 700 users on 45000 movies.</a:t>
            </a:r>
            <a:endParaRPr>
              <a:highlight>
                <a:srgbClr val="FFFFFF"/>
              </a:highlight>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063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Architecture Diagram</a:t>
            </a:r>
            <a:endParaRPr>
              <a:latin typeface="Times"/>
              <a:ea typeface="Times"/>
              <a:cs typeface="Times"/>
              <a:sym typeface="Times"/>
            </a:endParaRPr>
          </a:p>
        </p:txBody>
      </p:sp>
      <p:sp>
        <p:nvSpPr>
          <p:cNvPr id="99" name="Google Shape;99;p19"/>
          <p:cNvSpPr/>
          <p:nvPr/>
        </p:nvSpPr>
        <p:spPr>
          <a:xfrm>
            <a:off x="1091288" y="2177313"/>
            <a:ext cx="579900" cy="3222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p:nvPr/>
        </p:nvSpPr>
        <p:spPr>
          <a:xfrm>
            <a:off x="1091288" y="1905788"/>
            <a:ext cx="579900" cy="3222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p:nvPr/>
        </p:nvSpPr>
        <p:spPr>
          <a:xfrm>
            <a:off x="1091288" y="1633888"/>
            <a:ext cx="579900" cy="3222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txBox="1"/>
          <p:nvPr/>
        </p:nvSpPr>
        <p:spPr>
          <a:xfrm>
            <a:off x="748838" y="2547925"/>
            <a:ext cx="1264800" cy="60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Times"/>
                <a:ea typeface="Times"/>
                <a:cs typeface="Times"/>
                <a:sym typeface="Times"/>
              </a:rPr>
              <a:t>movies_metadata.csv</a:t>
            </a:r>
            <a:endParaRPr sz="900">
              <a:latin typeface="Times"/>
              <a:ea typeface="Times"/>
              <a:cs typeface="Times"/>
              <a:sym typeface="Times"/>
            </a:endParaRPr>
          </a:p>
          <a:p>
            <a:pPr indent="0" lvl="0" marL="0" rtl="0" algn="ctr">
              <a:lnSpc>
                <a:spcPct val="115000"/>
              </a:lnSpc>
              <a:spcBef>
                <a:spcPts val="0"/>
              </a:spcBef>
              <a:spcAft>
                <a:spcPts val="1600"/>
              </a:spcAft>
              <a:buClr>
                <a:schemeClr val="dk1"/>
              </a:buClr>
              <a:buSzPts val="1100"/>
              <a:buFont typeface="Arial"/>
              <a:buNone/>
            </a:pPr>
            <a:r>
              <a:rPr lang="en" sz="900">
                <a:solidFill>
                  <a:schemeClr val="dk1"/>
                </a:solidFill>
                <a:highlight>
                  <a:schemeClr val="lt1"/>
                </a:highlight>
                <a:latin typeface="Times"/>
                <a:ea typeface="Times"/>
                <a:cs typeface="Times"/>
                <a:sym typeface="Times"/>
              </a:rPr>
              <a:t>ratings_small.csv</a:t>
            </a:r>
            <a:endParaRPr sz="900">
              <a:latin typeface="Times"/>
              <a:ea typeface="Times"/>
              <a:cs typeface="Times"/>
              <a:sym typeface="Times"/>
            </a:endParaRPr>
          </a:p>
        </p:txBody>
      </p:sp>
      <p:sp>
        <p:nvSpPr>
          <p:cNvPr id="103" name="Google Shape;103;p19"/>
          <p:cNvSpPr/>
          <p:nvPr/>
        </p:nvSpPr>
        <p:spPr>
          <a:xfrm>
            <a:off x="1791313" y="1994450"/>
            <a:ext cx="526200" cy="144900"/>
          </a:xfrm>
          <a:prstGeom prst="notch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txBox="1"/>
          <p:nvPr/>
        </p:nvSpPr>
        <p:spPr>
          <a:xfrm>
            <a:off x="2437650" y="1723100"/>
            <a:ext cx="1076100" cy="6876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Playfair Display"/>
                <a:ea typeface="Playfair Display"/>
                <a:cs typeface="Playfair Display"/>
                <a:sym typeface="Playfair Display"/>
              </a:rPr>
              <a:t>DATA CLEANING</a:t>
            </a:r>
            <a:endParaRPr sz="1300">
              <a:latin typeface="Playfair Display"/>
              <a:ea typeface="Playfair Display"/>
              <a:cs typeface="Playfair Display"/>
              <a:sym typeface="Playfair Display"/>
            </a:endParaRPr>
          </a:p>
        </p:txBody>
      </p:sp>
      <p:sp>
        <p:nvSpPr>
          <p:cNvPr id="105" name="Google Shape;105;p19"/>
          <p:cNvSpPr txBox="1"/>
          <p:nvPr/>
        </p:nvSpPr>
        <p:spPr>
          <a:xfrm>
            <a:off x="2292600" y="3391800"/>
            <a:ext cx="1366200" cy="6876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Playfair Display"/>
                <a:ea typeface="Playfair Display"/>
                <a:cs typeface="Playfair Display"/>
                <a:sym typeface="Playfair Display"/>
              </a:rPr>
              <a:t>EXPLORATORY DATA ANALYSIS</a:t>
            </a:r>
            <a:endParaRPr sz="1300">
              <a:latin typeface="Playfair Display"/>
              <a:ea typeface="Playfair Display"/>
              <a:cs typeface="Playfair Display"/>
              <a:sym typeface="Playfair Display"/>
            </a:endParaRPr>
          </a:p>
        </p:txBody>
      </p:sp>
      <p:sp>
        <p:nvSpPr>
          <p:cNvPr id="106" name="Google Shape;106;p19"/>
          <p:cNvSpPr txBox="1"/>
          <p:nvPr/>
        </p:nvSpPr>
        <p:spPr>
          <a:xfrm>
            <a:off x="4600738" y="2504725"/>
            <a:ext cx="1751700" cy="6876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Playfair Display"/>
                <a:ea typeface="Playfair Display"/>
                <a:cs typeface="Playfair Display"/>
                <a:sym typeface="Playfair Display"/>
              </a:rPr>
              <a:t>RECOMMENDATION SYSTEM</a:t>
            </a:r>
            <a:endParaRPr sz="1300">
              <a:latin typeface="Playfair Display"/>
              <a:ea typeface="Playfair Display"/>
              <a:cs typeface="Playfair Display"/>
              <a:sym typeface="Playfair Display"/>
            </a:endParaRPr>
          </a:p>
        </p:txBody>
      </p:sp>
      <p:sp>
        <p:nvSpPr>
          <p:cNvPr id="107" name="Google Shape;107;p19"/>
          <p:cNvSpPr/>
          <p:nvPr/>
        </p:nvSpPr>
        <p:spPr>
          <a:xfrm>
            <a:off x="7578696" y="3358475"/>
            <a:ext cx="368100" cy="601200"/>
          </a:xfrm>
          <a:prstGeom prst="foldedCorner">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nvSpPr>
        <p:spPr>
          <a:xfrm>
            <a:off x="7258900" y="1994450"/>
            <a:ext cx="1007700" cy="14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Times"/>
                <a:ea typeface="Times"/>
                <a:cs typeface="Times"/>
                <a:sym typeface="Times"/>
              </a:rPr>
              <a:t>Rating Prediction</a:t>
            </a:r>
            <a:endParaRPr sz="900">
              <a:latin typeface="Times"/>
              <a:ea typeface="Times"/>
              <a:cs typeface="Times"/>
              <a:sym typeface="Times"/>
            </a:endParaRPr>
          </a:p>
        </p:txBody>
      </p:sp>
      <p:sp>
        <p:nvSpPr>
          <p:cNvPr id="109" name="Google Shape;109;p19"/>
          <p:cNvSpPr txBox="1"/>
          <p:nvPr/>
        </p:nvSpPr>
        <p:spPr>
          <a:xfrm>
            <a:off x="7318725" y="2955413"/>
            <a:ext cx="1007700" cy="14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Times"/>
                <a:ea typeface="Times"/>
                <a:cs typeface="Times"/>
                <a:sym typeface="Times"/>
              </a:rPr>
              <a:t>Return/Profit Ratio Prediction</a:t>
            </a:r>
            <a:endParaRPr sz="900">
              <a:latin typeface="Times"/>
              <a:ea typeface="Times"/>
              <a:cs typeface="Times"/>
              <a:sym typeface="Times"/>
            </a:endParaRPr>
          </a:p>
        </p:txBody>
      </p:sp>
      <p:sp>
        <p:nvSpPr>
          <p:cNvPr id="110" name="Google Shape;110;p19"/>
          <p:cNvSpPr txBox="1"/>
          <p:nvPr/>
        </p:nvSpPr>
        <p:spPr>
          <a:xfrm>
            <a:off x="7130350" y="4026275"/>
            <a:ext cx="1264800" cy="22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Times"/>
                <a:ea typeface="Times"/>
                <a:cs typeface="Times"/>
                <a:sym typeface="Times"/>
              </a:rPr>
              <a:t>List of Production Companies</a:t>
            </a:r>
            <a:r>
              <a:rPr lang="en" sz="900">
                <a:latin typeface="Times"/>
                <a:ea typeface="Times"/>
                <a:cs typeface="Times"/>
                <a:sym typeface="Times"/>
              </a:rPr>
              <a:t> Prediction</a:t>
            </a:r>
            <a:endParaRPr sz="900">
              <a:latin typeface="Times"/>
              <a:ea typeface="Times"/>
              <a:cs typeface="Times"/>
              <a:sym typeface="Times"/>
            </a:endParaRPr>
          </a:p>
        </p:txBody>
      </p:sp>
      <p:sp>
        <p:nvSpPr>
          <p:cNvPr id="111" name="Google Shape;111;p19"/>
          <p:cNvSpPr/>
          <p:nvPr/>
        </p:nvSpPr>
        <p:spPr>
          <a:xfrm>
            <a:off x="7547500" y="1555575"/>
            <a:ext cx="430500" cy="429600"/>
          </a:xfrm>
          <a:prstGeom prst="star10">
            <a:avLst>
              <a:gd fmla="val 42533" name="adj"/>
              <a:gd fmla="val 105146" name="h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Times"/>
                <a:ea typeface="Times"/>
                <a:cs typeface="Times"/>
                <a:sym typeface="Times"/>
              </a:rPr>
              <a:t>4.5</a:t>
            </a:r>
            <a:endParaRPr sz="800">
              <a:latin typeface="Times"/>
              <a:ea typeface="Times"/>
              <a:cs typeface="Times"/>
              <a:sym typeface="Times"/>
            </a:endParaRPr>
          </a:p>
        </p:txBody>
      </p:sp>
      <p:cxnSp>
        <p:nvCxnSpPr>
          <p:cNvPr id="112" name="Google Shape;112;p19"/>
          <p:cNvCxnSpPr>
            <a:stCxn id="107" idx="0"/>
            <a:endCxn id="107" idx="0"/>
          </p:cNvCxnSpPr>
          <p:nvPr/>
        </p:nvCxnSpPr>
        <p:spPr>
          <a:xfrm>
            <a:off x="7762746" y="3358475"/>
            <a:ext cx="0" cy="0"/>
          </a:xfrm>
          <a:prstGeom prst="straightConnector1">
            <a:avLst/>
          </a:prstGeom>
          <a:noFill/>
          <a:ln cap="flat" cmpd="sng" w="9525">
            <a:solidFill>
              <a:schemeClr val="dk2"/>
            </a:solidFill>
            <a:prstDash val="solid"/>
            <a:round/>
            <a:headEnd len="med" w="med" type="none"/>
            <a:tailEnd len="med" w="med" type="none"/>
          </a:ln>
        </p:spPr>
      </p:cxnSp>
      <p:cxnSp>
        <p:nvCxnSpPr>
          <p:cNvPr id="113" name="Google Shape;113;p19"/>
          <p:cNvCxnSpPr/>
          <p:nvPr/>
        </p:nvCxnSpPr>
        <p:spPr>
          <a:xfrm>
            <a:off x="7628800" y="3429488"/>
            <a:ext cx="267900" cy="0"/>
          </a:xfrm>
          <a:prstGeom prst="straightConnector1">
            <a:avLst/>
          </a:prstGeom>
          <a:noFill/>
          <a:ln cap="flat" cmpd="sng" w="9525">
            <a:solidFill>
              <a:schemeClr val="dk2"/>
            </a:solidFill>
            <a:prstDash val="solid"/>
            <a:round/>
            <a:headEnd len="med" w="med" type="none"/>
            <a:tailEnd len="med" w="med" type="none"/>
          </a:ln>
        </p:spPr>
      </p:cxnSp>
      <p:cxnSp>
        <p:nvCxnSpPr>
          <p:cNvPr id="114" name="Google Shape;114;p19"/>
          <p:cNvCxnSpPr/>
          <p:nvPr/>
        </p:nvCxnSpPr>
        <p:spPr>
          <a:xfrm>
            <a:off x="7628800" y="3506013"/>
            <a:ext cx="267900" cy="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19"/>
          <p:cNvCxnSpPr/>
          <p:nvPr/>
        </p:nvCxnSpPr>
        <p:spPr>
          <a:xfrm>
            <a:off x="7628800" y="3582538"/>
            <a:ext cx="267900" cy="0"/>
          </a:xfrm>
          <a:prstGeom prst="straightConnector1">
            <a:avLst/>
          </a:prstGeom>
          <a:noFill/>
          <a:ln cap="flat" cmpd="sng" w="9525">
            <a:solidFill>
              <a:schemeClr val="dk2"/>
            </a:solidFill>
            <a:prstDash val="solid"/>
            <a:round/>
            <a:headEnd len="med" w="med" type="none"/>
            <a:tailEnd len="med" w="med" type="none"/>
          </a:ln>
        </p:spPr>
      </p:cxnSp>
      <p:cxnSp>
        <p:nvCxnSpPr>
          <p:cNvPr id="116" name="Google Shape;116;p19"/>
          <p:cNvCxnSpPr/>
          <p:nvPr/>
        </p:nvCxnSpPr>
        <p:spPr>
          <a:xfrm>
            <a:off x="7628800" y="3659075"/>
            <a:ext cx="267900" cy="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19"/>
          <p:cNvCxnSpPr/>
          <p:nvPr/>
        </p:nvCxnSpPr>
        <p:spPr>
          <a:xfrm>
            <a:off x="7628800" y="3735600"/>
            <a:ext cx="267900" cy="0"/>
          </a:xfrm>
          <a:prstGeom prst="straightConnector1">
            <a:avLst/>
          </a:prstGeom>
          <a:noFill/>
          <a:ln cap="flat" cmpd="sng" w="9525">
            <a:solidFill>
              <a:schemeClr val="dk2"/>
            </a:solidFill>
            <a:prstDash val="solid"/>
            <a:round/>
            <a:headEnd len="med" w="med" type="none"/>
            <a:tailEnd len="med" w="med" type="none"/>
          </a:ln>
        </p:spPr>
      </p:cxnSp>
      <p:sp>
        <p:nvSpPr>
          <p:cNvPr id="118" name="Google Shape;118;p19"/>
          <p:cNvSpPr/>
          <p:nvPr/>
        </p:nvSpPr>
        <p:spPr>
          <a:xfrm>
            <a:off x="7494350" y="2468538"/>
            <a:ext cx="579900" cy="42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Times"/>
                <a:ea typeface="Times"/>
                <a:cs typeface="Times"/>
                <a:sym typeface="Times"/>
              </a:rPr>
              <a:t>6.78</a:t>
            </a:r>
            <a:endParaRPr sz="900">
              <a:latin typeface="Times"/>
              <a:ea typeface="Times"/>
              <a:cs typeface="Times"/>
              <a:sym typeface="Times"/>
            </a:endParaRPr>
          </a:p>
        </p:txBody>
      </p:sp>
      <p:sp>
        <p:nvSpPr>
          <p:cNvPr id="119" name="Google Shape;119;p19"/>
          <p:cNvSpPr/>
          <p:nvPr/>
        </p:nvSpPr>
        <p:spPr>
          <a:xfrm rot="1267407">
            <a:off x="3616848" y="2499345"/>
            <a:ext cx="861594" cy="145020"/>
          </a:xfrm>
          <a:prstGeom prst="notch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rot="5400000">
            <a:off x="2603550" y="2828805"/>
            <a:ext cx="744300" cy="144900"/>
          </a:xfrm>
          <a:prstGeom prst="notch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rot="-2265358">
            <a:off x="6455742" y="2159897"/>
            <a:ext cx="861343" cy="144741"/>
          </a:xfrm>
          <a:prstGeom prst="notch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rot="-270044">
            <a:off x="6600354" y="2719086"/>
            <a:ext cx="646092" cy="144774"/>
          </a:xfrm>
          <a:prstGeom prst="notch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rot="1847355">
            <a:off x="6492641" y="3286044"/>
            <a:ext cx="861527" cy="144883"/>
          </a:xfrm>
          <a:prstGeom prst="notch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Approach</a:t>
            </a:r>
            <a:endParaRPr>
              <a:latin typeface="Times"/>
              <a:ea typeface="Times"/>
              <a:cs typeface="Times"/>
              <a:sym typeface="Times"/>
            </a:endParaRPr>
          </a:p>
        </p:txBody>
      </p:sp>
      <p:sp>
        <p:nvSpPr>
          <p:cNvPr id="129" name="Google Shape;129;p20"/>
          <p:cNvSpPr txBox="1"/>
          <p:nvPr>
            <p:ph idx="1" type="body"/>
          </p:nvPr>
        </p:nvSpPr>
        <p:spPr>
          <a:xfrm>
            <a:off x="311700" y="1777575"/>
            <a:ext cx="8520600" cy="1755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a:buChar char="❏"/>
            </a:pPr>
            <a:r>
              <a:rPr lang="en">
                <a:latin typeface="Times"/>
                <a:ea typeface="Times"/>
                <a:cs typeface="Times"/>
                <a:sym typeface="Times"/>
              </a:rPr>
              <a:t>Build a Recommender System solely based on plot line.</a:t>
            </a:r>
            <a:endParaRPr>
              <a:latin typeface="Times"/>
              <a:ea typeface="Times"/>
              <a:cs typeface="Times"/>
              <a:sym typeface="Times"/>
            </a:endParaRPr>
          </a:p>
          <a:p>
            <a:pPr indent="-342900" lvl="0" marL="457200" rtl="0" algn="l">
              <a:spcBef>
                <a:spcPts val="0"/>
              </a:spcBef>
              <a:spcAft>
                <a:spcPts val="0"/>
              </a:spcAft>
              <a:buSzPts val="1800"/>
              <a:buFont typeface="Times"/>
              <a:buChar char="❏"/>
            </a:pPr>
            <a:r>
              <a:rPr lang="en">
                <a:latin typeface="Times"/>
                <a:ea typeface="Times"/>
                <a:cs typeface="Times"/>
                <a:sym typeface="Times"/>
              </a:rPr>
              <a:t>Provide list of Production companies that could most likely accept a movie script</a:t>
            </a:r>
            <a:endParaRPr>
              <a:latin typeface="Times"/>
              <a:ea typeface="Times"/>
              <a:cs typeface="Times"/>
              <a:sym typeface="Times"/>
            </a:endParaRPr>
          </a:p>
          <a:p>
            <a:pPr indent="-342900" lvl="0" marL="457200" rtl="0" algn="l">
              <a:spcBef>
                <a:spcPts val="0"/>
              </a:spcBef>
              <a:spcAft>
                <a:spcPts val="0"/>
              </a:spcAft>
              <a:buSzPts val="1800"/>
              <a:buFont typeface="Times"/>
              <a:buChar char="❏"/>
            </a:pPr>
            <a:r>
              <a:rPr lang="en">
                <a:latin typeface="Times"/>
                <a:ea typeface="Times"/>
                <a:cs typeface="Times"/>
                <a:sym typeface="Times"/>
              </a:rPr>
              <a:t>Predict the revenue-budget ratio of movies taking as input its one-line plot.</a:t>
            </a:r>
            <a:endParaRPr>
              <a:latin typeface="Times"/>
              <a:ea typeface="Times"/>
              <a:cs typeface="Times"/>
              <a:sym typeface="Times"/>
            </a:endParaRPr>
          </a:p>
          <a:p>
            <a:pPr indent="-342900" lvl="0" marL="457200" rtl="0" algn="l">
              <a:spcBef>
                <a:spcPts val="0"/>
              </a:spcBef>
              <a:spcAft>
                <a:spcPts val="0"/>
              </a:spcAft>
              <a:buSzPts val="1800"/>
              <a:buFont typeface="Times"/>
              <a:buChar char="❏"/>
            </a:pPr>
            <a:r>
              <a:rPr lang="en">
                <a:latin typeface="Times"/>
                <a:ea typeface="Times"/>
                <a:cs typeface="Times"/>
                <a:sym typeface="Times"/>
              </a:rPr>
              <a:t>Predict the Rating (IMDB) for unreleased movies</a:t>
            </a:r>
            <a:endParaRPr>
              <a:latin typeface="Times"/>
              <a:ea typeface="Times"/>
              <a:cs typeface="Times"/>
              <a:sym typeface="Time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a:ea typeface="Times"/>
                <a:cs typeface="Times"/>
                <a:sym typeface="Times"/>
              </a:rPr>
              <a:t>Data Cleaning</a:t>
            </a:r>
            <a:endParaRPr>
              <a:latin typeface="Times"/>
              <a:ea typeface="Times"/>
              <a:cs typeface="Times"/>
              <a:sym typeface="Times"/>
            </a:endParaRPr>
          </a:p>
        </p:txBody>
      </p:sp>
      <p:sp>
        <p:nvSpPr>
          <p:cNvPr id="135" name="Google Shape;135;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a:buChar char="●"/>
            </a:pPr>
            <a:r>
              <a:rPr lang="en">
                <a:latin typeface="Times"/>
                <a:ea typeface="Times"/>
                <a:cs typeface="Times"/>
                <a:sym typeface="Times"/>
              </a:rPr>
              <a:t>Drop duplicates and redundant columns : title vs original title, adult movies</a:t>
            </a:r>
            <a:endParaRPr>
              <a:latin typeface="Times"/>
              <a:ea typeface="Times"/>
              <a:cs typeface="Times"/>
              <a:sym typeface="Times"/>
            </a:endParaRPr>
          </a:p>
          <a:p>
            <a:pPr indent="-342900" lvl="0" marL="457200" rtl="0" algn="l">
              <a:spcBef>
                <a:spcPts val="0"/>
              </a:spcBef>
              <a:spcAft>
                <a:spcPts val="0"/>
              </a:spcAft>
              <a:buSzPts val="1800"/>
              <a:buFont typeface="Times"/>
              <a:buChar char="●"/>
            </a:pPr>
            <a:r>
              <a:rPr lang="en">
                <a:latin typeface="Times"/>
                <a:ea typeface="Times"/>
                <a:cs typeface="Times"/>
                <a:sym typeface="Times"/>
              </a:rPr>
              <a:t>Remove rows with incomplete data on revenue and budget</a:t>
            </a:r>
            <a:endParaRPr>
              <a:latin typeface="Times"/>
              <a:ea typeface="Times"/>
              <a:cs typeface="Times"/>
              <a:sym typeface="Times"/>
            </a:endParaRPr>
          </a:p>
          <a:p>
            <a:pPr indent="-342900" lvl="0" marL="457200" rtl="0" algn="l">
              <a:spcBef>
                <a:spcPts val="0"/>
              </a:spcBef>
              <a:spcAft>
                <a:spcPts val="0"/>
              </a:spcAft>
              <a:buSzPts val="1800"/>
              <a:buFont typeface="Times"/>
              <a:buChar char="●"/>
            </a:pPr>
            <a:r>
              <a:rPr lang="en">
                <a:latin typeface="Times"/>
                <a:ea typeface="Times"/>
                <a:cs typeface="Times"/>
                <a:sym typeface="Times"/>
              </a:rPr>
              <a:t>Remove entries with inconsistent datatypes: titles with ascii</a:t>
            </a:r>
            <a:endParaRPr>
              <a:latin typeface="Times"/>
              <a:ea typeface="Times"/>
              <a:cs typeface="Times"/>
              <a:sym typeface="Times"/>
            </a:endParaRPr>
          </a:p>
          <a:p>
            <a:pPr indent="-342900" lvl="0" marL="457200" rtl="0" algn="l">
              <a:spcBef>
                <a:spcPts val="0"/>
              </a:spcBef>
              <a:spcAft>
                <a:spcPts val="0"/>
              </a:spcAft>
              <a:buSzPts val="1800"/>
              <a:buFont typeface="Times"/>
              <a:buChar char="●"/>
            </a:pPr>
            <a:r>
              <a:rPr lang="en">
                <a:latin typeface="Times"/>
                <a:ea typeface="Times"/>
                <a:cs typeface="Times"/>
                <a:sym typeface="Times"/>
              </a:rPr>
              <a:t>Extract relevant information as new columns: return = revenue/budget, year from </a:t>
            </a:r>
            <a:r>
              <a:rPr lang="en">
                <a:latin typeface="Times"/>
                <a:ea typeface="Times"/>
                <a:cs typeface="Times"/>
                <a:sym typeface="Times"/>
              </a:rPr>
              <a:t>release</a:t>
            </a:r>
            <a:r>
              <a:rPr lang="en">
                <a:latin typeface="Times"/>
                <a:ea typeface="Times"/>
                <a:cs typeface="Times"/>
                <a:sym typeface="Times"/>
              </a:rPr>
              <a:t> date</a:t>
            </a:r>
            <a:endParaRPr>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