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85800" y="1086480"/>
            <a:ext cx="7764120" cy="1461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15"/>
              </a:spcBef>
              <a:spcAft>
                <a:spcPts val="1009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APPLICATIONS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5"/>
              </a:spcBef>
              <a:spcAft>
                <a:spcPts val="1009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5"/>
              </a:spcBef>
              <a:spcAft>
                <a:spcPts val="1009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 SYSTEM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A research perspective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371600" y="2842200"/>
            <a:ext cx="6392520" cy="174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3"/>
          <p:cNvSpPr/>
          <p:nvPr/>
        </p:nvSpPr>
        <p:spPr>
          <a:xfrm>
            <a:off x="1143000" y="4169880"/>
            <a:ext cx="7101360" cy="144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Dr. S.Mohideen Badhusha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Professor/CSE,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Alva’s Institute of Engineering and Technology,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Moodbidri, Mijar, Mangalore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57200" y="221040"/>
            <a:ext cx="8228520" cy="12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Demonstration on Applications of modules in Python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3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Pandas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Numpy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Matplotlib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Beautiful soup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networkx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5800" y="4182480"/>
            <a:ext cx="7764120" cy="1461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15"/>
              </a:spcBef>
              <a:spcAft>
                <a:spcPts val="1009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Important Note :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As it is practical demonstration session conducted through  </a:t>
            </a:r>
            <a:r>
              <a:rPr b="0" lang="en-IN" sz="2400" spc="-1" strike="noStrike">
                <a:solidFill>
                  <a:srgbClr val="c9211e"/>
                </a:solidFill>
                <a:latin typeface="Arial"/>
                <a:ea typeface="DejaVu Sans"/>
              </a:rPr>
              <a:t>Google colab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the workshop participants are asked to keep their </a:t>
            </a:r>
            <a:r>
              <a:rPr b="0" lang="en-IN" sz="2400" spc="-1" strike="noStrike">
                <a:solidFill>
                  <a:srgbClr val="c9211e"/>
                </a:solidFill>
                <a:latin typeface="Arial"/>
                <a:ea typeface="DejaVu Sans"/>
              </a:rPr>
              <a:t>desktop or laptop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ready for the hands-on session to work out the exercises. 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371600" y="4572000"/>
            <a:ext cx="6392520" cy="174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3"/>
          <p:cNvSpPr/>
          <p:nvPr/>
        </p:nvSpPr>
        <p:spPr>
          <a:xfrm>
            <a:off x="1143000" y="4169880"/>
            <a:ext cx="7101360" cy="144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4"/>
          <p:cNvSpPr/>
          <p:nvPr/>
        </p:nvSpPr>
        <p:spPr>
          <a:xfrm>
            <a:off x="685800" y="4218840"/>
            <a:ext cx="7764120" cy="1461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5"/>
          <p:cNvSpPr/>
          <p:nvPr/>
        </p:nvSpPr>
        <p:spPr>
          <a:xfrm>
            <a:off x="0" y="485640"/>
            <a:ext cx="8915040" cy="400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APPLICATIONS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 SYSTEM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A research perspective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DATE : 12.2.22 from 3.00 pm to 4.30 pm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Resource Person :Dr. S.Mohideen Badhusha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85800" y="1086480"/>
            <a:ext cx="7764120" cy="1461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15"/>
              </a:spcBef>
              <a:spcAft>
                <a:spcPts val="1009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APPLICATIONS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5"/>
              </a:spcBef>
              <a:spcAft>
                <a:spcPts val="1009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5"/>
              </a:spcBef>
              <a:spcAft>
                <a:spcPts val="1009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 SYSTEM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A research perspective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DATE : 12.2.22 @ 3.00 pm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1371600" y="2842200"/>
            <a:ext cx="6392520" cy="174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3"/>
          <p:cNvSpPr/>
          <p:nvPr/>
        </p:nvSpPr>
        <p:spPr>
          <a:xfrm>
            <a:off x="1143000" y="4169880"/>
            <a:ext cx="7101360" cy="144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All the participants are asked to down the materials stored in the following github repository well before the session starts so that demo can be done effectively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https://github.com/badhusha-sm/Github-Notes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274680"/>
            <a:ext cx="8221320" cy="1134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 System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228600" y="1600200"/>
            <a:ext cx="8907120" cy="4517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228960" y="1600200"/>
            <a:ext cx="8227800" cy="39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 software is code that is designed to be </a:t>
            </a:r>
            <a:r>
              <a:rPr b="0" lang="en-US" sz="3200" spc="-1" strike="noStrike">
                <a:solidFill>
                  <a:srgbClr val="c9211e"/>
                </a:solidFill>
                <a:latin typeface="Arial"/>
                <a:ea typeface="DejaVu Sans"/>
              </a:rPr>
              <a:t>publicly accessible—anyone can see, modify, and distribute the code as they see fit.</a:t>
            </a:r>
            <a:endParaRPr b="0" lang="en-US" sz="32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211e"/>
                </a:solidFill>
                <a:latin typeface="Arial"/>
                <a:ea typeface="DejaVu Sans"/>
              </a:rPr>
              <a:t>The history of open source is the history of the internet (1960 since ARPANET)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Free software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Free software-Freeware-Open source software</a:t>
            </a:r>
            <a:endParaRPr b="0" lang="en-US" sz="32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Free software movement was formally established by Richard Stallman in 1983 through the GNU Project</a:t>
            </a:r>
            <a:endParaRPr b="0" lang="en-US" sz="32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free software movement focuses on </a:t>
            </a:r>
            <a:r>
              <a:rPr b="0" lang="en-US" sz="3200" spc="-1" strike="noStrike">
                <a:solidFill>
                  <a:srgbClr val="c9211e"/>
                </a:solidFill>
                <a:latin typeface="Arial"/>
                <a:ea typeface="DejaVu Sans"/>
              </a:rPr>
              <a:t>freedom to see the source code, to modify it, to redistribute it but not to own it.</a:t>
            </a:r>
            <a:endParaRPr b="0" lang="en-US" sz="32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211e"/>
                </a:solidFill>
                <a:latin typeface="Arial"/>
                <a:ea typeface="DejaVu Sans"/>
              </a:rPr>
              <a:t>Peterson proposed the idea of "open source" to a working group  in late 90s</a:t>
            </a:r>
            <a:endParaRPr b="0" lang="en-US" sz="3200" spc="-1" strike="noStrike">
              <a:latin typeface="Arial"/>
            </a:endParaRPr>
          </a:p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211e"/>
                </a:solidFill>
                <a:latin typeface="Arial"/>
                <a:ea typeface="DejaVu Sans"/>
              </a:rPr>
              <a:t>Open Source Software is better  as it is collaborative, open and modifiable. 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-373320"/>
            <a:ext cx="8221320" cy="1134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Advantages of Open source software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1600200"/>
            <a:ext cx="8221320" cy="4517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Peer review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Transparency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Reliability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Flexibility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Lower cost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 vendor lock-in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Open collaboration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 Applications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0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Linux 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LibreOffice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Mozilla Firefox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Apache web server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VLC Media Player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GIMP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Python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PHP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1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Advantages for researchers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>
            <a:off x="457200" y="1418040"/>
            <a:ext cx="8227800" cy="39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</a:pPr>
            <a:endParaRPr b="0" lang="en-US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Ready-to-use Application software</a:t>
            </a:r>
            <a:endParaRPr b="0" lang="en-US" sz="3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Cutting-edge technology</a:t>
            </a:r>
            <a:endParaRPr b="0" lang="en-US" sz="3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Cost savings</a:t>
            </a:r>
            <a:endParaRPr b="0" lang="en-US" sz="3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Faster development 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</a:pP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1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Research Applications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57200" y="1371600"/>
            <a:ext cx="8457480" cy="49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3"/>
          <p:cNvSpPr/>
          <p:nvPr/>
        </p:nvSpPr>
        <p:spPr>
          <a:xfrm>
            <a:off x="457200" y="1418040"/>
            <a:ext cx="8457480" cy="49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</a:pPr>
            <a:endParaRPr b="0" lang="en-US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Jupyter Notebooks: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 A web-based interactive computing platform  that combine live code, equations, narrative text, interactive user interfaces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NetworkX: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 A reference library for network science algorithms in Python. It is used in  research applications such as disease spread, cyber security, and measuring scholarly impact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NumPy 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 A fundamental array module in Python. It is applied in Data science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Pandas 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 Python package providing fast, flexible, and expressive data structures 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Scikit-image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: It is a community-driven Python project, consisting of a vast collection of high-quality, peer-reviewed 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Noto Sans CJK SC"/>
              </a:rPr>
              <a:t>image processing algorithms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for researchers  at free of charge 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SciPy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 is an open-source scientific computing library for the Python programming language.  A collection of  scientific algorithms is widely used by researchers across academia and industry, 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Popular libraries in Python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57200" y="1371600"/>
            <a:ext cx="8457480" cy="49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228600" y="1600200"/>
            <a:ext cx="8660880" cy="411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914400" y="457200"/>
            <a:ext cx="8381520" cy="589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2720" indent="-313920">
              <a:lnSpc>
                <a:spcPct val="100000"/>
              </a:lnSpc>
              <a:spcBef>
                <a:spcPts val="697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Concluding Tips</a:t>
            </a:r>
            <a:endParaRPr b="0" lang="en-US" sz="28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  <a:tab algn="l" pos="342720"/>
                <a:tab algn="l" pos="790560"/>
                <a:tab algn="l" pos="1239480"/>
                <a:tab algn="l" pos="1688760"/>
                <a:tab algn="l" pos="2138040"/>
                <a:tab algn="l" pos="2587320"/>
                <a:tab algn="l" pos="3036600"/>
                <a:tab algn="l" pos="3485880"/>
                <a:tab algn="l" pos="3935160"/>
                <a:tab algn="l" pos="4384440"/>
                <a:tab algn="l" pos="4833720"/>
                <a:tab algn="l" pos="5283000"/>
                <a:tab algn="l" pos="5732280"/>
                <a:tab algn="l" pos="6181560"/>
                <a:tab algn="l" pos="6630840"/>
                <a:tab algn="l" pos="7080120"/>
                <a:tab algn="l" pos="7529400"/>
                <a:tab algn="l" pos="7978680"/>
                <a:tab algn="l" pos="8427960"/>
                <a:tab algn="l" pos="8877240"/>
                <a:tab algn="l" pos="932652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 software are immensely useful for research applications</a:t>
            </a:r>
            <a:endParaRPr b="0" lang="en-US" sz="28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  <a:tab algn="l" pos="342720"/>
                <a:tab algn="l" pos="790560"/>
                <a:tab algn="l" pos="1239480"/>
                <a:tab algn="l" pos="1688760"/>
                <a:tab algn="l" pos="2138040"/>
                <a:tab algn="l" pos="2587320"/>
                <a:tab algn="l" pos="3036600"/>
                <a:tab algn="l" pos="3485880"/>
                <a:tab algn="l" pos="3935160"/>
                <a:tab algn="l" pos="4384440"/>
                <a:tab algn="l" pos="4833720"/>
                <a:tab algn="l" pos="5283000"/>
                <a:tab algn="l" pos="5732280"/>
                <a:tab algn="l" pos="6181560"/>
                <a:tab algn="l" pos="6630840"/>
                <a:tab algn="l" pos="7080120"/>
                <a:tab algn="l" pos="7529400"/>
                <a:tab algn="l" pos="7978680"/>
                <a:tab algn="l" pos="8427960"/>
                <a:tab algn="l" pos="8877240"/>
                <a:tab algn="l" pos="932652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  <a:tab algn="l" pos="342720"/>
                <a:tab algn="l" pos="790560"/>
                <a:tab algn="l" pos="1239480"/>
                <a:tab algn="l" pos="1688760"/>
                <a:tab algn="l" pos="2138040"/>
                <a:tab algn="l" pos="2587320"/>
                <a:tab algn="l" pos="3036600"/>
                <a:tab algn="l" pos="3485880"/>
                <a:tab algn="l" pos="3935160"/>
                <a:tab algn="l" pos="4384440"/>
                <a:tab algn="l" pos="4833720"/>
                <a:tab algn="l" pos="5283000"/>
                <a:tab algn="l" pos="5732280"/>
                <a:tab algn="l" pos="6181560"/>
                <a:tab algn="l" pos="6630840"/>
                <a:tab algn="l" pos="7080120"/>
                <a:tab algn="l" pos="7529400"/>
                <a:tab algn="l" pos="7978680"/>
                <a:tab algn="l" pos="8427960"/>
                <a:tab algn="l" pos="8877240"/>
                <a:tab algn="l" pos="932652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Unfortunately they are rarely being used by the researchers as they reluctant to switch it over to OSS community support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tabLst>
                <a:tab algn="l" pos="0"/>
                <a:tab algn="l" pos="342720"/>
                <a:tab algn="l" pos="790560"/>
                <a:tab algn="l" pos="1239480"/>
                <a:tab algn="l" pos="1688760"/>
                <a:tab algn="l" pos="2138040"/>
                <a:tab algn="l" pos="2587320"/>
                <a:tab algn="l" pos="3036600"/>
                <a:tab algn="l" pos="3485880"/>
                <a:tab algn="l" pos="3935160"/>
                <a:tab algn="l" pos="4384440"/>
                <a:tab algn="l" pos="4833720"/>
                <a:tab algn="l" pos="5283000"/>
                <a:tab algn="l" pos="5732280"/>
                <a:tab algn="l" pos="6181560"/>
                <a:tab algn="l" pos="6630840"/>
                <a:tab algn="l" pos="7080120"/>
                <a:tab algn="l" pos="7529400"/>
                <a:tab algn="l" pos="7978680"/>
                <a:tab algn="l" pos="8427960"/>
                <a:tab algn="l" pos="8877240"/>
                <a:tab algn="l" pos="9326520"/>
                <a:tab algn="l" pos="9434160"/>
                <a:tab algn="l" pos="9883440"/>
                <a:tab algn="l" pos="10332720"/>
                <a:tab algn="l" pos="1078200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  <a:tab algn="l" pos="342720"/>
                <a:tab algn="l" pos="790560"/>
                <a:tab algn="l" pos="1239480"/>
                <a:tab algn="l" pos="1688760"/>
                <a:tab algn="l" pos="2138040"/>
                <a:tab algn="l" pos="2587320"/>
                <a:tab algn="l" pos="3036600"/>
                <a:tab algn="l" pos="3485880"/>
                <a:tab algn="l" pos="3935160"/>
                <a:tab algn="l" pos="4384440"/>
                <a:tab algn="l" pos="4833720"/>
                <a:tab algn="l" pos="5283000"/>
                <a:tab algn="l" pos="5732280"/>
                <a:tab algn="l" pos="6181560"/>
                <a:tab algn="l" pos="6630840"/>
                <a:tab algn="l" pos="7080120"/>
                <a:tab algn="l" pos="7529400"/>
                <a:tab algn="l" pos="7978680"/>
                <a:tab algn="l" pos="8427960"/>
                <a:tab algn="l" pos="8877240"/>
                <a:tab algn="l" pos="932652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quality of research will be enhanced and duration of the research will reduced when the open source software are used in  research perspective</a:t>
            </a:r>
            <a:endParaRPr b="0" lang="en-US" sz="28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697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697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 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Droid Sans Fallback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2323</TotalTime>
  <Application>LibreOffice/7.0.6.2$Linux_X86_64 LibreOffice_project/00$Build-2</Application>
  <AppVersion>15.0000</AppVersion>
  <Company>KSR COLLEGE OF TECHNOLOGY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2011-03-09T09:11:31Z</dcterms:created>
  <dc:creator>ksrct</dc:creator>
  <dc:description/>
  <dc:language>en-IN</dc:language>
  <cp:lastModifiedBy/>
  <dcterms:modified xsi:type="dcterms:W3CDTF">2022-02-12T09:57:12Z</dcterms:modified>
  <cp:revision>221</cp:revision>
  <dc:subject/>
  <dc:title>PHP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0</vt:r8>
  </property>
  <property fmtid="{D5CDD505-2E9C-101B-9397-08002B2CF9AE}" pid="6" name="Notes">
    <vt:r8>0</vt:r8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r8>50</vt:r8>
  </property>
</Properties>
</file>