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6" r:id="rId3"/>
    <p:sldId id="258" r:id="rId4"/>
    <p:sldId id="269" r:id="rId5"/>
    <p:sldId id="260" r:id="rId6"/>
    <p:sldId id="270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29" autoAdjust="0"/>
  </p:normalViewPr>
  <p:slideViewPr>
    <p:cSldViewPr snapToGrid="0">
      <p:cViewPr varScale="1">
        <p:scale>
          <a:sx n="66" d="100"/>
          <a:sy n="66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1C56-F7B6-4B6D-A8E5-6C5446A6E53A}" type="datetimeFigureOut">
              <a:rPr lang="fr-FR" smtClean="0"/>
              <a:t>02/01/2022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4F34-2BD2-44B0-B9F5-DE86DFE1FCB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45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1C56-F7B6-4B6D-A8E5-6C5446A6E53A}" type="datetimeFigureOut">
              <a:rPr lang="fr-FR" smtClean="0"/>
              <a:t>02/01/2022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4F34-2BD2-44B0-B9F5-DE86DFE1FC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50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1C56-F7B6-4B6D-A8E5-6C5446A6E53A}" type="datetimeFigureOut">
              <a:rPr lang="fr-FR" smtClean="0"/>
              <a:t>02/01/2022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4F34-2BD2-44B0-B9F5-DE86DFE1FC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71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1C56-F7B6-4B6D-A8E5-6C5446A6E53A}" type="datetimeFigureOut">
              <a:rPr lang="fr-FR" smtClean="0"/>
              <a:t>02/01/2022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4F34-2BD2-44B0-B9F5-DE86DFE1FC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72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1C56-F7B6-4B6D-A8E5-6C5446A6E53A}" type="datetimeFigureOut">
              <a:rPr lang="fr-FR" smtClean="0"/>
              <a:t>02/01/2022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4F34-2BD2-44B0-B9F5-DE86DFE1FCB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2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1C56-F7B6-4B6D-A8E5-6C5446A6E53A}" type="datetimeFigureOut">
              <a:rPr lang="fr-FR" smtClean="0"/>
              <a:t>02/01/2022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4F34-2BD2-44B0-B9F5-DE86DFE1FC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52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1C56-F7B6-4B6D-A8E5-6C5446A6E53A}" type="datetimeFigureOut">
              <a:rPr lang="fr-FR" smtClean="0"/>
              <a:t>02/01/2022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4F34-2BD2-44B0-B9F5-DE86DFE1FC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14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1C56-F7B6-4B6D-A8E5-6C5446A6E53A}" type="datetimeFigureOut">
              <a:rPr lang="fr-FR" smtClean="0"/>
              <a:t>02/01/2022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4F34-2BD2-44B0-B9F5-DE86DFE1FC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8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1C56-F7B6-4B6D-A8E5-6C5446A6E53A}" type="datetimeFigureOut">
              <a:rPr lang="fr-FR" smtClean="0"/>
              <a:t>02/01/2022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4F34-2BD2-44B0-B9F5-DE86DFE1FC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39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D51C56-F7B6-4B6D-A8E5-6C5446A6E53A}" type="datetimeFigureOut">
              <a:rPr lang="fr-FR" smtClean="0"/>
              <a:t>02/01/2022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A44F34-2BD2-44B0-B9F5-DE86DFE1FC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7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1C56-F7B6-4B6D-A8E5-6C5446A6E53A}" type="datetimeFigureOut">
              <a:rPr lang="fr-FR" smtClean="0"/>
              <a:t>02/01/2022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4F34-2BD2-44B0-B9F5-DE86DFE1FC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D51C56-F7B6-4B6D-A8E5-6C5446A6E53A}" type="datetimeFigureOut">
              <a:rPr lang="fr-FR" smtClean="0"/>
              <a:t>02/01/2022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A44F34-2BD2-44B0-B9F5-DE86DFE1FCB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16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>
            <a:extLst>
              <a:ext uri="{FF2B5EF4-FFF2-40B4-BE49-F238E27FC236}">
                <a16:creationId xmlns:a16="http://schemas.microsoft.com/office/drawing/2014/main" id="{D0DE44C9-0379-41D4-93ED-5F8D93CFFD83}"/>
              </a:ext>
            </a:extLst>
          </p:cNvPr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915" t="5682" r="3415"/>
          <a:stretch>
            <a:fillRect/>
          </a:stretch>
        </p:blipFill>
        <p:spPr bwMode="auto">
          <a:xfrm>
            <a:off x="9540460" y="362894"/>
            <a:ext cx="11906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4AEBD9F1-E926-4C56-8E14-7080549C0923}"/>
              </a:ext>
            </a:extLst>
          </p:cNvPr>
          <p:cNvSpPr txBox="1"/>
          <p:nvPr/>
        </p:nvSpPr>
        <p:spPr>
          <a:xfrm>
            <a:off x="3262744" y="468805"/>
            <a:ext cx="53335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b="1" dirty="0"/>
              <a:t>UNIVERSITE BADJI MOKHTAR-ANNABA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0B20DED7-1C02-4D2F-9E2A-54948F4DA5B9}"/>
              </a:ext>
            </a:extLst>
          </p:cNvPr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915" t="5682" r="3415"/>
          <a:stretch>
            <a:fillRect/>
          </a:stretch>
        </p:blipFill>
        <p:spPr bwMode="auto">
          <a:xfrm>
            <a:off x="1100051" y="362894"/>
            <a:ext cx="11906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2CCB5F5A-FEAB-4FF3-B19E-047864CDC794}"/>
              </a:ext>
            </a:extLst>
          </p:cNvPr>
          <p:cNvSpPr txBox="1"/>
          <p:nvPr/>
        </p:nvSpPr>
        <p:spPr>
          <a:xfrm>
            <a:off x="2855453" y="2034798"/>
            <a:ext cx="57408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Analyse de sentiments sur </a:t>
            </a:r>
          </a:p>
          <a:p>
            <a:pPr algn="ctr"/>
            <a:r>
              <a:rPr lang="fr-FR" sz="4000" b="1" dirty="0">
                <a:solidFill>
                  <a:srgbClr val="660033"/>
                </a:solidFill>
              </a:rPr>
              <a:t>L’uniforme scolaire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DDB472-A8E2-4BE8-ABBA-5A61522D331F}"/>
              </a:ext>
            </a:extLst>
          </p:cNvPr>
          <p:cNvSpPr/>
          <p:nvPr/>
        </p:nvSpPr>
        <p:spPr>
          <a:xfrm>
            <a:off x="342300" y="4447177"/>
            <a:ext cx="3896751" cy="928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b="1" dirty="0">
                <a:solidFill>
                  <a:srgbClr val="660033"/>
                </a:solidFill>
              </a:rPr>
              <a:t>Présenté par:</a:t>
            </a:r>
          </a:p>
          <a:p>
            <a:pPr algn="ctr"/>
            <a:r>
              <a:rPr lang="fr-FR" sz="2500" dirty="0">
                <a:solidFill>
                  <a:schemeClr val="tx1"/>
                </a:solidFill>
              </a:rPr>
              <a:t>Nom Prénom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7B0D1B-E8F0-4FDA-8E6C-B2A1F52767DD}"/>
              </a:ext>
            </a:extLst>
          </p:cNvPr>
          <p:cNvSpPr/>
          <p:nvPr/>
        </p:nvSpPr>
        <p:spPr>
          <a:xfrm>
            <a:off x="5210629" y="4423954"/>
            <a:ext cx="6319809" cy="1846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b="1" dirty="0">
                <a:solidFill>
                  <a:srgbClr val="660033"/>
                </a:solidFill>
              </a:rPr>
              <a:t>Module:</a:t>
            </a:r>
          </a:p>
          <a:p>
            <a:pPr algn="ctr"/>
            <a:r>
              <a:rPr lang="fr-FR" sz="2500" dirty="0">
                <a:solidFill>
                  <a:schemeClr val="tx1"/>
                </a:solidFill>
              </a:rPr>
              <a:t>Méthode de modélisation et d’apprentissage</a:t>
            </a:r>
          </a:p>
          <a:p>
            <a:pPr algn="ctr"/>
            <a:r>
              <a:rPr lang="fr-FR" sz="2500" b="1" dirty="0">
                <a:solidFill>
                  <a:srgbClr val="660033"/>
                </a:solidFill>
              </a:rPr>
              <a:t>Professeur</a:t>
            </a:r>
            <a:r>
              <a:rPr lang="fr-FR" sz="2500" dirty="0">
                <a:solidFill>
                  <a:srgbClr val="660033"/>
                </a:solidFill>
              </a:rPr>
              <a:t>:</a:t>
            </a:r>
          </a:p>
          <a:p>
            <a:pPr algn="ctr"/>
            <a:r>
              <a:rPr lang="fr-FR" sz="2500" dirty="0">
                <a:solidFill>
                  <a:schemeClr val="tx1"/>
                </a:solidFill>
              </a:rPr>
              <a:t>Benali</a:t>
            </a:r>
          </a:p>
        </p:txBody>
      </p:sp>
    </p:spTree>
    <p:extLst>
      <p:ext uri="{BB962C8B-B14F-4D97-AF65-F5344CB8AC3E}">
        <p14:creationId xmlns:p14="http://schemas.microsoft.com/office/powerpoint/2010/main" val="81117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1D68B8F-01D8-41FD-94EA-B6F20D053145}"/>
              </a:ext>
            </a:extLst>
          </p:cNvPr>
          <p:cNvSpPr txBox="1"/>
          <p:nvPr/>
        </p:nvSpPr>
        <p:spPr>
          <a:xfrm>
            <a:off x="496082" y="-31009"/>
            <a:ext cx="44723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500" i="1" dirty="0"/>
              <a:t>L’analyse de sentiments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E266523-910C-4E3A-A968-ADDE4D6D7B65}"/>
              </a:ext>
            </a:extLst>
          </p:cNvPr>
          <p:cNvSpPr txBox="1"/>
          <p:nvPr/>
        </p:nvSpPr>
        <p:spPr>
          <a:xfrm>
            <a:off x="488684" y="447428"/>
            <a:ext cx="68872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500" b="1" dirty="0">
                <a:solidFill>
                  <a:srgbClr val="660033"/>
                </a:solidFill>
              </a:rPr>
              <a:t>[5] La génération du nuage de mots: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6A897C8-255D-497C-BD4E-4C255935321C}"/>
              </a:ext>
            </a:extLst>
          </p:cNvPr>
          <p:cNvSpPr txBox="1"/>
          <p:nvPr/>
        </p:nvSpPr>
        <p:spPr>
          <a:xfrm>
            <a:off x="496082" y="1015525"/>
            <a:ext cx="83499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dirty="0"/>
              <a:t>L’importance des mots peut être illustrée par le nuage de mots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1DC1B8D-75AF-4664-8353-ABF4B0C04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" y="1410884"/>
            <a:ext cx="7621658" cy="201811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C46915D-999F-4E12-B6A3-2E1DA053649D}"/>
              </a:ext>
            </a:extLst>
          </p:cNvPr>
          <p:cNvSpPr txBox="1"/>
          <p:nvPr/>
        </p:nvSpPr>
        <p:spPr>
          <a:xfrm>
            <a:off x="60328" y="5447116"/>
            <a:ext cx="1207134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	Le nuage de mots ci-dessus montre clairement que le mot “</a:t>
            </a:r>
            <a:r>
              <a:rPr lang="fr-FR" sz="2500" b="1" dirty="0">
                <a:solidFill>
                  <a:srgbClr val="FF0000"/>
                </a:solidFill>
              </a:rPr>
              <a:t>pour</a:t>
            </a:r>
            <a:r>
              <a:rPr lang="fr-FR" sz="2500" dirty="0"/>
              <a:t>” est le mot le plus important dans notre texte.</a:t>
            </a:r>
          </a:p>
          <a:p>
            <a:endParaRPr lang="fr-FR" sz="25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61883EF-2DB6-4F92-9E5C-46AD4B5B6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004" y="1656166"/>
            <a:ext cx="42957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0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1D68B8F-01D8-41FD-94EA-B6F20D053145}"/>
              </a:ext>
            </a:extLst>
          </p:cNvPr>
          <p:cNvSpPr txBox="1"/>
          <p:nvPr/>
        </p:nvSpPr>
        <p:spPr>
          <a:xfrm>
            <a:off x="496082" y="-31009"/>
            <a:ext cx="44723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500" i="1" dirty="0"/>
              <a:t>L’analyse de sentiments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E266523-910C-4E3A-A968-ADDE4D6D7B65}"/>
              </a:ext>
            </a:extLst>
          </p:cNvPr>
          <p:cNvSpPr txBox="1"/>
          <p:nvPr/>
        </p:nvSpPr>
        <p:spPr>
          <a:xfrm>
            <a:off x="417478" y="538611"/>
            <a:ext cx="891308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500" b="1" dirty="0">
                <a:solidFill>
                  <a:srgbClr val="660033"/>
                </a:solidFill>
              </a:rPr>
              <a:t>[7] Représentation des mots les plus fréquents: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2DE288-43D4-4D8C-9106-70EB46DC407A}"/>
              </a:ext>
            </a:extLst>
          </p:cNvPr>
          <p:cNvSpPr txBox="1"/>
          <p:nvPr/>
        </p:nvSpPr>
        <p:spPr>
          <a:xfrm>
            <a:off x="1944914" y="29393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FFF5DE8-EA86-4873-AE8F-F796892BF613}"/>
              </a:ext>
            </a:extLst>
          </p:cNvPr>
          <p:cNvSpPr txBox="1"/>
          <p:nvPr/>
        </p:nvSpPr>
        <p:spPr>
          <a:xfrm>
            <a:off x="0" y="1108230"/>
            <a:ext cx="1205397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500" dirty="0"/>
              <a:t>On utilise la matrice des mots les plus fréquents qu’on a effectué précédemment.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6EFA7BB-F11A-4B4E-82FA-B2F34B941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82" y="1660751"/>
            <a:ext cx="8596048" cy="120309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4171CCA-094F-4E83-882B-09650BAEA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770" y="2703621"/>
            <a:ext cx="3483430" cy="395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1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1D68B8F-01D8-41FD-94EA-B6F20D053145}"/>
              </a:ext>
            </a:extLst>
          </p:cNvPr>
          <p:cNvSpPr txBox="1"/>
          <p:nvPr/>
        </p:nvSpPr>
        <p:spPr>
          <a:xfrm>
            <a:off x="496082" y="-31009"/>
            <a:ext cx="44723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500" i="1" dirty="0"/>
              <a:t>L’analyse de sentiments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E266523-910C-4E3A-A968-ADDE4D6D7B65}"/>
              </a:ext>
            </a:extLst>
          </p:cNvPr>
          <p:cNvSpPr txBox="1"/>
          <p:nvPr/>
        </p:nvSpPr>
        <p:spPr>
          <a:xfrm>
            <a:off x="291920" y="477288"/>
            <a:ext cx="553959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500" b="1" dirty="0">
                <a:solidFill>
                  <a:srgbClr val="660033"/>
                </a:solidFill>
              </a:rPr>
              <a:t>L’interprétation des résultats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2DE288-43D4-4D8C-9106-70EB46DC407A}"/>
              </a:ext>
            </a:extLst>
          </p:cNvPr>
          <p:cNvSpPr txBox="1"/>
          <p:nvPr/>
        </p:nvSpPr>
        <p:spPr>
          <a:xfrm>
            <a:off x="1944914" y="29393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FFF5DE8-EA86-4873-AE8F-F796892BF613}"/>
              </a:ext>
            </a:extLst>
          </p:cNvPr>
          <p:cNvSpPr txBox="1"/>
          <p:nvPr/>
        </p:nvSpPr>
        <p:spPr>
          <a:xfrm>
            <a:off x="0" y="1185640"/>
            <a:ext cx="120904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500" dirty="0"/>
              <a:t>		L’analyse révèle que les personnes étant </a:t>
            </a:r>
            <a:r>
              <a:rPr lang="fr-FR" sz="2500" b="1" dirty="0"/>
              <a:t>POUR</a:t>
            </a:r>
            <a:r>
              <a:rPr lang="fr-FR" sz="2500" dirty="0"/>
              <a:t> l’uniforme scolaire sont largement plus nombreux que celles étant contre.</a:t>
            </a:r>
          </a:p>
        </p:txBody>
      </p:sp>
    </p:spTree>
    <p:extLst>
      <p:ext uri="{BB962C8B-B14F-4D97-AF65-F5344CB8AC3E}">
        <p14:creationId xmlns:p14="http://schemas.microsoft.com/office/powerpoint/2010/main" val="113374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E266523-910C-4E3A-A968-ADDE4D6D7B65}"/>
              </a:ext>
            </a:extLst>
          </p:cNvPr>
          <p:cNvSpPr txBox="1"/>
          <p:nvPr/>
        </p:nvSpPr>
        <p:spPr>
          <a:xfrm>
            <a:off x="291920" y="477288"/>
            <a:ext cx="221567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500" b="1" dirty="0">
                <a:solidFill>
                  <a:srgbClr val="660033"/>
                </a:solidFill>
              </a:rPr>
              <a:t>Conclusion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2DE288-43D4-4D8C-9106-70EB46DC407A}"/>
              </a:ext>
            </a:extLst>
          </p:cNvPr>
          <p:cNvSpPr txBox="1"/>
          <p:nvPr/>
        </p:nvSpPr>
        <p:spPr>
          <a:xfrm>
            <a:off x="1944914" y="29393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53E837F-562C-4BC9-BB3B-A653587BDDC5}"/>
              </a:ext>
            </a:extLst>
          </p:cNvPr>
          <p:cNvSpPr txBox="1"/>
          <p:nvPr/>
        </p:nvSpPr>
        <p:spPr>
          <a:xfrm>
            <a:off x="287965" y="1108230"/>
            <a:ext cx="1107276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	</a:t>
            </a:r>
          </a:p>
          <a:p>
            <a:pPr algn="just"/>
            <a:r>
              <a:rPr lang="fr-FR" sz="2500" dirty="0"/>
              <a:t>		L’analyse de sentiments permet aux entreprises d’identifier l’opinion des clients à l’égard des produits, des marques ou des services dans les conversations et les commentaires en ligne, et aussi l’avis des gens par rapport à certains sujets.</a:t>
            </a:r>
          </a:p>
          <a:p>
            <a:pPr algn="just"/>
            <a:endParaRPr lang="fr-FR" sz="2500" dirty="0"/>
          </a:p>
          <a:p>
            <a:pPr algn="just"/>
            <a:r>
              <a:rPr lang="fr-FR" sz="2500" dirty="0"/>
              <a:t>		Pour notre cas, elle nous a permis de révéler l’avenir des uniformes scolaires.</a:t>
            </a:r>
          </a:p>
        </p:txBody>
      </p:sp>
    </p:spTree>
    <p:extLst>
      <p:ext uri="{BB962C8B-B14F-4D97-AF65-F5344CB8AC3E}">
        <p14:creationId xmlns:p14="http://schemas.microsoft.com/office/powerpoint/2010/main" val="316548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B901A4E-EF5E-479C-8D60-D50FDBA3345E}"/>
              </a:ext>
            </a:extLst>
          </p:cNvPr>
          <p:cNvSpPr txBox="1"/>
          <p:nvPr/>
        </p:nvSpPr>
        <p:spPr>
          <a:xfrm>
            <a:off x="2841674" y="12942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6BE772D-A45B-42AF-83BC-457EC8830F43}"/>
              </a:ext>
            </a:extLst>
          </p:cNvPr>
          <p:cNvSpPr txBox="1"/>
          <p:nvPr/>
        </p:nvSpPr>
        <p:spPr>
          <a:xfrm>
            <a:off x="465906" y="-113237"/>
            <a:ext cx="3744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rgbClr val="660033"/>
                </a:solidFill>
              </a:rPr>
              <a:t>Plan de l’exposé: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A85F4C-5E14-4B3F-8FD8-425F9B587BAD}"/>
              </a:ext>
            </a:extLst>
          </p:cNvPr>
          <p:cNvSpPr txBox="1"/>
          <p:nvPr/>
        </p:nvSpPr>
        <p:spPr>
          <a:xfrm>
            <a:off x="0" y="1193345"/>
            <a:ext cx="1265500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500" dirty="0"/>
              <a:t>Introduction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500" dirty="0"/>
              <a:t>La publication Facebook ainsi qu’un aperçu de quelques commentaires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500" dirty="0"/>
              <a:t>L’analyse de sentiments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fr-FR" sz="2500" dirty="0"/>
              <a:t>L’extraction de données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fr-FR" sz="2500" dirty="0"/>
              <a:t>Le chargement du texte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fr-FR" sz="2500" dirty="0"/>
              <a:t>Le nettoyage du texte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fr-FR" sz="2500" dirty="0"/>
              <a:t>La matrice de mots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fr-FR" sz="2500" dirty="0"/>
              <a:t>La génération du nuage de mots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fr-FR" sz="2500" dirty="0"/>
              <a:t>Représentation des mots les plus fréquents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053E8D-F990-420B-8730-E84C73A7F8D8}"/>
              </a:ext>
            </a:extLst>
          </p:cNvPr>
          <p:cNvSpPr txBox="1"/>
          <p:nvPr/>
        </p:nvSpPr>
        <p:spPr>
          <a:xfrm>
            <a:off x="-56288" y="4701998"/>
            <a:ext cx="42667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500" dirty="0"/>
              <a:t>L’interprétation des résultats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5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5577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2045E79-8D7D-4E94-863D-90AE347942C4}"/>
              </a:ext>
            </a:extLst>
          </p:cNvPr>
          <p:cNvSpPr txBox="1"/>
          <p:nvPr/>
        </p:nvSpPr>
        <p:spPr>
          <a:xfrm>
            <a:off x="786368" y="31668"/>
            <a:ext cx="25106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500" b="1" i="1" dirty="0">
                <a:solidFill>
                  <a:srgbClr val="660033"/>
                </a:solidFill>
              </a:rPr>
              <a:t>Introduction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EF96844-CA56-492E-B600-DCF36DD26413}"/>
              </a:ext>
            </a:extLst>
          </p:cNvPr>
          <p:cNvSpPr txBox="1"/>
          <p:nvPr/>
        </p:nvSpPr>
        <p:spPr>
          <a:xfrm>
            <a:off x="1828800" y="3277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426D02D-B6C0-4ECC-843D-4A3170A274BC}"/>
              </a:ext>
            </a:extLst>
          </p:cNvPr>
          <p:cNvSpPr txBox="1"/>
          <p:nvPr/>
        </p:nvSpPr>
        <p:spPr>
          <a:xfrm>
            <a:off x="179364" y="1382453"/>
            <a:ext cx="1112986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500" b="1" dirty="0"/>
              <a:t>		</a:t>
            </a:r>
            <a:r>
              <a:rPr lang="fr-FR" sz="2500" b="1" dirty="0">
                <a:solidFill>
                  <a:srgbClr val="660033"/>
                </a:solidFill>
              </a:rPr>
              <a:t>L’analyse de sentiments </a:t>
            </a:r>
            <a:r>
              <a:rPr lang="fr-FR" sz="2500" dirty="0"/>
              <a:t>(Sentiment </a:t>
            </a:r>
            <a:r>
              <a:rPr lang="fr-FR" sz="2500" dirty="0" err="1"/>
              <a:t>Analysis</a:t>
            </a:r>
            <a:r>
              <a:rPr lang="fr-FR" sz="2500" dirty="0"/>
              <a:t> ou Opinion Mining) est l’interprétation et la classification des émotions (positives, négatives et neutres) dans les données textuelles à l’aide de techniques d’analyse de texte.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6B92636-FFF0-464B-9D12-375521D09213}"/>
              </a:ext>
            </a:extLst>
          </p:cNvPr>
          <p:cNvSpPr txBox="1"/>
          <p:nvPr/>
        </p:nvSpPr>
        <p:spPr>
          <a:xfrm>
            <a:off x="6955436" y="15702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3579F25-D196-41E5-8084-ED8DB4DCA469}"/>
              </a:ext>
            </a:extLst>
          </p:cNvPr>
          <p:cNvSpPr txBox="1"/>
          <p:nvPr/>
        </p:nvSpPr>
        <p:spPr>
          <a:xfrm>
            <a:off x="179364" y="3023856"/>
            <a:ext cx="1112986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500" b="1" dirty="0"/>
              <a:t>		</a:t>
            </a:r>
            <a:r>
              <a:rPr lang="fr-FR" sz="2500" b="1" dirty="0">
                <a:solidFill>
                  <a:srgbClr val="660033"/>
                </a:solidFill>
              </a:rPr>
              <a:t>L’uniforme scolaire </a:t>
            </a:r>
            <a:r>
              <a:rPr lang="fr-FR" sz="2500" dirty="0"/>
              <a:t>est une tenue que les élèves d’une école doivent porter quand ils sont inscrits dans l’école. Il se distingue du code vestimentaire, c’est-à-dire, d’un code qui interdit certaines tenues et accessoires.</a:t>
            </a:r>
          </a:p>
        </p:txBody>
      </p:sp>
    </p:spTree>
    <p:extLst>
      <p:ext uri="{BB962C8B-B14F-4D97-AF65-F5344CB8AC3E}">
        <p14:creationId xmlns:p14="http://schemas.microsoft.com/office/powerpoint/2010/main" val="296963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1D68B8F-01D8-41FD-94EA-B6F20D053145}"/>
              </a:ext>
            </a:extLst>
          </p:cNvPr>
          <p:cNvSpPr txBox="1"/>
          <p:nvPr/>
        </p:nvSpPr>
        <p:spPr>
          <a:xfrm>
            <a:off x="319675" y="373405"/>
            <a:ext cx="47730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500" b="1" i="1" dirty="0">
                <a:solidFill>
                  <a:srgbClr val="660033"/>
                </a:solidFill>
              </a:rPr>
              <a:t>La publication Facebook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AD5FFB-478B-4332-AB19-B026F4958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94" y="1223962"/>
            <a:ext cx="4724400" cy="44100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6C48373-A72C-40B6-9DC4-D9C38EA75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254" y="1122362"/>
            <a:ext cx="4629150" cy="484822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D467226-5131-4763-8BBF-6A9DBB6E5E83}"/>
              </a:ext>
            </a:extLst>
          </p:cNvPr>
          <p:cNvSpPr txBox="1"/>
          <p:nvPr/>
        </p:nvSpPr>
        <p:spPr>
          <a:xfrm>
            <a:off x="5092713" y="373405"/>
            <a:ext cx="717940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500" b="1" i="1" dirty="0">
                <a:solidFill>
                  <a:srgbClr val="660033"/>
                </a:solidFill>
              </a:rPr>
              <a:t>Un aperçu de quelques commentaires</a:t>
            </a:r>
          </a:p>
        </p:txBody>
      </p:sp>
    </p:spTree>
    <p:extLst>
      <p:ext uri="{BB962C8B-B14F-4D97-AF65-F5344CB8AC3E}">
        <p14:creationId xmlns:p14="http://schemas.microsoft.com/office/powerpoint/2010/main" val="315112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1D68B8F-01D8-41FD-94EA-B6F20D053145}"/>
              </a:ext>
            </a:extLst>
          </p:cNvPr>
          <p:cNvSpPr txBox="1"/>
          <p:nvPr/>
        </p:nvSpPr>
        <p:spPr>
          <a:xfrm>
            <a:off x="0" y="-17475"/>
            <a:ext cx="44723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500" i="1" dirty="0"/>
              <a:t>L’analyse de sentiments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E266523-910C-4E3A-A968-ADDE4D6D7B65}"/>
              </a:ext>
            </a:extLst>
          </p:cNvPr>
          <p:cNvSpPr txBox="1"/>
          <p:nvPr/>
        </p:nvSpPr>
        <p:spPr>
          <a:xfrm>
            <a:off x="0" y="613467"/>
            <a:ext cx="519988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500" b="1" dirty="0">
                <a:solidFill>
                  <a:srgbClr val="660033"/>
                </a:solidFill>
              </a:rPr>
              <a:t>[1] L’extraction de données</a:t>
            </a:r>
          </a:p>
          <a:p>
            <a:r>
              <a:rPr lang="fr-FR" sz="3500" b="1" dirty="0">
                <a:solidFill>
                  <a:srgbClr val="660033"/>
                </a:solidFill>
              </a:rPr>
              <a:t>avec l’outil: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1C16C58-B99E-48FF-9166-65C5A9902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7" y="1783018"/>
            <a:ext cx="3390900" cy="762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05AF915-E9FF-4284-B4C3-46E72131EEF4}"/>
              </a:ext>
            </a:extLst>
          </p:cNvPr>
          <p:cNvSpPr txBox="1"/>
          <p:nvPr/>
        </p:nvSpPr>
        <p:spPr>
          <a:xfrm>
            <a:off x="69037" y="2563161"/>
            <a:ext cx="567675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500" dirty="0"/>
              <a:t>	L’extraction de données est une technique où un programme informatique extrait des données à partir d'une sortie lisible par l'homme provenant d'un autre programme.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7C258CD-E902-40A2-9D89-0E1126A0E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793" y="76200"/>
            <a:ext cx="59055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8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4D467226-5131-4763-8BBF-6A9DBB6E5E83}"/>
              </a:ext>
            </a:extLst>
          </p:cNvPr>
          <p:cNvSpPr txBox="1"/>
          <p:nvPr/>
        </p:nvSpPr>
        <p:spPr>
          <a:xfrm>
            <a:off x="242394" y="0"/>
            <a:ext cx="724191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500" b="1" i="1" dirty="0">
                <a:solidFill>
                  <a:srgbClr val="660033"/>
                </a:solidFill>
              </a:rPr>
              <a:t>Un aperçu du fichier de commentaires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DB15538-F0A4-4A88-BC6E-2C200DE89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328"/>
            <a:ext cx="12192000" cy="62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4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1D68B8F-01D8-41FD-94EA-B6F20D053145}"/>
              </a:ext>
            </a:extLst>
          </p:cNvPr>
          <p:cNvSpPr txBox="1"/>
          <p:nvPr/>
        </p:nvSpPr>
        <p:spPr>
          <a:xfrm>
            <a:off x="496082" y="162295"/>
            <a:ext cx="44723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500" i="1" dirty="0"/>
              <a:t>L’analyse de sentiments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E266523-910C-4E3A-A968-ADDE4D6D7B65}"/>
              </a:ext>
            </a:extLst>
          </p:cNvPr>
          <p:cNvSpPr txBox="1"/>
          <p:nvPr/>
        </p:nvSpPr>
        <p:spPr>
          <a:xfrm>
            <a:off x="496082" y="924296"/>
            <a:ext cx="530138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500" b="1" dirty="0">
                <a:solidFill>
                  <a:srgbClr val="660033"/>
                </a:solidFill>
              </a:rPr>
              <a:t>[2] Le chargement du texte: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6A897C8-255D-497C-BD4E-4C255935321C}"/>
              </a:ext>
            </a:extLst>
          </p:cNvPr>
          <p:cNvSpPr txBox="1"/>
          <p:nvPr/>
        </p:nvSpPr>
        <p:spPr>
          <a:xfrm>
            <a:off x="203200" y="1797784"/>
            <a:ext cx="117768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dirty="0"/>
              <a:t>On charge notre fichier de commentaires en utilisant la fonction corpus() du package </a:t>
            </a:r>
            <a:r>
              <a:rPr lang="fr-FR" sz="2500" dirty="0" err="1"/>
              <a:t>tm</a:t>
            </a:r>
            <a:r>
              <a:rPr lang="fr-FR" sz="2500" dirty="0"/>
              <a:t>.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7356434-AE12-43A0-A087-DA9556841026}"/>
              </a:ext>
            </a:extLst>
          </p:cNvPr>
          <p:cNvSpPr txBox="1"/>
          <p:nvPr/>
        </p:nvSpPr>
        <p:spPr>
          <a:xfrm>
            <a:off x="203200" y="4192121"/>
            <a:ext cx="136171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b="1" dirty="0">
                <a:solidFill>
                  <a:srgbClr val="660033"/>
                </a:solidFill>
              </a:rPr>
              <a:t>Résultat</a:t>
            </a:r>
            <a:r>
              <a:rPr lang="fr-FR" sz="2500" dirty="0">
                <a:solidFill>
                  <a:srgbClr val="660033"/>
                </a:solidFill>
              </a:rPr>
              <a:t>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065B2FB-A5E1-4105-95C2-24CB008F0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47" y="2517384"/>
            <a:ext cx="11769306" cy="157648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20A34E8-1E47-488A-96C4-FF5F51444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82" y="4571809"/>
            <a:ext cx="8154432" cy="228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9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1D68B8F-01D8-41FD-94EA-B6F20D053145}"/>
              </a:ext>
            </a:extLst>
          </p:cNvPr>
          <p:cNvSpPr txBox="1"/>
          <p:nvPr/>
        </p:nvSpPr>
        <p:spPr>
          <a:xfrm>
            <a:off x="496082" y="0"/>
            <a:ext cx="44723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500" i="1" dirty="0"/>
              <a:t>L’analyse de sentiments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E266523-910C-4E3A-A968-ADDE4D6D7B65}"/>
              </a:ext>
            </a:extLst>
          </p:cNvPr>
          <p:cNvSpPr txBox="1"/>
          <p:nvPr/>
        </p:nvSpPr>
        <p:spPr>
          <a:xfrm>
            <a:off x="496082" y="556389"/>
            <a:ext cx="493923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500" b="1" dirty="0">
                <a:solidFill>
                  <a:srgbClr val="660033"/>
                </a:solidFill>
              </a:rPr>
              <a:t>[3] Le nettoyage du texte: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6A897C8-255D-497C-BD4E-4C255935321C}"/>
              </a:ext>
            </a:extLst>
          </p:cNvPr>
          <p:cNvSpPr txBox="1"/>
          <p:nvPr/>
        </p:nvSpPr>
        <p:spPr>
          <a:xfrm>
            <a:off x="177124" y="1042188"/>
            <a:ext cx="115187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dirty="0"/>
              <a:t>On enlève tout ce qui est inutile: les nombres, les caractères spéciaux, les mots vides…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CCF7E91-47AC-41BA-94F2-B42ED788CE97}"/>
              </a:ext>
            </a:extLst>
          </p:cNvPr>
          <p:cNvSpPr txBox="1"/>
          <p:nvPr/>
        </p:nvSpPr>
        <p:spPr>
          <a:xfrm>
            <a:off x="203200" y="4274131"/>
            <a:ext cx="136171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b="1" dirty="0">
                <a:solidFill>
                  <a:srgbClr val="660033"/>
                </a:solidFill>
              </a:rPr>
              <a:t>Résultat</a:t>
            </a:r>
            <a:r>
              <a:rPr lang="fr-FR" sz="2500" dirty="0">
                <a:solidFill>
                  <a:srgbClr val="660033"/>
                </a:solidFill>
              </a:rPr>
              <a:t>: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ED7FCCC-10DD-4C74-817F-93F869EA6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24" y="1477187"/>
            <a:ext cx="11626509" cy="279694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BB89E08-7736-42DC-863B-396ED2CE5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82" y="4751185"/>
            <a:ext cx="8836604" cy="202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9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1D68B8F-01D8-41FD-94EA-B6F20D053145}"/>
              </a:ext>
            </a:extLst>
          </p:cNvPr>
          <p:cNvSpPr txBox="1"/>
          <p:nvPr/>
        </p:nvSpPr>
        <p:spPr>
          <a:xfrm>
            <a:off x="496082" y="162295"/>
            <a:ext cx="44723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500" i="1" dirty="0"/>
              <a:t>L’analyse de sentiments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E266523-910C-4E3A-A968-ADDE4D6D7B65}"/>
              </a:ext>
            </a:extLst>
          </p:cNvPr>
          <p:cNvSpPr txBox="1"/>
          <p:nvPr/>
        </p:nvSpPr>
        <p:spPr>
          <a:xfrm>
            <a:off x="496082" y="774104"/>
            <a:ext cx="446692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500" b="1" dirty="0">
                <a:solidFill>
                  <a:srgbClr val="660033"/>
                </a:solidFill>
              </a:rPr>
              <a:t>[4] La matrice de mots: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6A897C8-255D-497C-BD4E-4C255935321C}"/>
              </a:ext>
            </a:extLst>
          </p:cNvPr>
          <p:cNvSpPr txBox="1"/>
          <p:nvPr/>
        </p:nvSpPr>
        <p:spPr>
          <a:xfrm>
            <a:off x="574149" y="1405046"/>
            <a:ext cx="87884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dirty="0"/>
              <a:t>La matrice de mots est une table contenant la fréquence des mots.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1CD2643-2C7F-4C17-BAD7-11B819440120}"/>
              </a:ext>
            </a:extLst>
          </p:cNvPr>
          <p:cNvSpPr txBox="1"/>
          <p:nvPr/>
        </p:nvSpPr>
        <p:spPr>
          <a:xfrm>
            <a:off x="232228" y="3637958"/>
            <a:ext cx="136171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b="1" dirty="0">
                <a:solidFill>
                  <a:srgbClr val="660033"/>
                </a:solidFill>
              </a:rPr>
              <a:t>Résultat</a:t>
            </a:r>
            <a:r>
              <a:rPr lang="fr-FR" sz="2500" dirty="0">
                <a:solidFill>
                  <a:srgbClr val="660033"/>
                </a:solidFill>
              </a:rPr>
              <a:t>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94364F6-9349-4554-B01E-375644D50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87" y="1815120"/>
            <a:ext cx="7032625" cy="194361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7E503F4-7E93-4AB3-BD36-763565147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319" y="3758736"/>
            <a:ext cx="3927021" cy="28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8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Rétrospectiv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849</TotalTime>
  <Words>451</Words>
  <Application>Microsoft Office PowerPoint</Application>
  <PresentationFormat>Grand écran</PresentationFormat>
  <Paragraphs>58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Rétrospective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 Akram Bouhadda</dc:creator>
  <cp:lastModifiedBy>Mohamed Akram Bouhadda</cp:lastModifiedBy>
  <cp:revision>36</cp:revision>
  <dcterms:created xsi:type="dcterms:W3CDTF">2021-03-21T17:43:30Z</dcterms:created>
  <dcterms:modified xsi:type="dcterms:W3CDTF">2022-01-02T20:47:21Z</dcterms:modified>
</cp:coreProperties>
</file>