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59" r:id="rId6"/>
    <p:sldId id="28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7" r:id="rId32"/>
    <p:sldId id="284"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151435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3379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285932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315527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402998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6FB1EDA-B055-4357-BCB9-1079CC9CA514}"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254155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6FB1EDA-B055-4357-BCB9-1079CC9CA514}" type="datetimeFigureOut">
              <a:rPr lang="fr-FR" smtClean="0"/>
              <a:t>14/12/2022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403442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6FB1EDA-B055-4357-BCB9-1079CC9CA514}" type="datetimeFigureOut">
              <a:rPr lang="fr-FR" smtClean="0"/>
              <a:t>14/12/2022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271978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FB1EDA-B055-4357-BCB9-1079CC9CA514}" type="datetimeFigureOut">
              <a:rPr lang="fr-FR" smtClean="0"/>
              <a:t>14/12/2022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12801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6FB1EDA-B055-4357-BCB9-1079CC9CA514}"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359614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6FB1EDA-B055-4357-BCB9-1079CC9CA514}" type="datetimeFigureOut">
              <a:rPr lang="fr-FR" smtClean="0"/>
              <a:t>14/12/2022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2784814-5DFE-4CD6-853F-1114B8FD1315}" type="slidenum">
              <a:rPr lang="fr-FR" smtClean="0"/>
              <a:t>‹N°›</a:t>
            </a:fld>
            <a:endParaRPr lang="fr-FR"/>
          </a:p>
        </p:txBody>
      </p:sp>
    </p:spTree>
    <p:extLst>
      <p:ext uri="{BB962C8B-B14F-4D97-AF65-F5344CB8AC3E}">
        <p14:creationId xmlns:p14="http://schemas.microsoft.com/office/powerpoint/2010/main" val="410388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B1EDA-B055-4357-BCB9-1079CC9CA514}" type="datetimeFigureOut">
              <a:rPr lang="fr-FR" smtClean="0"/>
              <a:t>14/12/2022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4814-5DFE-4CD6-853F-1114B8FD1315}" type="slidenum">
              <a:rPr lang="fr-FR" smtClean="0"/>
              <a:t>‹N°›</a:t>
            </a:fld>
            <a:endParaRPr lang="fr-FR"/>
          </a:p>
        </p:txBody>
      </p:sp>
    </p:spTree>
    <p:extLst>
      <p:ext uri="{BB962C8B-B14F-4D97-AF65-F5344CB8AC3E}">
        <p14:creationId xmlns:p14="http://schemas.microsoft.com/office/powerpoint/2010/main" val="11784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cs.uic.edu/~liub/FBS/sentiment-analysi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 xmlns:a16="http://schemas.microsoft.com/office/drawing/2014/main" id="{D0DE44C9-0379-41D4-93ED-5F8D93CFFD83}"/>
              </a:ext>
            </a:extLst>
          </p:cNvPr>
          <p:cNvPicPr/>
          <p:nvPr/>
        </p:nvPicPr>
        <p:blipFill>
          <a:blip r:embed="rId2" cstate="print">
            <a:clrChange>
              <a:clrFrom>
                <a:srgbClr val="FFFFFF"/>
              </a:clrFrom>
              <a:clrTo>
                <a:srgbClr val="FFFFFF">
                  <a:alpha val="0"/>
                </a:srgbClr>
              </a:clrTo>
            </a:clrChange>
          </a:blip>
          <a:srcRect l="3915" t="5682" r="3415"/>
          <a:stretch>
            <a:fillRect/>
          </a:stretch>
        </p:blipFill>
        <p:spPr bwMode="auto">
          <a:xfrm>
            <a:off x="7956376" y="362894"/>
            <a:ext cx="1190625" cy="790575"/>
          </a:xfrm>
          <a:prstGeom prst="rect">
            <a:avLst/>
          </a:prstGeom>
          <a:noFill/>
          <a:ln w="9525">
            <a:noFill/>
            <a:miter lim="800000"/>
            <a:headEnd/>
            <a:tailEnd/>
          </a:ln>
        </p:spPr>
      </p:pic>
      <p:sp>
        <p:nvSpPr>
          <p:cNvPr id="11" name="ZoneTexte 10">
            <a:extLst>
              <a:ext uri="{FF2B5EF4-FFF2-40B4-BE49-F238E27FC236}">
                <a16:creationId xmlns="" xmlns:a16="http://schemas.microsoft.com/office/drawing/2014/main" id="{4AEBD9F1-E926-4C56-8E14-7080549C0923}"/>
              </a:ext>
            </a:extLst>
          </p:cNvPr>
          <p:cNvSpPr txBox="1"/>
          <p:nvPr/>
        </p:nvSpPr>
        <p:spPr>
          <a:xfrm>
            <a:off x="1403648" y="468805"/>
            <a:ext cx="5472608" cy="861774"/>
          </a:xfrm>
          <a:prstGeom prst="rect">
            <a:avLst/>
          </a:prstGeom>
          <a:noFill/>
        </p:spPr>
        <p:txBody>
          <a:bodyPr wrap="square" rtlCol="0">
            <a:spAutoFit/>
          </a:bodyPr>
          <a:lstStyle/>
          <a:p>
            <a:pPr algn="ctr"/>
            <a:r>
              <a:rPr lang="fr-FR" sz="2500" b="1" dirty="0" err="1" smtClean="0">
                <a:latin typeface="Algerian" panose="04020705040A02060702" pitchFamily="82" charset="0"/>
              </a:rPr>
              <a:t>Badji</a:t>
            </a:r>
            <a:r>
              <a:rPr lang="fr-FR" sz="2500" b="1" dirty="0" smtClean="0">
                <a:latin typeface="Algerian" panose="04020705040A02060702" pitchFamily="82" charset="0"/>
              </a:rPr>
              <a:t> Mokhtar </a:t>
            </a:r>
            <a:r>
              <a:rPr lang="fr-FR" sz="2500" b="1" dirty="0" err="1" smtClean="0">
                <a:latin typeface="Algerian" panose="04020705040A02060702" pitchFamily="82" charset="0"/>
              </a:rPr>
              <a:t>University</a:t>
            </a:r>
            <a:endParaRPr lang="fr-FR" sz="2500" b="1" dirty="0" smtClean="0">
              <a:latin typeface="Algerian" panose="04020705040A02060702" pitchFamily="82" charset="0"/>
            </a:endParaRPr>
          </a:p>
          <a:p>
            <a:pPr algn="ctr"/>
            <a:r>
              <a:rPr lang="fr-FR" sz="2500" b="1" dirty="0" smtClean="0">
                <a:latin typeface="Algerian" panose="04020705040A02060702" pitchFamily="82" charset="0"/>
              </a:rPr>
              <a:t>Annaba</a:t>
            </a:r>
            <a:endParaRPr lang="fr-FR" sz="2500" b="1" dirty="0">
              <a:latin typeface="Algerian" panose="04020705040A02060702" pitchFamily="82" charset="0"/>
            </a:endParaRPr>
          </a:p>
        </p:txBody>
      </p:sp>
      <p:pic>
        <p:nvPicPr>
          <p:cNvPr id="12" name="Image 11">
            <a:extLst>
              <a:ext uri="{FF2B5EF4-FFF2-40B4-BE49-F238E27FC236}">
                <a16:creationId xmlns="" xmlns:a16="http://schemas.microsoft.com/office/drawing/2014/main" id="{0B20DED7-1C02-4D2F-9E2A-54948F4DA5B9}"/>
              </a:ext>
            </a:extLst>
          </p:cNvPr>
          <p:cNvPicPr/>
          <p:nvPr/>
        </p:nvPicPr>
        <p:blipFill>
          <a:blip r:embed="rId2" cstate="print">
            <a:clrChange>
              <a:clrFrom>
                <a:srgbClr val="FFFFFF"/>
              </a:clrFrom>
              <a:clrTo>
                <a:srgbClr val="FFFFFF">
                  <a:alpha val="0"/>
                </a:srgbClr>
              </a:clrTo>
            </a:clrChange>
          </a:blip>
          <a:srcRect l="3915" t="5682" r="3415"/>
          <a:stretch>
            <a:fillRect/>
          </a:stretch>
        </p:blipFill>
        <p:spPr bwMode="auto">
          <a:xfrm>
            <a:off x="28059" y="362894"/>
            <a:ext cx="1190625" cy="790575"/>
          </a:xfrm>
          <a:prstGeom prst="rect">
            <a:avLst/>
          </a:prstGeom>
          <a:noFill/>
          <a:ln w="9525">
            <a:noFill/>
            <a:miter lim="800000"/>
            <a:headEnd/>
            <a:tailEnd/>
          </a:ln>
        </p:spPr>
      </p:pic>
      <p:sp>
        <p:nvSpPr>
          <p:cNvPr id="13" name="ZoneTexte 12">
            <a:extLst>
              <a:ext uri="{FF2B5EF4-FFF2-40B4-BE49-F238E27FC236}">
                <a16:creationId xmlns="" xmlns:a16="http://schemas.microsoft.com/office/drawing/2014/main" id="{2CCB5F5A-FEAB-4FF3-B19E-047864CDC794}"/>
              </a:ext>
            </a:extLst>
          </p:cNvPr>
          <p:cNvSpPr txBox="1"/>
          <p:nvPr/>
        </p:nvSpPr>
        <p:spPr>
          <a:xfrm>
            <a:off x="1979712" y="2034798"/>
            <a:ext cx="5660717" cy="1323439"/>
          </a:xfrm>
          <a:prstGeom prst="rect">
            <a:avLst/>
          </a:prstGeom>
          <a:noFill/>
        </p:spPr>
        <p:txBody>
          <a:bodyPr wrap="none" rtlCol="0">
            <a:spAutoFit/>
          </a:bodyPr>
          <a:lstStyle/>
          <a:p>
            <a:pPr algn="ctr"/>
            <a:r>
              <a:rPr lang="fr-FR" sz="4000" dirty="0" smtClean="0"/>
              <a:t>Sentiments </a:t>
            </a:r>
            <a:r>
              <a:rPr lang="fr-FR" sz="4000" dirty="0" err="1"/>
              <a:t>A</a:t>
            </a:r>
            <a:r>
              <a:rPr lang="fr-FR" sz="4000" dirty="0" err="1" smtClean="0"/>
              <a:t>nalysis</a:t>
            </a:r>
            <a:r>
              <a:rPr lang="fr-FR" sz="4000" dirty="0" smtClean="0"/>
              <a:t> </a:t>
            </a:r>
            <a:r>
              <a:rPr lang="fr-FR" sz="4000" dirty="0" smtClean="0"/>
              <a:t>about</a:t>
            </a:r>
            <a:endParaRPr lang="fr-FR" sz="4000" dirty="0"/>
          </a:p>
          <a:p>
            <a:pPr algn="ctr"/>
            <a:r>
              <a:rPr lang="fr-FR" sz="4000" b="1" dirty="0" smtClean="0">
                <a:solidFill>
                  <a:srgbClr val="660033"/>
                </a:solidFill>
              </a:rPr>
              <a:t>The </a:t>
            </a:r>
            <a:r>
              <a:rPr lang="fr-FR" sz="4000" b="1" dirty="0">
                <a:solidFill>
                  <a:srgbClr val="660033"/>
                </a:solidFill>
              </a:rPr>
              <a:t>#</a:t>
            </a:r>
            <a:r>
              <a:rPr lang="fr-FR" sz="4000" b="1" dirty="0" err="1" smtClean="0">
                <a:solidFill>
                  <a:srgbClr val="660033"/>
                </a:solidFill>
              </a:rPr>
              <a:t>B</a:t>
            </a:r>
            <a:r>
              <a:rPr lang="fr-FR" sz="4000" b="1" dirty="0" err="1" smtClean="0">
                <a:solidFill>
                  <a:srgbClr val="660033"/>
                </a:solidFill>
              </a:rPr>
              <a:t>rexit</a:t>
            </a:r>
            <a:endParaRPr lang="fr-FR" sz="4000" b="1" dirty="0">
              <a:solidFill>
                <a:srgbClr val="660033"/>
              </a:solidFill>
            </a:endParaRPr>
          </a:p>
        </p:txBody>
      </p:sp>
      <p:sp>
        <p:nvSpPr>
          <p:cNvPr id="14" name="Rectangle 13">
            <a:extLst>
              <a:ext uri="{FF2B5EF4-FFF2-40B4-BE49-F238E27FC236}">
                <a16:creationId xmlns="" xmlns:a16="http://schemas.microsoft.com/office/drawing/2014/main" id="{39DDB472-A8E2-4BE8-ABBA-5A61522D331F}"/>
              </a:ext>
            </a:extLst>
          </p:cNvPr>
          <p:cNvSpPr/>
          <p:nvPr/>
        </p:nvSpPr>
        <p:spPr>
          <a:xfrm>
            <a:off x="80606" y="4447177"/>
            <a:ext cx="3896751" cy="92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b="1" dirty="0" err="1" smtClean="0">
                <a:solidFill>
                  <a:srgbClr val="660033"/>
                </a:solidFill>
              </a:rPr>
              <a:t>Presented</a:t>
            </a:r>
            <a:r>
              <a:rPr lang="fr-FR" sz="2500" b="1" dirty="0" smtClean="0">
                <a:solidFill>
                  <a:srgbClr val="660033"/>
                </a:solidFill>
              </a:rPr>
              <a:t> By:</a:t>
            </a:r>
            <a:endParaRPr lang="fr-FR" sz="2500" b="1" dirty="0">
              <a:solidFill>
                <a:srgbClr val="660033"/>
              </a:solidFill>
            </a:endParaRPr>
          </a:p>
          <a:p>
            <a:pPr algn="ctr"/>
            <a:r>
              <a:rPr lang="fr-FR" sz="2500" dirty="0" err="1" smtClean="0">
                <a:solidFill>
                  <a:schemeClr val="tx1"/>
                </a:solidFill>
              </a:rPr>
              <a:t>Aissou</a:t>
            </a:r>
            <a:r>
              <a:rPr lang="fr-FR" sz="2500" dirty="0" smtClean="0">
                <a:solidFill>
                  <a:schemeClr val="tx1"/>
                </a:solidFill>
              </a:rPr>
              <a:t> Monder</a:t>
            </a:r>
            <a:endParaRPr lang="fr-FR" sz="2500" dirty="0">
              <a:solidFill>
                <a:schemeClr val="tx1"/>
              </a:solidFill>
            </a:endParaRPr>
          </a:p>
        </p:txBody>
      </p:sp>
      <p:sp>
        <p:nvSpPr>
          <p:cNvPr id="15" name="Rectangle 14">
            <a:extLst>
              <a:ext uri="{FF2B5EF4-FFF2-40B4-BE49-F238E27FC236}">
                <a16:creationId xmlns="" xmlns:a16="http://schemas.microsoft.com/office/drawing/2014/main" id="{127B0D1B-E8F0-4FDA-8E6C-B2A1F52767DD}"/>
              </a:ext>
            </a:extLst>
          </p:cNvPr>
          <p:cNvSpPr/>
          <p:nvPr/>
        </p:nvSpPr>
        <p:spPr>
          <a:xfrm>
            <a:off x="5004048" y="4423954"/>
            <a:ext cx="4032448" cy="1846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b="1" dirty="0" smtClean="0">
                <a:solidFill>
                  <a:srgbClr val="660033"/>
                </a:solidFill>
              </a:rPr>
              <a:t>Prof</a:t>
            </a:r>
            <a:r>
              <a:rPr lang="fr-FR" sz="2500" dirty="0" smtClean="0">
                <a:solidFill>
                  <a:srgbClr val="660033"/>
                </a:solidFill>
              </a:rPr>
              <a:t>:</a:t>
            </a:r>
            <a:endParaRPr lang="fr-FR" sz="2500" dirty="0">
              <a:solidFill>
                <a:srgbClr val="660033"/>
              </a:solidFill>
            </a:endParaRPr>
          </a:p>
          <a:p>
            <a:pPr algn="ctr"/>
            <a:r>
              <a:rPr lang="fr-FR" sz="2500" dirty="0" err="1" smtClean="0">
                <a:solidFill>
                  <a:schemeClr val="tx1"/>
                </a:solidFill>
              </a:rPr>
              <a:t>Mme.Benali</a:t>
            </a:r>
            <a:endParaRPr lang="fr-FR" sz="2500" dirty="0">
              <a:solidFill>
                <a:schemeClr val="tx1"/>
              </a:solidFill>
            </a:endParaRPr>
          </a:p>
        </p:txBody>
      </p:sp>
    </p:spTree>
    <p:extLst>
      <p:ext uri="{BB962C8B-B14F-4D97-AF65-F5344CB8AC3E}">
        <p14:creationId xmlns:p14="http://schemas.microsoft.com/office/powerpoint/2010/main" val="137182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557808"/>
            <a:ext cx="8229600" cy="1143000"/>
          </a:xfrm>
        </p:spPr>
        <p:txBody>
          <a:bodyPr>
            <a:normAutofit/>
          </a:bodyPr>
          <a:lstStyle/>
          <a:p>
            <a:r>
              <a:rPr lang="fr-FR" b="1" u="sng" dirty="0" err="1">
                <a:solidFill>
                  <a:srgbClr val="FF0000"/>
                </a:solidFill>
                <a:latin typeface="Algerian" panose="04020705040A02060702" pitchFamily="82" charset="0"/>
              </a:rPr>
              <a:t>Extracting</a:t>
            </a:r>
            <a:r>
              <a:rPr lang="fr-FR" b="1" u="sng" dirty="0">
                <a:solidFill>
                  <a:srgbClr val="FF0000"/>
                </a:solidFill>
                <a:latin typeface="Algerian" panose="04020705040A02060702" pitchFamily="82" charset="0"/>
              </a:rPr>
              <a:t> </a:t>
            </a:r>
            <a:r>
              <a:rPr lang="fr-FR" b="1" u="sng" dirty="0" smtClean="0">
                <a:solidFill>
                  <a:srgbClr val="FF0000"/>
                </a:solidFill>
                <a:latin typeface="Algerian" panose="04020705040A02060702" pitchFamily="82" charset="0"/>
              </a:rPr>
              <a:t> </a:t>
            </a:r>
            <a:r>
              <a:rPr lang="fr-FR" b="1" u="sng" dirty="0" err="1" smtClean="0">
                <a:solidFill>
                  <a:srgbClr val="FF0000"/>
                </a:solidFill>
                <a:latin typeface="Algerian" panose="04020705040A02060702" pitchFamily="82" charset="0"/>
              </a:rPr>
              <a:t>Brexit</a:t>
            </a:r>
            <a:r>
              <a:rPr lang="fr-FR" b="1" u="sng" dirty="0" smtClean="0">
                <a:solidFill>
                  <a:srgbClr val="FF0000"/>
                </a:solidFill>
                <a:latin typeface="Algerian" panose="04020705040A02060702" pitchFamily="82" charset="0"/>
              </a:rPr>
              <a:t>  tweets</a:t>
            </a:r>
            <a:endParaRPr lang="fr-FR" u="sng" dirty="0">
              <a:solidFill>
                <a:srgbClr val="FF0000"/>
              </a:solidFill>
              <a:latin typeface="Algerian" panose="04020705040A02060702" pitchFamily="82"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132856"/>
            <a:ext cx="8352928" cy="3600399"/>
          </a:xfrm>
          <a:prstGeom prst="rect">
            <a:avLst/>
          </a:prstGeom>
        </p:spPr>
      </p:pic>
    </p:spTree>
    <p:extLst>
      <p:ext uri="{BB962C8B-B14F-4D97-AF65-F5344CB8AC3E}">
        <p14:creationId xmlns:p14="http://schemas.microsoft.com/office/powerpoint/2010/main" val="143435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9144000" cy="584775"/>
          </a:xfrm>
          <a:prstGeom prst="rect">
            <a:avLst/>
          </a:prstGeom>
          <a:noFill/>
        </p:spPr>
        <p:txBody>
          <a:bodyPr wrap="square" rtlCol="0">
            <a:spAutoFit/>
          </a:bodyPr>
          <a:lstStyle/>
          <a:p>
            <a:r>
              <a:rPr lang="fr-FR" sz="3200" dirty="0" err="1" smtClean="0"/>
              <a:t>Here</a:t>
            </a:r>
            <a:r>
              <a:rPr lang="fr-FR" sz="3200" dirty="0" smtClean="0"/>
              <a:t> </a:t>
            </a:r>
            <a:r>
              <a:rPr lang="fr-FR" sz="3200" dirty="0" err="1" smtClean="0"/>
              <a:t>is</a:t>
            </a:r>
            <a:r>
              <a:rPr lang="fr-FR" sz="3200" dirty="0" smtClean="0"/>
              <a:t>  </a:t>
            </a:r>
            <a:r>
              <a:rPr lang="fr-FR" sz="3200" dirty="0" err="1" smtClean="0"/>
              <a:t>some</a:t>
            </a:r>
            <a:r>
              <a:rPr lang="fr-FR" sz="3200" dirty="0" smtClean="0"/>
              <a:t> of </a:t>
            </a:r>
            <a:r>
              <a:rPr lang="fr-FR" sz="3200" dirty="0" err="1"/>
              <a:t>o</a:t>
            </a:r>
            <a:r>
              <a:rPr lang="fr-FR" sz="3200" dirty="0" err="1" smtClean="0"/>
              <a:t>ur</a:t>
            </a:r>
            <a:r>
              <a:rPr lang="fr-FR" sz="3200" dirty="0" smtClean="0"/>
              <a:t> </a:t>
            </a:r>
            <a:r>
              <a:rPr lang="fr-FR" sz="3200" dirty="0" err="1" smtClean="0"/>
              <a:t>dataset</a:t>
            </a:r>
            <a:endParaRPr lang="fr-F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 y="584774"/>
            <a:ext cx="9150864" cy="62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494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b="1" dirty="0" smtClean="0">
                <a:solidFill>
                  <a:srgbClr val="FF0000"/>
                </a:solidFill>
                <a:latin typeface="Algerian" panose="04020705040A02060702" pitchFamily="82" charset="0"/>
              </a:rPr>
              <a:t>Data </a:t>
            </a:r>
            <a:r>
              <a:rPr lang="fr-FR" b="1" dirty="0" err="1" smtClean="0">
                <a:solidFill>
                  <a:srgbClr val="FF0000"/>
                </a:solidFill>
                <a:latin typeface="Algerian" panose="04020705040A02060702" pitchFamily="82" charset="0"/>
              </a:rPr>
              <a:t>cleaning</a:t>
            </a:r>
            <a:endParaRPr lang="fr-FR" b="1"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457200" y="1268760"/>
            <a:ext cx="8229600" cy="1972816"/>
          </a:xfrm>
        </p:spPr>
        <p:txBody>
          <a:bodyPr>
            <a:normAutofit fontScale="92500"/>
          </a:bodyPr>
          <a:lstStyle/>
          <a:p>
            <a:pPr marL="0" indent="0" algn="just">
              <a:buNone/>
            </a:pPr>
            <a:r>
              <a:rPr lang="fr-FR" sz="2800" dirty="0" smtClean="0"/>
              <a:t>In </a:t>
            </a:r>
            <a:r>
              <a:rPr lang="fr-FR" sz="2800" dirty="0" err="1" smtClean="0"/>
              <a:t>this</a:t>
            </a:r>
            <a:r>
              <a:rPr lang="fr-FR" sz="2800" dirty="0" smtClean="0"/>
              <a:t> </a:t>
            </a:r>
            <a:r>
              <a:rPr lang="fr-FR" sz="2800" dirty="0" err="1" smtClean="0"/>
              <a:t>step</a:t>
            </a:r>
            <a:r>
              <a:rPr lang="fr-FR" sz="2800" dirty="0" smtClean="0"/>
              <a:t> </a:t>
            </a:r>
            <a:r>
              <a:rPr lang="fr-FR" sz="2800" dirty="0" err="1" smtClean="0"/>
              <a:t>we</a:t>
            </a:r>
            <a:r>
              <a:rPr lang="fr-FR" sz="2800" dirty="0" smtClean="0"/>
              <a:t> </a:t>
            </a:r>
            <a:r>
              <a:rPr lang="fr-FR" sz="2800" dirty="0" err="1" smtClean="0"/>
              <a:t>should</a:t>
            </a:r>
            <a:r>
              <a:rPr lang="fr-FR" sz="2800" dirty="0" smtClean="0"/>
              <a:t> clean out data set(tweets) </a:t>
            </a:r>
            <a:r>
              <a:rPr lang="fr-FR" sz="2800" dirty="0" err="1" smtClean="0"/>
              <a:t>from</a:t>
            </a:r>
            <a:r>
              <a:rPr lang="fr-FR" sz="2800" dirty="0" smtClean="0"/>
              <a:t> links, </a:t>
            </a:r>
            <a:r>
              <a:rPr lang="fr-FR" sz="2800" dirty="0" err="1" smtClean="0"/>
              <a:t>punctuations</a:t>
            </a:r>
            <a:r>
              <a:rPr lang="fr-FR" sz="2800" dirty="0" smtClean="0"/>
              <a:t>, RT, @, </a:t>
            </a:r>
            <a:r>
              <a:rPr lang="fr-FR" sz="2800" dirty="0" err="1" smtClean="0"/>
              <a:t>numbers</a:t>
            </a:r>
            <a:r>
              <a:rPr lang="fr-FR" sz="2800" dirty="0" smtClean="0"/>
              <a:t>, </a:t>
            </a:r>
            <a:r>
              <a:rPr lang="fr-FR" sz="2800" dirty="0" err="1" smtClean="0"/>
              <a:t>tabs</a:t>
            </a:r>
            <a:r>
              <a:rPr lang="fr-FR" sz="2800" dirty="0" smtClean="0"/>
              <a:t>, </a:t>
            </a:r>
            <a:r>
              <a:rPr lang="fr-FR" sz="2800" dirty="0" err="1" smtClean="0"/>
              <a:t>blank</a:t>
            </a:r>
            <a:r>
              <a:rPr lang="fr-FR" sz="2800" dirty="0" smtClean="0"/>
              <a:t> </a:t>
            </a:r>
            <a:r>
              <a:rPr lang="fr-FR" sz="2800" dirty="0" err="1" smtClean="0"/>
              <a:t>spaces</a:t>
            </a:r>
            <a:r>
              <a:rPr lang="fr-FR" sz="2800" dirty="0" smtClean="0"/>
              <a:t> at the </a:t>
            </a:r>
            <a:r>
              <a:rPr lang="fr-FR" sz="2800" dirty="0" err="1" smtClean="0"/>
              <a:t>beginning</a:t>
            </a:r>
            <a:r>
              <a:rPr lang="fr-FR" sz="2800" dirty="0" smtClean="0"/>
              <a:t>, ………..</a:t>
            </a:r>
            <a:r>
              <a:rPr lang="fr-FR" sz="2800" dirty="0" err="1" smtClean="0"/>
              <a:t>etc</a:t>
            </a:r>
            <a:r>
              <a:rPr lang="fr-FR" sz="2800" dirty="0" smtClean="0"/>
              <a:t>, and </a:t>
            </a:r>
            <a:r>
              <a:rPr lang="fr-FR" sz="2800" dirty="0" err="1" smtClean="0"/>
              <a:t>also</a:t>
            </a:r>
            <a:r>
              <a:rPr lang="fr-FR" sz="2800" dirty="0" smtClean="0"/>
              <a:t> </a:t>
            </a:r>
            <a:r>
              <a:rPr lang="fr-FR" sz="2800" dirty="0" err="1" smtClean="0"/>
              <a:t>we</a:t>
            </a:r>
            <a:r>
              <a:rPr lang="fr-FR" sz="2800" dirty="0" smtClean="0"/>
              <a:t> </a:t>
            </a:r>
            <a:r>
              <a:rPr lang="fr-FR" sz="2800" dirty="0" err="1" smtClean="0"/>
              <a:t>should</a:t>
            </a:r>
            <a:r>
              <a:rPr lang="fr-FR" sz="2800" dirty="0" smtClean="0"/>
              <a:t> </a:t>
            </a:r>
            <a:r>
              <a:rPr lang="fr-FR" sz="2800" dirty="0" err="1" smtClean="0"/>
              <a:t>transfer</a:t>
            </a:r>
            <a:r>
              <a:rPr lang="fr-FR" sz="2800" dirty="0" smtClean="0"/>
              <a:t> all the </a:t>
            </a:r>
            <a:r>
              <a:rPr lang="fr-FR" sz="2800" dirty="0" err="1" smtClean="0"/>
              <a:t>characters</a:t>
            </a:r>
            <a:r>
              <a:rPr lang="fr-FR" sz="2800" dirty="0" smtClean="0"/>
              <a:t> to a </a:t>
            </a:r>
            <a:r>
              <a:rPr lang="fr-FR" sz="2800" dirty="0" err="1" smtClean="0"/>
              <a:t>lower</a:t>
            </a:r>
            <a:r>
              <a:rPr lang="fr-FR" sz="2800" dirty="0" smtClean="0"/>
              <a:t> case </a:t>
            </a:r>
            <a:r>
              <a:rPr lang="fr-FR" sz="2800" dirty="0" err="1" smtClean="0"/>
              <a:t>using</a:t>
            </a:r>
            <a:r>
              <a:rPr lang="fr-FR" sz="2800" dirty="0" smtClean="0"/>
              <a:t> the </a:t>
            </a:r>
            <a:r>
              <a:rPr lang="fr-FR" sz="2800" dirty="0" err="1" smtClean="0"/>
              <a:t>function</a:t>
            </a:r>
            <a:r>
              <a:rPr lang="fr-FR" sz="2800" dirty="0" smtClean="0"/>
              <a:t> </a:t>
            </a:r>
            <a:r>
              <a:rPr lang="fr-FR" sz="2800" dirty="0" err="1" smtClean="0"/>
              <a:t>bellow</a:t>
            </a:r>
            <a:endParaRPr lang="fr-FR" sz="28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068960"/>
            <a:ext cx="358140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3132286"/>
            <a:ext cx="4086795" cy="3753098"/>
          </a:xfrm>
          <a:prstGeom prst="rect">
            <a:avLst/>
          </a:prstGeom>
        </p:spPr>
      </p:pic>
    </p:spTree>
    <p:extLst>
      <p:ext uri="{BB962C8B-B14F-4D97-AF65-F5344CB8AC3E}">
        <p14:creationId xmlns:p14="http://schemas.microsoft.com/office/powerpoint/2010/main" val="3772395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2904"/>
            <a:ext cx="8229600" cy="1143000"/>
          </a:xfrm>
        </p:spPr>
        <p:txBody>
          <a:bodyPr/>
          <a:lstStyle/>
          <a:p>
            <a:r>
              <a:rPr lang="fr-FR" b="1" dirty="0" smtClean="0">
                <a:solidFill>
                  <a:srgbClr val="FF0000"/>
                </a:solidFill>
                <a:latin typeface="Algerian" panose="04020705040A02060702" pitchFamily="82" charset="0"/>
              </a:rPr>
              <a:t>Data </a:t>
            </a:r>
            <a:r>
              <a:rPr lang="fr-FR" b="1" dirty="0" err="1" smtClean="0">
                <a:solidFill>
                  <a:srgbClr val="FF0000"/>
                </a:solidFill>
                <a:latin typeface="Algerian" panose="04020705040A02060702" pitchFamily="82" charset="0"/>
              </a:rPr>
              <a:t>cleaning</a:t>
            </a:r>
            <a:endParaRPr lang="fr-FR" dirty="0"/>
          </a:p>
        </p:txBody>
      </p:sp>
      <p:sp>
        <p:nvSpPr>
          <p:cNvPr id="5" name="ZoneTexte 4"/>
          <p:cNvSpPr txBox="1"/>
          <p:nvPr/>
        </p:nvSpPr>
        <p:spPr>
          <a:xfrm>
            <a:off x="0" y="908720"/>
            <a:ext cx="9144000" cy="461665"/>
          </a:xfrm>
          <a:prstGeom prst="rect">
            <a:avLst/>
          </a:prstGeom>
          <a:noFill/>
        </p:spPr>
        <p:txBody>
          <a:bodyPr wrap="square" rtlCol="0">
            <a:spAutoFit/>
          </a:bodyPr>
          <a:lstStyle/>
          <a:p>
            <a:pPr algn="just"/>
            <a:r>
              <a:rPr lang="fr-FR" sz="2400" b="1" dirty="0" err="1" smtClean="0"/>
              <a:t>After</a:t>
            </a:r>
            <a:r>
              <a:rPr lang="fr-FR" sz="2400" b="1" dirty="0" smtClean="0"/>
              <a:t> </a:t>
            </a:r>
            <a:r>
              <a:rPr lang="fr-FR" sz="2400" b="1" dirty="0" err="1" smtClean="0"/>
              <a:t>cleaning</a:t>
            </a:r>
            <a:r>
              <a:rPr lang="fr-FR" sz="2400" b="1" dirty="0" smtClean="0"/>
              <a:t> data </a:t>
            </a:r>
            <a:r>
              <a:rPr lang="fr-FR" sz="2400" b="1" dirty="0" err="1" smtClean="0"/>
              <a:t>we</a:t>
            </a:r>
            <a:r>
              <a:rPr lang="fr-FR" sz="2400" b="1" dirty="0" smtClean="0"/>
              <a:t> have to </a:t>
            </a:r>
            <a:r>
              <a:rPr lang="fr-FR" sz="2400" b="1" dirty="0" err="1" smtClean="0"/>
              <a:t>remove</a:t>
            </a:r>
            <a:r>
              <a:rPr lang="fr-FR" sz="2400" b="1" dirty="0" smtClean="0"/>
              <a:t> </a:t>
            </a:r>
            <a:r>
              <a:rPr lang="fr-FR" sz="2400" b="1" dirty="0" err="1" smtClean="0"/>
              <a:t>empty</a:t>
            </a:r>
            <a:r>
              <a:rPr lang="fr-FR" sz="2400" b="1" dirty="0" smtClean="0"/>
              <a:t> </a:t>
            </a:r>
            <a:r>
              <a:rPr lang="fr-FR" sz="2400" b="1" dirty="0" err="1" smtClean="0"/>
              <a:t>results</a:t>
            </a:r>
            <a:r>
              <a:rPr lang="fr-FR" sz="2400" b="1" dirty="0" smtClean="0"/>
              <a:t> </a:t>
            </a:r>
            <a:r>
              <a:rPr lang="fr-FR" sz="2400" b="1" dirty="0" err="1" smtClean="0"/>
              <a:t>using</a:t>
            </a:r>
            <a:r>
              <a:rPr lang="fr-FR" sz="2400" b="1" dirty="0" smtClean="0"/>
              <a:t> </a:t>
            </a:r>
            <a:r>
              <a:rPr lang="fr-FR" sz="2400" b="1" dirty="0" err="1" smtClean="0"/>
              <a:t>this</a:t>
            </a:r>
            <a:r>
              <a:rPr lang="fr-FR" sz="2400" b="1" dirty="0" smtClean="0"/>
              <a:t> code</a:t>
            </a:r>
            <a:endParaRPr lang="fr-FR" sz="2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92088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0" y="2356892"/>
            <a:ext cx="9144000" cy="523220"/>
          </a:xfrm>
          <a:prstGeom prst="rect">
            <a:avLst/>
          </a:prstGeom>
          <a:noFill/>
        </p:spPr>
        <p:txBody>
          <a:bodyPr wrap="square" rtlCol="0">
            <a:spAutoFit/>
          </a:bodyPr>
          <a:lstStyle/>
          <a:p>
            <a:pPr algn="just"/>
            <a:r>
              <a:rPr lang="fr-FR" sz="2800" b="1" dirty="0" err="1" smtClean="0"/>
              <a:t>Then</a:t>
            </a:r>
            <a:r>
              <a:rPr lang="fr-FR" sz="2800" b="1" dirty="0" smtClean="0"/>
              <a:t> </a:t>
            </a:r>
            <a:r>
              <a:rPr lang="fr-FR" sz="2800" b="1" dirty="0" err="1" smtClean="0"/>
              <a:t>that’s</a:t>
            </a:r>
            <a:r>
              <a:rPr lang="fr-FR" sz="2800" b="1" dirty="0" smtClean="0"/>
              <a:t> how </a:t>
            </a:r>
            <a:r>
              <a:rPr lang="fr-FR" sz="2800" b="1" dirty="0" err="1" smtClean="0"/>
              <a:t>will</a:t>
            </a:r>
            <a:r>
              <a:rPr lang="fr-FR" sz="2800" b="1" dirty="0" smtClean="0"/>
              <a:t>  look </a:t>
            </a:r>
            <a:r>
              <a:rPr lang="fr-FR" sz="2800" b="1" dirty="0" err="1" smtClean="0"/>
              <a:t>our</a:t>
            </a:r>
            <a:r>
              <a:rPr lang="fr-FR" sz="2800" b="1" dirty="0" smtClean="0"/>
              <a:t> </a:t>
            </a:r>
            <a:r>
              <a:rPr lang="fr-FR" sz="2800" b="1" dirty="0" err="1" smtClean="0"/>
              <a:t>dataset</a:t>
            </a:r>
            <a:endParaRPr lang="fr-FR" sz="28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 y="2880112"/>
            <a:ext cx="8869363" cy="39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859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err="1" smtClean="0">
                <a:solidFill>
                  <a:srgbClr val="FF0000"/>
                </a:solidFill>
                <a:latin typeface="Algerian" panose="04020705040A02060702" pitchFamily="82" charset="0"/>
              </a:rPr>
              <a:t>Frequency</a:t>
            </a:r>
            <a:r>
              <a:rPr lang="fr-FR" dirty="0" smtClean="0">
                <a:solidFill>
                  <a:srgbClr val="FF0000"/>
                </a:solidFill>
                <a:latin typeface="Algerian" panose="04020705040A02060702" pitchFamily="82" charset="0"/>
              </a:rPr>
              <a:t> of tweets</a:t>
            </a:r>
            <a:endParaRPr lang="fr-FR"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395536" y="1268760"/>
            <a:ext cx="8229600" cy="1252736"/>
          </a:xfrm>
        </p:spPr>
        <p:txBody>
          <a:bodyPr>
            <a:normAutofit lnSpcReduction="10000"/>
          </a:bodyPr>
          <a:lstStyle/>
          <a:p>
            <a:pPr marL="0" indent="0" algn="just">
              <a:buNone/>
            </a:pPr>
            <a:r>
              <a:rPr lang="fr-FR" sz="2800" dirty="0" smtClean="0"/>
              <a:t>The </a:t>
            </a:r>
            <a:r>
              <a:rPr lang="fr-FR" sz="2800" dirty="0" err="1" smtClean="0"/>
              <a:t>two</a:t>
            </a:r>
            <a:r>
              <a:rPr lang="fr-FR" sz="2800" dirty="0" smtClean="0"/>
              <a:t> </a:t>
            </a:r>
            <a:r>
              <a:rPr lang="fr-FR" sz="2800" dirty="0" err="1" smtClean="0"/>
              <a:t>following</a:t>
            </a:r>
            <a:r>
              <a:rPr lang="fr-FR" sz="2800" dirty="0" smtClean="0"/>
              <a:t> instructions </a:t>
            </a:r>
            <a:r>
              <a:rPr lang="fr-FR" sz="2800" dirty="0" err="1" smtClean="0"/>
              <a:t>will</a:t>
            </a:r>
            <a:r>
              <a:rPr lang="fr-FR" sz="2800" dirty="0" smtClean="0"/>
              <a:t> </a:t>
            </a:r>
            <a:r>
              <a:rPr lang="fr-FR" sz="2800" dirty="0" err="1" smtClean="0"/>
              <a:t>be</a:t>
            </a:r>
            <a:r>
              <a:rPr lang="fr-FR" sz="2800" dirty="0" smtClean="0"/>
              <a:t> </a:t>
            </a:r>
            <a:r>
              <a:rPr lang="fr-FR" sz="2800" dirty="0" err="1" smtClean="0"/>
              <a:t>appeared</a:t>
            </a:r>
            <a:r>
              <a:rPr lang="fr-FR" sz="2800" dirty="0" smtClean="0"/>
              <a:t> </a:t>
            </a:r>
            <a:r>
              <a:rPr lang="fr-FR" sz="2800" dirty="0" smtClean="0"/>
              <a:t>as </a:t>
            </a:r>
            <a:r>
              <a:rPr lang="fr-FR" sz="2800" dirty="0" err="1" smtClean="0"/>
              <a:t>when</a:t>
            </a:r>
            <a:r>
              <a:rPr lang="fr-FR" sz="2800" dirty="0" smtClean="0"/>
              <a:t> the </a:t>
            </a:r>
            <a:r>
              <a:rPr lang="fr-FR" sz="2800" dirty="0" err="1" smtClean="0"/>
              <a:t>oldest</a:t>
            </a:r>
            <a:r>
              <a:rPr lang="fr-FR" sz="2800" dirty="0" smtClean="0"/>
              <a:t> and the </a:t>
            </a:r>
            <a:r>
              <a:rPr lang="fr-FR" sz="2800" dirty="0" err="1" smtClean="0"/>
              <a:t>newest</a:t>
            </a:r>
            <a:r>
              <a:rPr lang="fr-FR" sz="2800" dirty="0" smtClean="0"/>
              <a:t> tweet on </a:t>
            </a:r>
            <a:r>
              <a:rPr lang="fr-FR" sz="2800" dirty="0" err="1" smtClean="0"/>
              <a:t>my</a:t>
            </a:r>
            <a:r>
              <a:rPr lang="fr-FR" sz="2800" dirty="0" smtClean="0"/>
              <a:t> </a:t>
            </a:r>
            <a:r>
              <a:rPr lang="fr-FR" sz="2800" dirty="0" err="1" smtClean="0"/>
              <a:t>dataset</a:t>
            </a:r>
            <a:r>
              <a:rPr lang="fr-FR" sz="2800" dirty="0" smtClean="0"/>
              <a:t> </a:t>
            </a:r>
            <a:r>
              <a:rPr lang="fr-FR" sz="2800" dirty="0" err="1" smtClean="0"/>
              <a:t>ware</a:t>
            </a:r>
            <a:r>
              <a:rPr lang="fr-FR" sz="2800" dirty="0" smtClean="0"/>
              <a:t> </a:t>
            </a:r>
            <a:r>
              <a:rPr lang="fr-FR" sz="2800" dirty="0" err="1" smtClean="0"/>
              <a:t>posted</a:t>
            </a:r>
            <a:endParaRPr lang="fr-FR"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60526"/>
            <a:ext cx="8496944"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467544" y="3460938"/>
            <a:ext cx="8496944" cy="400110"/>
          </a:xfrm>
          <a:prstGeom prst="rect">
            <a:avLst/>
          </a:prstGeom>
          <a:noFill/>
        </p:spPr>
        <p:txBody>
          <a:bodyPr wrap="square" rtlCol="0">
            <a:spAutoFit/>
          </a:bodyPr>
          <a:lstStyle/>
          <a:p>
            <a:pPr algn="just"/>
            <a:r>
              <a:rPr lang="fr-FR" sz="2000" b="1" dirty="0" err="1" smtClean="0"/>
              <a:t>After</a:t>
            </a:r>
            <a:r>
              <a:rPr lang="fr-FR" sz="2000" b="1" dirty="0" smtClean="0"/>
              <a:t> running </a:t>
            </a:r>
            <a:r>
              <a:rPr lang="fr-FR" sz="2000" b="1" dirty="0" err="1" smtClean="0"/>
              <a:t>these</a:t>
            </a:r>
            <a:r>
              <a:rPr lang="fr-FR" sz="2000" b="1" dirty="0" smtClean="0"/>
              <a:t> 2 instruction </a:t>
            </a:r>
            <a:r>
              <a:rPr lang="fr-FR" sz="2000" b="1" dirty="0" err="1" smtClean="0"/>
              <a:t>it</a:t>
            </a:r>
            <a:r>
              <a:rPr lang="fr-FR" sz="2000" b="1" dirty="0" smtClean="0"/>
              <a:t> </a:t>
            </a:r>
            <a:r>
              <a:rPr lang="fr-FR" sz="2000" b="1" dirty="0" err="1" smtClean="0"/>
              <a:t>apears</a:t>
            </a:r>
            <a:r>
              <a:rPr lang="fr-FR" sz="2000" b="1" dirty="0" smtClean="0"/>
              <a:t> </a:t>
            </a:r>
            <a:r>
              <a:rPr lang="fr-FR" sz="2000" b="1" dirty="0" err="1" smtClean="0"/>
              <a:t>this</a:t>
            </a:r>
            <a:r>
              <a:rPr lang="fr-FR" sz="2000" b="1" dirty="0" smtClean="0"/>
              <a:t> </a:t>
            </a:r>
            <a:r>
              <a:rPr lang="fr-FR" sz="2000" b="1" dirty="0" err="1" smtClean="0"/>
              <a:t>result</a:t>
            </a:r>
            <a:endParaRPr lang="fr-FR" sz="2000" b="1"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365104"/>
            <a:ext cx="8496944"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097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FF0000"/>
                </a:solidFill>
                <a:latin typeface="Algerian" panose="04020705040A02060702" pitchFamily="82" charset="0"/>
              </a:rPr>
              <a:t>Frequency</a:t>
            </a:r>
            <a:r>
              <a:rPr lang="fr-FR" dirty="0" smtClean="0">
                <a:solidFill>
                  <a:srgbClr val="FF0000"/>
                </a:solidFill>
                <a:latin typeface="Algerian" panose="04020705040A02060702" pitchFamily="82" charset="0"/>
              </a:rPr>
              <a:t> of tweets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340768"/>
            <a:ext cx="8064896" cy="3400000"/>
          </a:xfrm>
        </p:spPr>
      </p:pic>
      <p:sp>
        <p:nvSpPr>
          <p:cNvPr id="5" name="ZoneTexte 4"/>
          <p:cNvSpPr txBox="1"/>
          <p:nvPr/>
        </p:nvSpPr>
        <p:spPr>
          <a:xfrm>
            <a:off x="251520" y="5085184"/>
            <a:ext cx="8568952" cy="954107"/>
          </a:xfrm>
          <a:prstGeom prst="rect">
            <a:avLst/>
          </a:prstGeom>
          <a:noFill/>
        </p:spPr>
        <p:txBody>
          <a:bodyPr wrap="square" rtlCol="0">
            <a:spAutoFit/>
          </a:bodyPr>
          <a:lstStyle/>
          <a:p>
            <a:pPr algn="just"/>
            <a:r>
              <a:rPr lang="fr-FR" sz="2800" dirty="0" smtClean="0"/>
              <a:t>This </a:t>
            </a:r>
            <a:r>
              <a:rPr lang="fr-FR" sz="2800" dirty="0" err="1" smtClean="0"/>
              <a:t>geometric</a:t>
            </a:r>
            <a:r>
              <a:rPr lang="fr-FR" sz="2800" dirty="0" smtClean="0"/>
              <a:t> line </a:t>
            </a:r>
            <a:r>
              <a:rPr lang="fr-FR" sz="2800" dirty="0" err="1" smtClean="0"/>
              <a:t>represents</a:t>
            </a:r>
            <a:r>
              <a:rPr lang="fr-FR" sz="2800" dirty="0" smtClean="0"/>
              <a:t> the </a:t>
            </a:r>
            <a:r>
              <a:rPr lang="fr-FR" sz="2800" dirty="0" err="1" smtClean="0"/>
              <a:t>number</a:t>
            </a:r>
            <a:r>
              <a:rPr lang="fr-FR" sz="2800" dirty="0" smtClean="0"/>
              <a:t> of tweets per </a:t>
            </a:r>
            <a:r>
              <a:rPr lang="fr-FR" sz="2800" dirty="0" err="1" smtClean="0"/>
              <a:t>hour</a:t>
            </a:r>
            <a:r>
              <a:rPr lang="fr-FR" sz="2800" dirty="0" smtClean="0"/>
              <a:t> </a:t>
            </a:r>
            <a:r>
              <a:rPr lang="fr-FR" sz="2800" dirty="0" err="1" smtClean="0"/>
              <a:t>according</a:t>
            </a:r>
            <a:r>
              <a:rPr lang="fr-FR" sz="2800" dirty="0" smtClean="0"/>
              <a:t> to the publication date </a:t>
            </a:r>
            <a:endParaRPr lang="fr-FR" sz="2800" dirty="0"/>
          </a:p>
        </p:txBody>
      </p:sp>
    </p:spTree>
    <p:extLst>
      <p:ext uri="{BB962C8B-B14F-4D97-AF65-F5344CB8AC3E}">
        <p14:creationId xmlns:p14="http://schemas.microsoft.com/office/powerpoint/2010/main" val="27672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solidFill>
                  <a:srgbClr val="FF0000"/>
                </a:solidFill>
                <a:latin typeface="Algerian" panose="04020705040A02060702" pitchFamily="82" charset="0"/>
              </a:rPr>
              <a:t>Estimating</a:t>
            </a:r>
            <a:r>
              <a:rPr lang="fr-FR" dirty="0">
                <a:solidFill>
                  <a:srgbClr val="FF0000"/>
                </a:solidFill>
                <a:latin typeface="Algerian" panose="04020705040A02060702" pitchFamily="82" charset="0"/>
              </a:rPr>
              <a:t> Sentiment </a:t>
            </a:r>
            <a:r>
              <a:rPr lang="fr-FR" dirty="0" smtClean="0">
                <a:solidFill>
                  <a:srgbClr val="FF0000"/>
                </a:solidFill>
                <a:latin typeface="Algerian" panose="04020705040A02060702" pitchFamily="82" charset="0"/>
              </a:rPr>
              <a:t>Score</a:t>
            </a:r>
            <a:endParaRPr lang="fr-FR"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457200" y="2276872"/>
            <a:ext cx="8229600" cy="2908920"/>
          </a:xfrm>
        </p:spPr>
        <p:txBody>
          <a:bodyPr>
            <a:normAutofit lnSpcReduction="10000"/>
          </a:bodyPr>
          <a:lstStyle/>
          <a:p>
            <a:pPr marL="0" indent="0" algn="just">
              <a:buNone/>
            </a:pPr>
            <a:r>
              <a:rPr lang="en-US" dirty="0"/>
              <a:t>There are many resources describing methods to estimate sentiment. For the purpose of this tutorial, we will use a very simple algorithm which assigns sentiment score of the text by simply counting the number of occurrences of “positive” and “negative” words in a tweet.</a:t>
            </a:r>
            <a:endParaRPr lang="fr-FR" dirty="0"/>
          </a:p>
        </p:txBody>
      </p:sp>
    </p:spTree>
    <p:extLst>
      <p:ext uri="{BB962C8B-B14F-4D97-AF65-F5344CB8AC3E}">
        <p14:creationId xmlns:p14="http://schemas.microsoft.com/office/powerpoint/2010/main" val="436672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6856" y="-27384"/>
            <a:ext cx="8229600" cy="1143000"/>
          </a:xfrm>
        </p:spPr>
        <p:txBody>
          <a:bodyPr>
            <a:normAutofit fontScale="90000"/>
          </a:bodyPr>
          <a:lstStyle/>
          <a:p>
            <a:r>
              <a:rPr lang="fr-FR" dirty="0" err="1" smtClean="0">
                <a:solidFill>
                  <a:srgbClr val="FF0000"/>
                </a:solidFill>
                <a:latin typeface="Algerian" panose="04020705040A02060702" pitchFamily="82" charset="0"/>
              </a:rPr>
              <a:t>Estimating</a:t>
            </a:r>
            <a:r>
              <a:rPr lang="fr-FR" dirty="0" smtClean="0">
                <a:solidFill>
                  <a:srgbClr val="FF0000"/>
                </a:solidFill>
                <a:latin typeface="Algerian" panose="04020705040A02060702" pitchFamily="82" charset="0"/>
              </a:rPr>
              <a:t> Sentiment Score</a:t>
            </a:r>
            <a:endParaRPr lang="fr-FR" dirty="0"/>
          </a:p>
        </p:txBody>
      </p:sp>
      <p:sp>
        <p:nvSpPr>
          <p:cNvPr id="3" name="Espace réservé du contenu 2"/>
          <p:cNvSpPr>
            <a:spLocks noGrp="1"/>
          </p:cNvSpPr>
          <p:nvPr>
            <p:ph idx="1"/>
          </p:nvPr>
        </p:nvSpPr>
        <p:spPr>
          <a:xfrm>
            <a:off x="457200" y="1124744"/>
            <a:ext cx="8229600" cy="5733256"/>
          </a:xfrm>
        </p:spPr>
        <p:txBody>
          <a:bodyPr>
            <a:normAutofit/>
          </a:bodyPr>
          <a:lstStyle/>
          <a:p>
            <a:pPr marL="514350" indent="-514350" algn="just">
              <a:buFont typeface="+mj-lt"/>
              <a:buAutoNum type="arabicPeriod"/>
            </a:pPr>
            <a:r>
              <a:rPr lang="fr-FR" sz="2400" b="1" dirty="0" err="1">
                <a:solidFill>
                  <a:srgbClr val="00B0F0"/>
                </a:solidFill>
              </a:rPr>
              <a:t>Loading</a:t>
            </a:r>
            <a:r>
              <a:rPr lang="fr-FR" sz="2400" b="1" dirty="0">
                <a:solidFill>
                  <a:srgbClr val="00B0F0"/>
                </a:solidFill>
              </a:rPr>
              <a:t> sentiment </a:t>
            </a:r>
            <a:r>
              <a:rPr lang="fr-FR" sz="2400" b="1" dirty="0" err="1">
                <a:solidFill>
                  <a:srgbClr val="00B0F0"/>
                </a:solidFill>
              </a:rPr>
              <a:t>word</a:t>
            </a:r>
            <a:r>
              <a:rPr lang="fr-FR" sz="2400" b="1" dirty="0">
                <a:solidFill>
                  <a:srgbClr val="00B0F0"/>
                </a:solidFill>
              </a:rPr>
              <a:t> </a:t>
            </a:r>
            <a:r>
              <a:rPr lang="fr-FR" sz="2400" b="1" dirty="0" err="1" smtClean="0">
                <a:solidFill>
                  <a:srgbClr val="00B0F0"/>
                </a:solidFill>
              </a:rPr>
              <a:t>lists</a:t>
            </a:r>
            <a:endParaRPr lang="fr-FR" sz="2400" b="1" dirty="0" smtClean="0">
              <a:solidFill>
                <a:srgbClr val="00B0F0"/>
              </a:solidFill>
            </a:endParaRPr>
          </a:p>
          <a:p>
            <a:pPr marL="0" indent="0" algn="just">
              <a:buNone/>
            </a:pPr>
            <a:r>
              <a:rPr lang="fr-FR" sz="2400" dirty="0" err="1" smtClean="0"/>
              <a:t>Before</a:t>
            </a:r>
            <a:r>
              <a:rPr lang="fr-FR" sz="2400" dirty="0" smtClean="0"/>
              <a:t> </a:t>
            </a:r>
            <a:r>
              <a:rPr lang="fr-FR" sz="2400" dirty="0" err="1" smtClean="0"/>
              <a:t>starting</a:t>
            </a:r>
            <a:r>
              <a:rPr lang="fr-FR" sz="2400" dirty="0" smtClean="0"/>
              <a:t> </a:t>
            </a:r>
            <a:r>
              <a:rPr lang="fr-FR" sz="2400" dirty="0" err="1" smtClean="0"/>
              <a:t>i’ve</a:t>
            </a:r>
            <a:r>
              <a:rPr lang="fr-FR" sz="2400" dirty="0" smtClean="0"/>
              <a:t> </a:t>
            </a:r>
            <a:r>
              <a:rPr lang="fr-FR" sz="2400" dirty="0" err="1" smtClean="0"/>
              <a:t>downloaded</a:t>
            </a:r>
            <a:r>
              <a:rPr lang="fr-FR" sz="2400" dirty="0" smtClean="0"/>
              <a:t> </a:t>
            </a:r>
            <a:r>
              <a:rPr lang="en-US" sz="2400" dirty="0"/>
              <a:t>an “Opinion Lexicon” that categorizes approximately 6,800 words as positive or </a:t>
            </a:r>
            <a:r>
              <a:rPr lang="en-US" sz="2400" dirty="0" smtClean="0"/>
              <a:t>negative which have published by </a:t>
            </a:r>
            <a:r>
              <a:rPr lang="fr-FR" sz="2400" dirty="0"/>
              <a:t>Hu &amp; </a:t>
            </a:r>
            <a:r>
              <a:rPr lang="fr-FR" sz="2400" dirty="0" smtClean="0"/>
              <a:t>Liu, </a:t>
            </a:r>
            <a:r>
              <a:rPr lang="fr-FR" sz="2400" dirty="0" err="1" smtClean="0"/>
              <a:t>it’s</a:t>
            </a:r>
            <a:r>
              <a:rPr lang="fr-FR" sz="2400" dirty="0" smtClean="0"/>
              <a:t> accessible on </a:t>
            </a:r>
            <a:r>
              <a:rPr lang="fr-FR" sz="2400" dirty="0" err="1" smtClean="0"/>
              <a:t>this</a:t>
            </a:r>
            <a:r>
              <a:rPr lang="fr-FR" sz="2400" dirty="0" smtClean="0"/>
              <a:t> </a:t>
            </a:r>
            <a:r>
              <a:rPr lang="fr-FR" sz="2400" dirty="0" err="1" smtClean="0"/>
              <a:t>link</a:t>
            </a:r>
            <a:r>
              <a:rPr lang="fr-FR" sz="2400" dirty="0" smtClean="0"/>
              <a:t> </a:t>
            </a:r>
            <a:r>
              <a:rPr lang="fr-FR" sz="2400" dirty="0" smtClean="0">
                <a:hlinkClick r:id="rId2"/>
              </a:rPr>
              <a:t>https://www.cs.uic.edu/~liub/FBS/sentiment-analysis.html</a:t>
            </a:r>
            <a:endParaRPr lang="fr-FR" sz="2400" dirty="0" smtClean="0"/>
          </a:p>
          <a:p>
            <a:pPr marL="0" indent="0" algn="just">
              <a:buNone/>
            </a:pPr>
            <a:r>
              <a:rPr lang="fr-FR" sz="2400" dirty="0" err="1" smtClean="0"/>
              <a:t>Then</a:t>
            </a:r>
            <a:r>
              <a:rPr lang="fr-FR" sz="2400" dirty="0" smtClean="0"/>
              <a:t> I </a:t>
            </a:r>
            <a:r>
              <a:rPr lang="fr-FR" sz="2400" dirty="0" err="1" smtClean="0"/>
              <a:t>added</a:t>
            </a:r>
            <a:r>
              <a:rPr lang="fr-FR" sz="2400" dirty="0" smtClean="0"/>
              <a:t> </a:t>
            </a:r>
            <a:r>
              <a:rPr lang="fr-FR" sz="2400" dirty="0" err="1" smtClean="0"/>
              <a:t>some</a:t>
            </a:r>
            <a:r>
              <a:rPr lang="fr-FR" sz="2400" dirty="0" smtClean="0"/>
              <a:t> </a:t>
            </a:r>
            <a:r>
              <a:rPr lang="fr-FR" sz="2400" dirty="0" err="1" smtClean="0"/>
              <a:t>words</a:t>
            </a:r>
            <a:r>
              <a:rPr lang="fr-FR" sz="2400" dirty="0" smtClean="0"/>
              <a:t> </a:t>
            </a:r>
            <a:r>
              <a:rPr lang="fr-FR" sz="2400" dirty="0" err="1" smtClean="0"/>
              <a:t>which</a:t>
            </a:r>
            <a:r>
              <a:rPr lang="fr-FR" sz="2400" dirty="0" smtClean="0"/>
              <a:t> </a:t>
            </a:r>
            <a:r>
              <a:rPr lang="fr-FR" sz="2400" dirty="0" err="1" smtClean="0"/>
              <a:t>doesn’t</a:t>
            </a:r>
            <a:r>
              <a:rPr lang="fr-FR" sz="2400" dirty="0" smtClean="0"/>
              <a:t> </a:t>
            </a:r>
            <a:r>
              <a:rPr lang="fr-FR" sz="2400" dirty="0" err="1" smtClean="0"/>
              <a:t>exist</a:t>
            </a:r>
            <a:r>
              <a:rPr lang="fr-FR" sz="2400" dirty="0" smtClean="0"/>
              <a:t> in the files. </a:t>
            </a:r>
            <a:r>
              <a:rPr lang="fr-FR" sz="2400" dirty="0" err="1" smtClean="0"/>
              <a:t>Using</a:t>
            </a:r>
            <a:r>
              <a:rPr lang="fr-FR" sz="2400" dirty="0" smtClean="0"/>
              <a:t> </a:t>
            </a:r>
            <a:r>
              <a:rPr lang="fr-FR" sz="2400" dirty="0" err="1" smtClean="0"/>
              <a:t>this</a:t>
            </a:r>
            <a:r>
              <a:rPr lang="fr-FR" sz="2400" dirty="0" smtClean="0"/>
              <a:t> code</a:t>
            </a:r>
            <a:endParaRPr lang="fr-FR"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149080"/>
            <a:ext cx="799288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127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fontScale="90000"/>
          </a:bodyPr>
          <a:lstStyle/>
          <a:p>
            <a:r>
              <a:rPr lang="fr-FR" dirty="0" err="1" smtClean="0">
                <a:solidFill>
                  <a:srgbClr val="FF0000"/>
                </a:solidFill>
                <a:latin typeface="Algerian" panose="04020705040A02060702" pitchFamily="82" charset="0"/>
              </a:rPr>
              <a:t>Estimating</a:t>
            </a:r>
            <a:r>
              <a:rPr lang="fr-FR" dirty="0" smtClean="0">
                <a:solidFill>
                  <a:srgbClr val="FF0000"/>
                </a:solidFill>
                <a:latin typeface="Algerian" panose="04020705040A02060702" pitchFamily="82" charset="0"/>
              </a:rPr>
              <a:t> Sentiment Score</a:t>
            </a:r>
            <a:endParaRPr lang="fr-FR"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471601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0" y="908720"/>
            <a:ext cx="9144000" cy="1200329"/>
          </a:xfrm>
          <a:prstGeom prst="rect">
            <a:avLst/>
          </a:prstGeom>
          <a:noFill/>
        </p:spPr>
        <p:txBody>
          <a:bodyPr wrap="square" rtlCol="0">
            <a:spAutoFit/>
          </a:bodyPr>
          <a:lstStyle/>
          <a:p>
            <a:pPr algn="just"/>
            <a:r>
              <a:rPr lang="fr-FR" sz="2400" b="1" dirty="0">
                <a:solidFill>
                  <a:srgbClr val="00B0F0"/>
                </a:solidFill>
              </a:rPr>
              <a:t>Sentiment </a:t>
            </a:r>
            <a:r>
              <a:rPr lang="fr-FR" sz="2400" b="1" dirty="0" err="1">
                <a:solidFill>
                  <a:srgbClr val="00B0F0"/>
                </a:solidFill>
              </a:rPr>
              <a:t>scoring</a:t>
            </a:r>
            <a:r>
              <a:rPr lang="fr-FR" sz="2400" b="1" dirty="0">
                <a:solidFill>
                  <a:srgbClr val="00B0F0"/>
                </a:solidFill>
              </a:rPr>
              <a:t> </a:t>
            </a:r>
            <a:r>
              <a:rPr lang="fr-FR" sz="2400" b="1" dirty="0" err="1" smtClean="0">
                <a:solidFill>
                  <a:srgbClr val="00B0F0"/>
                </a:solidFill>
              </a:rPr>
              <a:t>function</a:t>
            </a:r>
            <a:r>
              <a:rPr lang="fr-FR" sz="2400" b="1" dirty="0" smtClean="0">
                <a:solidFill>
                  <a:srgbClr val="00B0F0"/>
                </a:solidFill>
              </a:rPr>
              <a:t>: </a:t>
            </a:r>
            <a:r>
              <a:rPr lang="fr-FR" sz="2400" dirty="0" smtClean="0"/>
              <a:t>the </a:t>
            </a:r>
            <a:r>
              <a:rPr lang="fr-FR" sz="2400" dirty="0" err="1" smtClean="0"/>
              <a:t>following</a:t>
            </a:r>
            <a:r>
              <a:rPr lang="fr-FR" sz="2400" dirty="0" smtClean="0"/>
              <a:t> </a:t>
            </a:r>
            <a:r>
              <a:rPr lang="fr-FR" sz="2400" dirty="0" err="1" smtClean="0"/>
              <a:t>function</a:t>
            </a:r>
            <a:r>
              <a:rPr lang="fr-FR" sz="2400" dirty="0" smtClean="0"/>
              <a:t> </a:t>
            </a:r>
            <a:r>
              <a:rPr lang="fr-FR" sz="2400" dirty="0" err="1" smtClean="0"/>
              <a:t>is</a:t>
            </a:r>
            <a:r>
              <a:rPr lang="fr-FR" sz="2400" dirty="0" smtClean="0"/>
              <a:t> </a:t>
            </a:r>
            <a:r>
              <a:rPr lang="fr-FR" sz="2400" dirty="0" err="1" smtClean="0"/>
              <a:t>used</a:t>
            </a:r>
            <a:r>
              <a:rPr lang="fr-FR" sz="2400" dirty="0" smtClean="0"/>
              <a:t> to </a:t>
            </a:r>
            <a:r>
              <a:rPr lang="fr-FR" sz="2400" dirty="0" err="1" smtClean="0"/>
              <a:t>calculate</a:t>
            </a:r>
            <a:r>
              <a:rPr lang="fr-FR" sz="2400" dirty="0" smtClean="0"/>
              <a:t> the sentiment score </a:t>
            </a:r>
            <a:r>
              <a:rPr lang="fr-FR" sz="2400" dirty="0" err="1" smtClean="0"/>
              <a:t>wich</a:t>
            </a:r>
            <a:r>
              <a:rPr lang="fr-FR" sz="2400" dirty="0" smtClean="0"/>
              <a:t> </a:t>
            </a:r>
            <a:r>
              <a:rPr lang="fr-FR" sz="2400" dirty="0" err="1" smtClean="0"/>
              <a:t>will</a:t>
            </a:r>
            <a:r>
              <a:rPr lang="fr-FR" sz="2400" dirty="0" smtClean="0"/>
              <a:t> show as </a:t>
            </a:r>
            <a:r>
              <a:rPr lang="fr-FR" sz="2400" dirty="0" err="1" smtClean="0"/>
              <a:t>what</a:t>
            </a:r>
            <a:r>
              <a:rPr lang="fr-FR" sz="2400" dirty="0" smtClean="0"/>
              <a:t> twitter </a:t>
            </a:r>
            <a:r>
              <a:rPr lang="fr-FR" sz="2400" dirty="0" err="1" smtClean="0"/>
              <a:t>users</a:t>
            </a:r>
            <a:r>
              <a:rPr lang="fr-FR" sz="2400" dirty="0" smtClean="0"/>
              <a:t> </a:t>
            </a:r>
            <a:r>
              <a:rPr lang="fr-FR" sz="2400" dirty="0" err="1" smtClean="0"/>
              <a:t>think</a:t>
            </a:r>
            <a:r>
              <a:rPr lang="fr-FR" sz="2400" dirty="0" smtClean="0"/>
              <a:t> </a:t>
            </a:r>
            <a:r>
              <a:rPr lang="fr-FR" sz="2400" dirty="0" err="1" smtClean="0"/>
              <a:t>abount</a:t>
            </a:r>
            <a:r>
              <a:rPr lang="fr-FR" sz="2400" dirty="0" smtClean="0"/>
              <a:t> « </a:t>
            </a:r>
            <a:r>
              <a:rPr lang="fr-FR" sz="2400" dirty="0" err="1" smtClean="0"/>
              <a:t>brexit</a:t>
            </a:r>
            <a:r>
              <a:rPr lang="fr-FR" sz="2400" dirty="0" smtClean="0"/>
              <a:t> »</a:t>
            </a:r>
            <a:endParaRPr lang="fr-FR" sz="2400" dirty="0">
              <a:solidFill>
                <a:srgbClr val="00B0F0"/>
              </a:solidFill>
            </a:endParaRP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210" y="2106001"/>
            <a:ext cx="4505350" cy="474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544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fontScale="90000"/>
          </a:bodyPr>
          <a:lstStyle/>
          <a:p>
            <a:r>
              <a:rPr lang="fr-FR" dirty="0" err="1" smtClean="0">
                <a:solidFill>
                  <a:srgbClr val="FF0000"/>
                </a:solidFill>
                <a:latin typeface="Algerian" panose="04020705040A02060702" pitchFamily="82" charset="0"/>
              </a:rPr>
              <a:t>Estimating</a:t>
            </a:r>
            <a:r>
              <a:rPr lang="fr-FR" dirty="0" smtClean="0">
                <a:solidFill>
                  <a:srgbClr val="FF0000"/>
                </a:solidFill>
                <a:latin typeface="Algerian" panose="04020705040A02060702" pitchFamily="82" charset="0"/>
              </a:rPr>
              <a:t> Sentiment Score</a:t>
            </a:r>
            <a:endParaRPr lang="fr-FR" dirty="0"/>
          </a:p>
        </p:txBody>
      </p:sp>
      <p:sp>
        <p:nvSpPr>
          <p:cNvPr id="3" name="Espace réservé du contenu 2"/>
          <p:cNvSpPr>
            <a:spLocks noGrp="1"/>
          </p:cNvSpPr>
          <p:nvPr>
            <p:ph idx="1"/>
          </p:nvPr>
        </p:nvSpPr>
        <p:spPr>
          <a:xfrm>
            <a:off x="457200" y="1196752"/>
            <a:ext cx="8229600" cy="720080"/>
          </a:xfrm>
        </p:spPr>
        <p:txBody>
          <a:bodyPr/>
          <a:lstStyle/>
          <a:p>
            <a:pPr marL="0" indent="0">
              <a:buNone/>
            </a:pPr>
            <a:r>
              <a:rPr lang="fr-FR" b="1" dirty="0" err="1">
                <a:solidFill>
                  <a:srgbClr val="00B0F0"/>
                </a:solidFill>
              </a:rPr>
              <a:t>Calculating</a:t>
            </a:r>
            <a:r>
              <a:rPr lang="fr-FR" b="1" dirty="0">
                <a:solidFill>
                  <a:srgbClr val="00B0F0"/>
                </a:solidFill>
              </a:rPr>
              <a:t> the sentiment </a:t>
            </a:r>
            <a:r>
              <a:rPr lang="fr-FR" b="1" dirty="0" smtClean="0">
                <a:solidFill>
                  <a:srgbClr val="00B0F0"/>
                </a:solidFill>
              </a:rPr>
              <a:t>score</a:t>
            </a:r>
            <a:endParaRPr lang="fr-FR" b="1" dirty="0">
              <a:solidFill>
                <a:srgbClr val="00B0F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784976"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071242"/>
            <a:ext cx="5553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12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b="1" dirty="0" smtClean="0">
                <a:solidFill>
                  <a:srgbClr val="660033"/>
                </a:solidFill>
              </a:rPr>
              <a:t>Plan:</a:t>
            </a:r>
            <a:endParaRPr lang="fr-FR" dirty="0"/>
          </a:p>
        </p:txBody>
      </p:sp>
      <p:sp>
        <p:nvSpPr>
          <p:cNvPr id="5" name="ZoneTexte 4"/>
          <p:cNvSpPr txBox="1"/>
          <p:nvPr/>
        </p:nvSpPr>
        <p:spPr>
          <a:xfrm>
            <a:off x="467544" y="2060848"/>
            <a:ext cx="8280920" cy="3170099"/>
          </a:xfrm>
          <a:prstGeom prst="rect">
            <a:avLst/>
          </a:prstGeom>
          <a:noFill/>
        </p:spPr>
        <p:txBody>
          <a:bodyPr wrap="square" rtlCol="0">
            <a:spAutoFit/>
          </a:bodyPr>
          <a:lstStyle/>
          <a:p>
            <a:pPr marL="571500" indent="-571500">
              <a:buFont typeface="Wingdings" panose="05000000000000000000" pitchFamily="2" charset="2"/>
              <a:buChar char="q"/>
            </a:pPr>
            <a:r>
              <a:rPr lang="fr-FR" sz="4000" dirty="0" smtClean="0">
                <a:latin typeface="+mj-lt"/>
              </a:rPr>
              <a:t>Introduction</a:t>
            </a:r>
          </a:p>
          <a:p>
            <a:pPr marL="571500" indent="-571500">
              <a:buFont typeface="Wingdings" panose="05000000000000000000" pitchFamily="2" charset="2"/>
              <a:buChar char="q"/>
            </a:pPr>
            <a:r>
              <a:rPr lang="fr-FR" sz="4000" dirty="0" err="1" smtClean="0">
                <a:latin typeface="+mj-lt"/>
              </a:rPr>
              <a:t>Definition</a:t>
            </a:r>
            <a:r>
              <a:rPr lang="fr-FR" sz="4000" dirty="0" smtClean="0">
                <a:latin typeface="+mj-lt"/>
              </a:rPr>
              <a:t> of </a:t>
            </a:r>
            <a:r>
              <a:rPr lang="fr-FR" sz="4000" dirty="0" err="1" smtClean="0">
                <a:latin typeface="+mj-lt"/>
              </a:rPr>
              <a:t>brexit</a:t>
            </a:r>
            <a:endParaRPr lang="fr-FR" sz="4000" dirty="0" smtClean="0">
              <a:latin typeface="+mj-lt"/>
            </a:endParaRPr>
          </a:p>
          <a:p>
            <a:pPr marL="571500" indent="-571500">
              <a:buFont typeface="Wingdings" panose="05000000000000000000" pitchFamily="2" charset="2"/>
              <a:buChar char="q"/>
            </a:pPr>
            <a:r>
              <a:rPr lang="fr-FR" sz="4000" dirty="0" err="1" smtClean="0">
                <a:latin typeface="+mj-lt"/>
              </a:rPr>
              <a:t>Different</a:t>
            </a:r>
            <a:r>
              <a:rPr lang="fr-FR" sz="4000" dirty="0" smtClean="0">
                <a:latin typeface="+mj-lt"/>
              </a:rPr>
              <a:t> techniques </a:t>
            </a:r>
            <a:r>
              <a:rPr lang="fr-FR" sz="4000" dirty="0" err="1" smtClean="0">
                <a:latin typeface="+mj-lt"/>
              </a:rPr>
              <a:t>used</a:t>
            </a:r>
            <a:r>
              <a:rPr lang="fr-FR" sz="4000" dirty="0" smtClean="0">
                <a:latin typeface="+mj-lt"/>
              </a:rPr>
              <a:t> in </a:t>
            </a:r>
            <a:r>
              <a:rPr lang="fr-FR" sz="4000" dirty="0" err="1" smtClean="0">
                <a:latin typeface="+mj-lt"/>
              </a:rPr>
              <a:t>our</a:t>
            </a:r>
            <a:r>
              <a:rPr lang="fr-FR" sz="4000" dirty="0" smtClean="0">
                <a:latin typeface="+mj-lt"/>
              </a:rPr>
              <a:t> </a:t>
            </a:r>
            <a:r>
              <a:rPr lang="fr-FR" sz="4000" dirty="0" err="1" smtClean="0">
                <a:latin typeface="+mj-lt"/>
              </a:rPr>
              <a:t>project</a:t>
            </a:r>
            <a:endParaRPr lang="fr-FR" sz="4000" dirty="0" smtClean="0">
              <a:latin typeface="+mj-lt"/>
            </a:endParaRPr>
          </a:p>
          <a:p>
            <a:pPr marL="571500" indent="-571500">
              <a:buFont typeface="Wingdings" panose="05000000000000000000" pitchFamily="2" charset="2"/>
              <a:buChar char="q"/>
            </a:pPr>
            <a:r>
              <a:rPr lang="fr-FR" sz="4000" dirty="0" err="1" smtClean="0">
                <a:latin typeface="+mj-lt"/>
              </a:rPr>
              <a:t>Some</a:t>
            </a:r>
            <a:r>
              <a:rPr lang="fr-FR" sz="4000" dirty="0" smtClean="0">
                <a:latin typeface="+mj-lt"/>
              </a:rPr>
              <a:t> tweets about #</a:t>
            </a:r>
            <a:r>
              <a:rPr lang="fr-FR" sz="4000" dirty="0" err="1" smtClean="0">
                <a:latin typeface="+mj-lt"/>
              </a:rPr>
              <a:t>brexit</a:t>
            </a:r>
            <a:endParaRPr lang="fr-FR" sz="4000" dirty="0" smtClean="0">
              <a:latin typeface="+mj-lt"/>
            </a:endParaRPr>
          </a:p>
        </p:txBody>
      </p:sp>
    </p:spTree>
    <p:extLst>
      <p:ext uri="{BB962C8B-B14F-4D97-AF65-F5344CB8AC3E}">
        <p14:creationId xmlns:p14="http://schemas.microsoft.com/office/powerpoint/2010/main" val="1707150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fontScale="90000"/>
          </a:bodyPr>
          <a:lstStyle/>
          <a:p>
            <a:r>
              <a:rPr lang="fr-FR" b="1" dirty="0" err="1">
                <a:solidFill>
                  <a:srgbClr val="FF0000"/>
                </a:solidFill>
                <a:latin typeface="Algerian" panose="04020705040A02060702" pitchFamily="82" charset="0"/>
              </a:rPr>
              <a:t>Histogram</a:t>
            </a:r>
            <a:r>
              <a:rPr lang="fr-FR" b="1" dirty="0">
                <a:solidFill>
                  <a:srgbClr val="FF0000"/>
                </a:solidFill>
                <a:latin typeface="Algerian" panose="04020705040A02060702" pitchFamily="82" charset="0"/>
              </a:rPr>
              <a:t> of sentiment scores:</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4744"/>
            <a:ext cx="9144000" cy="3105583"/>
          </a:xfrm>
        </p:spPr>
      </p:pic>
      <p:sp>
        <p:nvSpPr>
          <p:cNvPr id="5" name="ZoneTexte 4"/>
          <p:cNvSpPr txBox="1"/>
          <p:nvPr/>
        </p:nvSpPr>
        <p:spPr>
          <a:xfrm>
            <a:off x="0" y="4283804"/>
            <a:ext cx="9144000" cy="923330"/>
          </a:xfrm>
          <a:prstGeom prst="rect">
            <a:avLst/>
          </a:prstGeom>
          <a:noFill/>
        </p:spPr>
        <p:txBody>
          <a:bodyPr wrap="square" rtlCol="0">
            <a:spAutoFit/>
          </a:bodyPr>
          <a:lstStyle/>
          <a:p>
            <a:pPr algn="just"/>
            <a:r>
              <a:rPr lang="fr-FR" b="1" dirty="0" err="1" smtClean="0"/>
              <a:t>Analysis</a:t>
            </a:r>
            <a:r>
              <a:rPr lang="fr-FR" b="1" dirty="0" smtClean="0"/>
              <a:t>: </a:t>
            </a:r>
            <a:r>
              <a:rPr lang="en-US" dirty="0"/>
              <a:t>From the Histogram of Sentiment scores, we can see that around half of the tweets have sentiment score as zero i.e. Neutral and overall as expected, the distribution depicts negative sentiment </a:t>
            </a:r>
            <a:r>
              <a:rPr lang="en-US" dirty="0" smtClean="0"/>
              <a:t>in </a:t>
            </a:r>
            <a:r>
              <a:rPr lang="en-US" dirty="0"/>
              <a:t>the tweets related to </a:t>
            </a:r>
            <a:r>
              <a:rPr lang="en-US" dirty="0" smtClean="0"/>
              <a:t>the </a:t>
            </a:r>
            <a:r>
              <a:rPr lang="en-US" dirty="0" err="1" smtClean="0"/>
              <a:t>brexit</a:t>
            </a:r>
            <a:r>
              <a:rPr lang="en-US" dirty="0" smtClean="0"/>
              <a:t>, </a:t>
            </a:r>
            <a:r>
              <a:rPr lang="en-US" dirty="0"/>
              <a:t>since it is a major issue of concern.</a:t>
            </a:r>
            <a:endParaRPr lang="fr-FR" b="1" dirty="0"/>
          </a:p>
        </p:txBody>
      </p:sp>
    </p:spTree>
    <p:extLst>
      <p:ext uri="{BB962C8B-B14F-4D97-AF65-F5344CB8AC3E}">
        <p14:creationId xmlns:p14="http://schemas.microsoft.com/office/powerpoint/2010/main" val="1335961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a:bodyPr>
          <a:lstStyle/>
          <a:p>
            <a:r>
              <a:rPr lang="fr-FR" b="1" dirty="0" err="1">
                <a:solidFill>
                  <a:srgbClr val="FF0000"/>
                </a:solidFill>
                <a:latin typeface="Algerian" panose="04020705040A02060702" pitchFamily="82" charset="0"/>
              </a:rPr>
              <a:t>Barplot</a:t>
            </a:r>
            <a:r>
              <a:rPr lang="fr-FR" b="1" dirty="0">
                <a:solidFill>
                  <a:srgbClr val="FF0000"/>
                </a:solidFill>
                <a:latin typeface="Algerian" panose="04020705040A02060702" pitchFamily="82" charset="0"/>
              </a:rPr>
              <a:t> of sentiment </a:t>
            </a:r>
            <a:r>
              <a:rPr lang="fr-FR" b="1" dirty="0" smtClean="0">
                <a:solidFill>
                  <a:srgbClr val="FF0000"/>
                </a:solidFill>
                <a:latin typeface="Algerian" panose="04020705040A02060702" pitchFamily="82" charset="0"/>
              </a:rPr>
              <a:t>type</a:t>
            </a:r>
            <a:endParaRPr lang="fr-FR" dirty="0">
              <a:solidFill>
                <a:srgbClr val="FF0000"/>
              </a:solidFill>
              <a:latin typeface="Algerian" panose="04020705040A02060702" pitchFamily="82"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2736"/>
            <a:ext cx="8820472" cy="3826256"/>
          </a:xfrm>
        </p:spPr>
      </p:pic>
      <p:sp>
        <p:nvSpPr>
          <p:cNvPr id="5" name="ZoneTexte 4"/>
          <p:cNvSpPr txBox="1"/>
          <p:nvPr/>
        </p:nvSpPr>
        <p:spPr>
          <a:xfrm>
            <a:off x="0" y="4878992"/>
            <a:ext cx="9144000" cy="1938992"/>
          </a:xfrm>
          <a:prstGeom prst="rect">
            <a:avLst/>
          </a:prstGeom>
          <a:noFill/>
        </p:spPr>
        <p:txBody>
          <a:bodyPr wrap="square" rtlCol="0">
            <a:spAutoFit/>
          </a:bodyPr>
          <a:lstStyle/>
          <a:p>
            <a:pPr algn="just"/>
            <a:r>
              <a:rPr lang="en-US" sz="2400" b="1" i="1" dirty="0"/>
              <a:t>Analysis:</a:t>
            </a:r>
            <a:r>
              <a:rPr lang="en-US" sz="2400" dirty="0"/>
              <a:t> It is also clear from this </a:t>
            </a:r>
            <a:r>
              <a:rPr lang="en-US" sz="2400" dirty="0" err="1"/>
              <a:t>barplot</a:t>
            </a:r>
            <a:r>
              <a:rPr lang="en-US" sz="2400" dirty="0"/>
              <a:t> of sentiment type that around half of the tweets have sentiment score as zero i.e. Neutral </a:t>
            </a:r>
            <a:r>
              <a:rPr lang="en-US" sz="2400" dirty="0" smtClean="0"/>
              <a:t>and the number of positive tweets is equal to the number of negative tweets.</a:t>
            </a:r>
          </a:p>
          <a:p>
            <a:pPr algn="just"/>
            <a:r>
              <a:rPr lang="en-US" sz="2400" dirty="0"/>
              <a:t>This </a:t>
            </a:r>
            <a:r>
              <a:rPr lang="en-US" sz="2400" dirty="0" err="1"/>
              <a:t>barplot</a:t>
            </a:r>
            <a:r>
              <a:rPr lang="en-US" sz="2400" dirty="0"/>
              <a:t> helps us to identify overall opinion of the people about global warming.</a:t>
            </a:r>
            <a:endParaRPr lang="fr-FR" sz="2400" dirty="0"/>
          </a:p>
        </p:txBody>
      </p:sp>
    </p:spTree>
    <p:extLst>
      <p:ext uri="{BB962C8B-B14F-4D97-AF65-F5344CB8AC3E}">
        <p14:creationId xmlns:p14="http://schemas.microsoft.com/office/powerpoint/2010/main" val="2607086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normAutofit/>
          </a:bodyPr>
          <a:lstStyle/>
          <a:p>
            <a:r>
              <a:rPr lang="fr-FR" b="1" dirty="0">
                <a:solidFill>
                  <a:srgbClr val="FF0000"/>
                </a:solidFill>
                <a:latin typeface="Algerian" panose="04020705040A02060702" pitchFamily="82" charset="0"/>
              </a:rPr>
              <a:t> </a:t>
            </a:r>
            <a:r>
              <a:rPr lang="fr-FR" b="1" dirty="0" err="1" smtClean="0">
                <a:solidFill>
                  <a:srgbClr val="FF0000"/>
                </a:solidFill>
                <a:latin typeface="Algerian" panose="04020705040A02060702" pitchFamily="82" charset="0"/>
              </a:rPr>
              <a:t>Wordcloud</a:t>
            </a:r>
            <a:endParaRPr lang="fr-FR" dirty="0">
              <a:solidFill>
                <a:srgbClr val="FF0000"/>
              </a:solidFill>
              <a:latin typeface="Algerian" panose="04020705040A02060702" pitchFamily="82"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340768"/>
            <a:ext cx="7560840" cy="3105583"/>
          </a:xfrm>
        </p:spPr>
      </p:pic>
      <p:sp>
        <p:nvSpPr>
          <p:cNvPr id="5" name="ZoneTexte 4"/>
          <p:cNvSpPr txBox="1"/>
          <p:nvPr/>
        </p:nvSpPr>
        <p:spPr>
          <a:xfrm>
            <a:off x="0" y="4509120"/>
            <a:ext cx="9144000" cy="1200329"/>
          </a:xfrm>
          <a:prstGeom prst="rect">
            <a:avLst/>
          </a:prstGeom>
          <a:noFill/>
        </p:spPr>
        <p:txBody>
          <a:bodyPr wrap="square" rtlCol="0">
            <a:spAutoFit/>
          </a:bodyPr>
          <a:lstStyle/>
          <a:p>
            <a:pPr algn="just"/>
            <a:r>
              <a:rPr lang="en-US" sz="2400" b="1" i="1" dirty="0"/>
              <a:t>Analysis:</a:t>
            </a:r>
            <a:r>
              <a:rPr lang="en-US" sz="2400" dirty="0"/>
              <a:t> </a:t>
            </a:r>
            <a:r>
              <a:rPr lang="en-US" sz="2400" dirty="0" err="1"/>
              <a:t>Wordcloud</a:t>
            </a:r>
            <a:r>
              <a:rPr lang="en-US" sz="2400" dirty="0"/>
              <a:t> helps us to visually understand the important terms frequently used in the tweets related </a:t>
            </a:r>
            <a:r>
              <a:rPr lang="en-US" sz="2400" dirty="0" smtClean="0"/>
              <a:t>to </a:t>
            </a:r>
            <a:r>
              <a:rPr lang="en-US" sz="2400" dirty="0" err="1" smtClean="0"/>
              <a:t>brexit</a:t>
            </a:r>
            <a:r>
              <a:rPr lang="en-US" sz="2400" dirty="0" smtClean="0"/>
              <a:t>, here for example, “full”, ”leaving”, “single”,………….,</a:t>
            </a:r>
            <a:r>
              <a:rPr lang="en-US" sz="2400" dirty="0" err="1" smtClean="0"/>
              <a:t>etc</a:t>
            </a:r>
            <a:r>
              <a:rPr lang="en-US" sz="2400" dirty="0" smtClean="0"/>
              <a:t> </a:t>
            </a:r>
            <a:endParaRPr lang="fr-FR" sz="2400" dirty="0"/>
          </a:p>
        </p:txBody>
      </p:sp>
    </p:spTree>
    <p:extLst>
      <p:ext uri="{BB962C8B-B14F-4D97-AF65-F5344CB8AC3E}">
        <p14:creationId xmlns:p14="http://schemas.microsoft.com/office/powerpoint/2010/main" val="2420417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a:bodyPr>
          <a:lstStyle/>
          <a:p>
            <a:r>
              <a:rPr lang="fr-FR" b="1" dirty="0">
                <a:solidFill>
                  <a:srgbClr val="FF0000"/>
                </a:solidFill>
                <a:latin typeface="Algerian" panose="04020705040A02060702" pitchFamily="82" charset="0"/>
              </a:rPr>
              <a:t>Word </a:t>
            </a:r>
            <a:r>
              <a:rPr lang="fr-FR" b="1" dirty="0" err="1">
                <a:solidFill>
                  <a:srgbClr val="FF0000"/>
                </a:solidFill>
                <a:latin typeface="Algerian" panose="04020705040A02060702" pitchFamily="82" charset="0"/>
              </a:rPr>
              <a:t>Frequency</a:t>
            </a:r>
            <a:r>
              <a:rPr lang="fr-FR" b="1" dirty="0">
                <a:solidFill>
                  <a:srgbClr val="FF0000"/>
                </a:solidFill>
                <a:latin typeface="Algerian" panose="04020705040A02060702" pitchFamily="82" charset="0"/>
              </a:rPr>
              <a:t> plot</a:t>
            </a:r>
            <a:r>
              <a:rPr lang="fr-FR" b="1" dirty="0" smtClean="0">
                <a:solidFill>
                  <a:srgbClr val="FF0000"/>
                </a:solidFill>
                <a:latin typeface="Algerian" panose="04020705040A02060702" pitchFamily="82" charset="0"/>
              </a:rPr>
              <a:t>:</a:t>
            </a:r>
            <a:endParaRPr lang="fr-FR" dirty="0">
              <a:solidFill>
                <a:srgbClr val="FF0000"/>
              </a:solidFill>
              <a:latin typeface="Algerian" panose="04020705040A02060702" pitchFamily="82"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052736"/>
            <a:ext cx="8784976" cy="4536504"/>
          </a:xfrm>
        </p:spPr>
      </p:pic>
      <p:sp>
        <p:nvSpPr>
          <p:cNvPr id="5" name="ZoneTexte 4"/>
          <p:cNvSpPr txBox="1"/>
          <p:nvPr/>
        </p:nvSpPr>
        <p:spPr>
          <a:xfrm>
            <a:off x="179512" y="5445224"/>
            <a:ext cx="8712968" cy="1200329"/>
          </a:xfrm>
          <a:prstGeom prst="rect">
            <a:avLst/>
          </a:prstGeom>
          <a:noFill/>
        </p:spPr>
        <p:txBody>
          <a:bodyPr wrap="square" rtlCol="0">
            <a:spAutoFit/>
          </a:bodyPr>
          <a:lstStyle/>
          <a:p>
            <a:pPr algn="just"/>
            <a:r>
              <a:rPr lang="en-US" sz="2400" b="1" i="1" dirty="0"/>
              <a:t>Analysis:</a:t>
            </a:r>
            <a:r>
              <a:rPr lang="en-US" sz="2400" dirty="0"/>
              <a:t> we can infer that the most frequently used terms in the tweets related to global warming </a:t>
            </a:r>
            <a:r>
              <a:rPr lang="en-US" sz="2400" dirty="0" err="1"/>
              <a:t>are</a:t>
            </a:r>
            <a:r>
              <a:rPr lang="en-US" sz="2400" dirty="0" err="1" smtClean="0"/>
              <a:t>,”full</a:t>
            </a:r>
            <a:r>
              <a:rPr lang="en-US" sz="2400" dirty="0" smtClean="0"/>
              <a:t>”, “tomorrow”, “got”, “</a:t>
            </a:r>
            <a:r>
              <a:rPr lang="en-US" sz="2400" dirty="0" err="1" smtClean="0"/>
              <a:t>desaster</a:t>
            </a:r>
            <a:r>
              <a:rPr lang="en-US" sz="2400" dirty="0" smtClean="0"/>
              <a:t>”,……………………,</a:t>
            </a:r>
            <a:r>
              <a:rPr lang="en-US" sz="2400" dirty="0" err="1" smtClean="0"/>
              <a:t>etc</a:t>
            </a:r>
            <a:endParaRPr lang="fr-FR" sz="2400" dirty="0"/>
          </a:p>
        </p:txBody>
      </p:sp>
    </p:spTree>
    <p:extLst>
      <p:ext uri="{BB962C8B-B14F-4D97-AF65-F5344CB8AC3E}">
        <p14:creationId xmlns:p14="http://schemas.microsoft.com/office/powerpoint/2010/main" val="10653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latin typeface="Algerian" panose="04020705040A02060702" pitchFamily="82" charset="0"/>
              </a:rPr>
              <a:t>Network </a:t>
            </a:r>
            <a:r>
              <a:rPr lang="fr-FR" dirty="0" err="1" smtClean="0">
                <a:solidFill>
                  <a:srgbClr val="FF0000"/>
                </a:solidFill>
                <a:latin typeface="Algerian" panose="04020705040A02060702" pitchFamily="82" charset="0"/>
              </a:rPr>
              <a:t>analysis</a:t>
            </a:r>
            <a:endParaRPr lang="fr-FR" dirty="0">
              <a:solidFill>
                <a:srgbClr val="FF0000"/>
              </a:solidFill>
              <a:latin typeface="Algerian" panose="04020705040A02060702" pitchFamily="82" charset="0"/>
            </a:endParaRPr>
          </a:p>
        </p:txBody>
      </p:sp>
      <p:sp>
        <p:nvSpPr>
          <p:cNvPr id="3" name="Espace réservé du contenu 2"/>
          <p:cNvSpPr>
            <a:spLocks noGrp="1"/>
          </p:cNvSpPr>
          <p:nvPr>
            <p:ph idx="1"/>
          </p:nvPr>
        </p:nvSpPr>
        <p:spPr/>
        <p:txBody>
          <a:bodyPr/>
          <a:lstStyle/>
          <a:p>
            <a:pPr marL="0" indent="0" algn="just">
              <a:buNone/>
            </a:pPr>
            <a:r>
              <a:rPr lang="en-US" dirty="0" smtClean="0"/>
              <a:t>	We </a:t>
            </a:r>
            <a:r>
              <a:rPr lang="en-US" dirty="0"/>
              <a:t>are using a weighted network (graph) to describe how to encode and visualize text data. In this section we are counting pairwise relative occurrence of words.</a:t>
            </a:r>
            <a:endParaRPr lang="fr-FR" dirty="0"/>
          </a:p>
        </p:txBody>
      </p:sp>
    </p:spTree>
    <p:extLst>
      <p:ext uri="{BB962C8B-B14F-4D97-AF65-F5344CB8AC3E}">
        <p14:creationId xmlns:p14="http://schemas.microsoft.com/office/powerpoint/2010/main" val="2592776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latin typeface="Algerian" panose="04020705040A02060702" pitchFamily="82" charset="0"/>
              </a:rPr>
              <a:t>Network </a:t>
            </a:r>
            <a:r>
              <a:rPr lang="fr-FR" dirty="0" err="1" smtClean="0">
                <a:solidFill>
                  <a:srgbClr val="FF0000"/>
                </a:solidFill>
                <a:latin typeface="Algerian" panose="04020705040A02060702" pitchFamily="82" charset="0"/>
              </a:rPr>
              <a:t>analysis</a:t>
            </a:r>
            <a:endParaRPr lang="fr-FR" dirty="0"/>
          </a:p>
        </p:txBody>
      </p:sp>
      <p:sp>
        <p:nvSpPr>
          <p:cNvPr id="3" name="Espace réservé du contenu 2"/>
          <p:cNvSpPr>
            <a:spLocks noGrp="1"/>
          </p:cNvSpPr>
          <p:nvPr>
            <p:ph idx="1"/>
          </p:nvPr>
        </p:nvSpPr>
        <p:spPr>
          <a:xfrm>
            <a:off x="457200" y="1600201"/>
            <a:ext cx="8229600" cy="1396752"/>
          </a:xfrm>
        </p:spPr>
        <p:txBody>
          <a:bodyPr>
            <a:normAutofit lnSpcReduction="10000"/>
          </a:bodyPr>
          <a:lstStyle/>
          <a:p>
            <a:pPr marL="0" indent="0" algn="just">
              <a:buNone/>
            </a:pPr>
            <a:r>
              <a:rPr lang="en-US" sz="2800" b="1" dirty="0">
                <a:solidFill>
                  <a:srgbClr val="00B0F0"/>
                </a:solidFill>
              </a:rPr>
              <a:t>Bigram analysis and Network definition</a:t>
            </a:r>
          </a:p>
          <a:p>
            <a:pPr marL="0" indent="0" algn="just">
              <a:buNone/>
            </a:pPr>
            <a:r>
              <a:rPr lang="en-US" sz="2800" dirty="0"/>
              <a:t>Bigram counts pairwise occurrences of words which appear together in the text.</a:t>
            </a:r>
            <a:endParaRPr lang="fr-FR"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2922712" cy="386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996952"/>
            <a:ext cx="2105025" cy="386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5220072" y="3302578"/>
            <a:ext cx="3744416" cy="3539430"/>
          </a:xfrm>
          <a:prstGeom prst="rect">
            <a:avLst/>
          </a:prstGeom>
          <a:noFill/>
        </p:spPr>
        <p:txBody>
          <a:bodyPr wrap="square" rtlCol="0">
            <a:spAutoFit/>
          </a:bodyPr>
          <a:lstStyle/>
          <a:p>
            <a:r>
              <a:rPr lang="fr-FR" sz="2800" dirty="0" err="1" smtClean="0"/>
              <a:t>After</a:t>
            </a:r>
            <a:r>
              <a:rPr lang="fr-FR" sz="2800" dirty="0" smtClean="0"/>
              <a:t> </a:t>
            </a:r>
            <a:r>
              <a:rPr lang="en-US" sz="2800" dirty="0" smtClean="0"/>
              <a:t>filtering </a:t>
            </a:r>
            <a:r>
              <a:rPr lang="en-US" sz="2800" dirty="0"/>
              <a:t>for stop words and remove white </a:t>
            </a:r>
            <a:r>
              <a:rPr lang="en-US" sz="2800" dirty="0" smtClean="0"/>
              <a:t>spaces, then grouping </a:t>
            </a:r>
            <a:r>
              <a:rPr lang="en-US" sz="2800" dirty="0"/>
              <a:t>and </a:t>
            </a:r>
            <a:r>
              <a:rPr lang="en-US" sz="2800" dirty="0" smtClean="0"/>
              <a:t>counting </a:t>
            </a:r>
            <a:r>
              <a:rPr lang="en-US" sz="2800" dirty="0"/>
              <a:t>by bigram.</a:t>
            </a:r>
            <a:r>
              <a:rPr lang="en-US" sz="2800" dirty="0" smtClean="0"/>
              <a:t> It appears the result which will be showed and </a:t>
            </a:r>
            <a:r>
              <a:rPr lang="en-US" sz="2800" dirty="0" err="1" smtClean="0"/>
              <a:t>ploted</a:t>
            </a:r>
            <a:r>
              <a:rPr lang="en-US" sz="2800" dirty="0" smtClean="0"/>
              <a:t> on the next screen</a:t>
            </a:r>
            <a:endParaRPr lang="fr-FR" sz="2800" dirty="0"/>
          </a:p>
        </p:txBody>
      </p:sp>
    </p:spTree>
    <p:extLst>
      <p:ext uri="{BB962C8B-B14F-4D97-AF65-F5344CB8AC3E}">
        <p14:creationId xmlns:p14="http://schemas.microsoft.com/office/powerpoint/2010/main" val="217858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40" y="0"/>
            <a:ext cx="4326244" cy="223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D:\twitter sentiment analysis R\Bigram Weight 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896"/>
            <a:ext cx="8820472" cy="316835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01740" y="5661248"/>
            <a:ext cx="9042260" cy="830997"/>
          </a:xfrm>
          <a:prstGeom prst="rect">
            <a:avLst/>
          </a:prstGeom>
          <a:noFill/>
        </p:spPr>
        <p:txBody>
          <a:bodyPr wrap="square" rtlCol="0">
            <a:spAutoFit/>
          </a:bodyPr>
          <a:lstStyle/>
          <a:p>
            <a:pPr algn="just"/>
            <a:r>
              <a:rPr lang="en-US" sz="2400" b="1" dirty="0"/>
              <a:t>Note that it is very skewed, for visualization purposes it might be a good idea to perform a transformation, </a:t>
            </a:r>
            <a:r>
              <a:rPr lang="en-US" sz="2400" b="1" dirty="0" err="1"/>
              <a:t>eg</a:t>
            </a:r>
            <a:r>
              <a:rPr lang="en-US" sz="2400" b="1" dirty="0"/>
              <a:t> log transform:</a:t>
            </a:r>
            <a:endParaRPr lang="fr-FR" sz="2400" b="1" dirty="0"/>
          </a:p>
        </p:txBody>
      </p:sp>
    </p:spTree>
    <p:extLst>
      <p:ext uri="{BB962C8B-B14F-4D97-AF65-F5344CB8AC3E}">
        <p14:creationId xmlns:p14="http://schemas.microsoft.com/office/powerpoint/2010/main" val="3926641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twitter sentiment analysis R\Bigram log-weight 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912"/>
            <a:ext cx="9144000" cy="343509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07504" y="3501007"/>
            <a:ext cx="9036496" cy="3108543"/>
          </a:xfrm>
          <a:prstGeom prst="rect">
            <a:avLst/>
          </a:prstGeom>
          <a:noFill/>
        </p:spPr>
        <p:txBody>
          <a:bodyPr wrap="square" rtlCol="0">
            <a:spAutoFit/>
          </a:bodyPr>
          <a:lstStyle/>
          <a:p>
            <a:pPr algn="just"/>
            <a:r>
              <a:rPr lang="en-US" sz="2800" dirty="0"/>
              <a:t>In order to define weighted network from a bigram count we used the following structure.</a:t>
            </a:r>
          </a:p>
          <a:p>
            <a:pPr marL="914400" lvl="1" indent="-457200" algn="just">
              <a:buFont typeface="Arial" panose="020B0604020202020204" pitchFamily="34" charset="0"/>
              <a:buChar char="•"/>
            </a:pPr>
            <a:r>
              <a:rPr lang="en-US" sz="2800" dirty="0" smtClean="0"/>
              <a:t>Each </a:t>
            </a:r>
            <a:r>
              <a:rPr lang="en-US" sz="2800" dirty="0"/>
              <a:t>word is going to represent a node.</a:t>
            </a:r>
          </a:p>
          <a:p>
            <a:pPr marL="914400" lvl="1" indent="-457200" algn="just">
              <a:buFont typeface="Arial" panose="020B0604020202020204" pitchFamily="34" charset="0"/>
              <a:buChar char="•"/>
            </a:pPr>
            <a:r>
              <a:rPr lang="en-US" sz="2800" dirty="0"/>
              <a:t>Two words are going to be connected if they appear as a bigram.</a:t>
            </a:r>
          </a:p>
          <a:p>
            <a:pPr marL="914400" lvl="1" indent="-457200" algn="just">
              <a:buFont typeface="Arial" panose="020B0604020202020204" pitchFamily="34" charset="0"/>
              <a:buChar char="•"/>
            </a:pPr>
            <a:r>
              <a:rPr lang="en-US" sz="2800" dirty="0" smtClean="0"/>
              <a:t>The </a:t>
            </a:r>
            <a:r>
              <a:rPr lang="en-US" sz="2800" dirty="0"/>
              <a:t>weight of an edge is the number of times the bigram appears in the corpus</a:t>
            </a:r>
            <a:r>
              <a:rPr lang="en-US" sz="2800" dirty="0" smtClean="0"/>
              <a:t>.</a:t>
            </a:r>
            <a:endParaRPr lang="en-US" sz="2800" dirty="0"/>
          </a:p>
        </p:txBody>
      </p:sp>
    </p:spTree>
    <p:extLst>
      <p:ext uri="{BB962C8B-B14F-4D97-AF65-F5344CB8AC3E}">
        <p14:creationId xmlns:p14="http://schemas.microsoft.com/office/powerpoint/2010/main" val="1876386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71400"/>
            <a:ext cx="8229600" cy="1143000"/>
          </a:xfrm>
        </p:spPr>
        <p:txBody>
          <a:bodyPr/>
          <a:lstStyle/>
          <a:p>
            <a:r>
              <a:rPr lang="fr-FR" dirty="0" smtClean="0">
                <a:solidFill>
                  <a:srgbClr val="FF0000"/>
                </a:solidFill>
                <a:latin typeface="Algerian" panose="04020705040A02060702" pitchFamily="82" charset="0"/>
              </a:rPr>
              <a:t>Network </a:t>
            </a:r>
            <a:r>
              <a:rPr lang="fr-FR" dirty="0" err="1" smtClean="0">
                <a:solidFill>
                  <a:srgbClr val="FF0000"/>
                </a:solidFill>
                <a:latin typeface="Algerian" panose="04020705040A02060702" pitchFamily="82" charset="0"/>
              </a:rPr>
              <a:t>analysis</a:t>
            </a:r>
            <a:endParaRPr lang="fr-FR" dirty="0"/>
          </a:p>
        </p:txBody>
      </p:sp>
      <p:sp>
        <p:nvSpPr>
          <p:cNvPr id="3" name="Espace réservé du contenu 2"/>
          <p:cNvSpPr>
            <a:spLocks noGrp="1"/>
          </p:cNvSpPr>
          <p:nvPr>
            <p:ph idx="1"/>
          </p:nvPr>
        </p:nvSpPr>
        <p:spPr>
          <a:xfrm>
            <a:off x="457200" y="836713"/>
            <a:ext cx="8229600" cy="504056"/>
          </a:xfrm>
        </p:spPr>
        <p:txBody>
          <a:bodyPr>
            <a:normAutofit fontScale="92500" lnSpcReduction="10000"/>
          </a:bodyPr>
          <a:lstStyle/>
          <a:p>
            <a:r>
              <a:rPr lang="fr-FR" b="1" dirty="0">
                <a:solidFill>
                  <a:srgbClr val="00B0F0"/>
                </a:solidFill>
              </a:rPr>
              <a:t>Network </a:t>
            </a:r>
            <a:r>
              <a:rPr lang="fr-FR" b="1" dirty="0" err="1" smtClean="0">
                <a:solidFill>
                  <a:srgbClr val="00B0F0"/>
                </a:solidFill>
              </a:rPr>
              <a:t>visualization</a:t>
            </a:r>
            <a:r>
              <a:rPr lang="fr-FR" b="1" dirty="0" smtClean="0">
                <a:solidFill>
                  <a:srgbClr val="00B0F0"/>
                </a:solidFill>
              </a:rPr>
              <a:t>: </a:t>
            </a:r>
            <a:endParaRPr lang="fr-FR" b="1" dirty="0">
              <a:solidFill>
                <a:srgbClr val="00B0F0"/>
              </a:solidFill>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44000" cy="548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21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5760"/>
            <a:ext cx="8229600" cy="830952"/>
          </a:xfrm>
        </p:spPr>
        <p:txBody>
          <a:bodyPr>
            <a:noAutofit/>
          </a:bodyPr>
          <a:lstStyle/>
          <a:p>
            <a:pPr algn="just"/>
            <a:r>
              <a:rPr lang="en-US" sz="2400" dirty="0"/>
              <a:t>We can even improvise the representation by setting the sizes of the nodes and the edges by the degree and weight respectively.</a:t>
            </a:r>
            <a:endParaRPr lang="fr-FR"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2628" cy="580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52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smtClean="0">
                <a:solidFill>
                  <a:srgbClr val="FF0000"/>
                </a:solidFill>
                <a:latin typeface="Algerian" panose="04020705040A02060702" pitchFamily="82" charset="0"/>
              </a:rPr>
              <a:t>Introduction A sentiments </a:t>
            </a:r>
            <a:r>
              <a:rPr lang="fr-FR" b="1" u="sng" dirty="0" err="1" smtClean="0">
                <a:solidFill>
                  <a:srgbClr val="FF0000"/>
                </a:solidFill>
                <a:latin typeface="Algerian" panose="04020705040A02060702" pitchFamily="82" charset="0"/>
              </a:rPr>
              <a:t>analysis</a:t>
            </a:r>
            <a:endParaRPr lang="fr-FR" b="1" u="sng"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457200" y="1600200"/>
            <a:ext cx="8229600" cy="5069160"/>
          </a:xfrm>
        </p:spPr>
        <p:txBody>
          <a:bodyPr>
            <a:normAutofit/>
          </a:bodyPr>
          <a:lstStyle/>
          <a:p>
            <a:pPr marL="0" indent="0" algn="just">
              <a:buNone/>
            </a:pPr>
            <a:r>
              <a:rPr lang="fr-FR" dirty="0" smtClean="0"/>
              <a:t>	</a:t>
            </a:r>
            <a:r>
              <a:rPr lang="en-US" dirty="0"/>
              <a:t>Sentiment analysis gives us insight into the things that automate mining of attitudes, opinions, views and emotions from text, speech, tweets and database sources. However, to fully explore the possibilities of this text analysis technique, we need data visualization tools to help organize the results. Visually representing the content of a text document is one of the most important tasks in the field of text </a:t>
            </a:r>
            <a:r>
              <a:rPr lang="en-US" dirty="0" smtClean="0"/>
              <a:t>mining</a:t>
            </a:r>
            <a:r>
              <a:rPr lang="en-US" dirty="0" smtClean="0"/>
              <a:t>.</a:t>
            </a:r>
            <a:endParaRPr lang="fr-FR" dirty="0" smtClean="0"/>
          </a:p>
        </p:txBody>
      </p:sp>
    </p:spTree>
    <p:extLst>
      <p:ext uri="{BB962C8B-B14F-4D97-AF65-F5344CB8AC3E}">
        <p14:creationId xmlns:p14="http://schemas.microsoft.com/office/powerpoint/2010/main" val="2242831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196" y="764704"/>
            <a:ext cx="8229600" cy="1143000"/>
          </a:xfrm>
        </p:spPr>
        <p:txBody>
          <a:bodyPr>
            <a:noAutofit/>
          </a:bodyPr>
          <a:lstStyle/>
          <a:p>
            <a:pPr algn="just"/>
            <a:r>
              <a:rPr lang="en-US" sz="2400" dirty="0" smtClean="0">
                <a:effectLst/>
              </a:rPr>
              <a:t>We can go a step further and make our visualization more dynamic using the networkD3 library.</a:t>
            </a:r>
            <a:endParaRPr lang="fr-FR" sz="2400" dirty="0"/>
          </a:p>
        </p:txBody>
      </p:sp>
      <p:sp>
        <p:nvSpPr>
          <p:cNvPr id="4" name="ZoneTexte 3"/>
          <p:cNvSpPr txBox="1"/>
          <p:nvPr/>
        </p:nvSpPr>
        <p:spPr>
          <a:xfrm>
            <a:off x="616168" y="2924944"/>
            <a:ext cx="7848872" cy="1077218"/>
          </a:xfrm>
          <a:prstGeom prst="rect">
            <a:avLst/>
          </a:prstGeom>
          <a:noFill/>
        </p:spPr>
        <p:txBody>
          <a:bodyPr wrap="square" rtlCol="0">
            <a:spAutoFit/>
          </a:bodyPr>
          <a:lstStyle/>
          <a:p>
            <a:pPr algn="just"/>
            <a:r>
              <a:rPr lang="fr-FR" sz="3200" b="1" dirty="0" smtClean="0"/>
              <a:t>The </a:t>
            </a:r>
            <a:r>
              <a:rPr lang="fr-FR" sz="3200" b="1" dirty="0" err="1" smtClean="0"/>
              <a:t>result</a:t>
            </a:r>
            <a:r>
              <a:rPr lang="fr-FR" sz="3200" b="1" dirty="0" smtClean="0"/>
              <a:t> </a:t>
            </a:r>
            <a:r>
              <a:rPr lang="fr-FR" sz="3200" b="1" dirty="0" err="1" smtClean="0"/>
              <a:t>will</a:t>
            </a:r>
            <a:r>
              <a:rPr lang="fr-FR" sz="3200" b="1" dirty="0" smtClean="0"/>
              <a:t> </a:t>
            </a:r>
            <a:r>
              <a:rPr lang="fr-FR" sz="3200" b="1" dirty="0" err="1" smtClean="0"/>
              <a:t>be</a:t>
            </a:r>
            <a:r>
              <a:rPr lang="fr-FR" sz="3200" b="1" dirty="0" smtClean="0"/>
              <a:t> </a:t>
            </a:r>
            <a:r>
              <a:rPr lang="fr-FR" sz="3200" b="1" dirty="0" err="1" smtClean="0"/>
              <a:t>showed</a:t>
            </a:r>
            <a:r>
              <a:rPr lang="fr-FR" sz="3200" b="1" dirty="0" smtClean="0"/>
              <a:t> </a:t>
            </a:r>
            <a:r>
              <a:rPr lang="fr-FR" sz="3200" b="1" dirty="0" err="1" smtClean="0"/>
              <a:t>during</a:t>
            </a:r>
            <a:r>
              <a:rPr lang="fr-FR" sz="3200" b="1" dirty="0" smtClean="0"/>
              <a:t> the </a:t>
            </a:r>
            <a:r>
              <a:rPr lang="fr-FR" sz="3200" b="1" dirty="0" err="1" smtClean="0"/>
              <a:t>execution</a:t>
            </a:r>
            <a:r>
              <a:rPr lang="fr-FR" sz="3200" b="1" dirty="0" smtClean="0"/>
              <a:t> of the </a:t>
            </a:r>
            <a:r>
              <a:rPr lang="fr-FR" sz="3200" b="1" dirty="0" err="1" smtClean="0"/>
              <a:t>project</a:t>
            </a:r>
            <a:endParaRPr lang="fr-FR" sz="3200" b="1" dirty="0"/>
          </a:p>
        </p:txBody>
      </p:sp>
    </p:spTree>
    <p:extLst>
      <p:ext uri="{BB962C8B-B14F-4D97-AF65-F5344CB8AC3E}">
        <p14:creationId xmlns:p14="http://schemas.microsoft.com/office/powerpoint/2010/main" val="1324691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latin typeface="Algerian" panose="04020705040A02060702" pitchFamily="82" charset="0"/>
              </a:rPr>
              <a:t>Conclusion</a:t>
            </a:r>
            <a:endParaRPr lang="fr-FR" b="1"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457200" y="2852936"/>
            <a:ext cx="8229600" cy="2116832"/>
          </a:xfrm>
        </p:spPr>
        <p:txBody>
          <a:bodyPr>
            <a:normAutofit/>
          </a:bodyPr>
          <a:lstStyle/>
          <a:p>
            <a:pPr marL="0" indent="0" algn="just">
              <a:buNone/>
            </a:pPr>
            <a:r>
              <a:rPr lang="fr-FR" dirty="0" smtClean="0"/>
              <a:t>To finish, </a:t>
            </a:r>
            <a:r>
              <a:rPr lang="fr-FR" dirty="0" err="1" smtClean="0"/>
              <a:t>from</a:t>
            </a:r>
            <a:r>
              <a:rPr lang="fr-FR" dirty="0" smtClean="0"/>
              <a:t> </a:t>
            </a:r>
            <a:r>
              <a:rPr lang="fr-FR" dirty="0" err="1" smtClean="0"/>
              <a:t>our</a:t>
            </a:r>
            <a:r>
              <a:rPr lang="fr-FR" dirty="0" smtClean="0"/>
              <a:t> </a:t>
            </a:r>
            <a:r>
              <a:rPr lang="fr-FR" dirty="0" err="1" smtClean="0"/>
              <a:t>results</a:t>
            </a:r>
            <a:r>
              <a:rPr lang="fr-FR" dirty="0" smtClean="0"/>
              <a:t> of the sentiments </a:t>
            </a:r>
            <a:r>
              <a:rPr lang="fr-FR" dirty="0" err="1" smtClean="0"/>
              <a:t>analysis</a:t>
            </a:r>
            <a:r>
              <a:rPr lang="fr-FR" dirty="0" smtClean="0"/>
              <a:t> </a:t>
            </a:r>
            <a:r>
              <a:rPr lang="fr-FR" dirty="0" err="1" smtClean="0"/>
              <a:t>we</a:t>
            </a:r>
            <a:r>
              <a:rPr lang="fr-FR" dirty="0" smtClean="0"/>
              <a:t> </a:t>
            </a:r>
            <a:r>
              <a:rPr lang="fr-FR" dirty="0" err="1" smtClean="0"/>
              <a:t>see</a:t>
            </a:r>
            <a:r>
              <a:rPr lang="fr-FR" dirty="0" smtClean="0"/>
              <a:t> </a:t>
            </a:r>
            <a:r>
              <a:rPr lang="fr-FR" dirty="0" err="1" smtClean="0"/>
              <a:t>that</a:t>
            </a:r>
            <a:r>
              <a:rPr lang="fr-FR" dirty="0" smtClean="0"/>
              <a:t> the UK </a:t>
            </a:r>
            <a:r>
              <a:rPr lang="fr-FR" dirty="0" err="1" smtClean="0"/>
              <a:t>found</a:t>
            </a:r>
            <a:r>
              <a:rPr lang="fr-FR" dirty="0" smtClean="0"/>
              <a:t> a lot of </a:t>
            </a:r>
            <a:r>
              <a:rPr lang="fr-FR" dirty="0" err="1" smtClean="0"/>
              <a:t>advantages</a:t>
            </a:r>
            <a:r>
              <a:rPr lang="fr-FR" dirty="0" smtClean="0"/>
              <a:t> </a:t>
            </a:r>
            <a:r>
              <a:rPr lang="fr-FR" dirty="0" err="1" smtClean="0"/>
              <a:t>after</a:t>
            </a:r>
            <a:r>
              <a:rPr lang="fr-FR" dirty="0" smtClean="0"/>
              <a:t> the application of the </a:t>
            </a:r>
            <a:r>
              <a:rPr lang="fr-FR" dirty="0" err="1" smtClean="0"/>
              <a:t>brexit</a:t>
            </a:r>
            <a:r>
              <a:rPr lang="fr-FR" dirty="0" smtClean="0"/>
              <a:t>, and </a:t>
            </a:r>
            <a:r>
              <a:rPr lang="fr-FR" dirty="0" err="1" smtClean="0"/>
              <a:t>this</a:t>
            </a:r>
            <a:r>
              <a:rPr lang="fr-FR" dirty="0" smtClean="0"/>
              <a:t> </a:t>
            </a:r>
            <a:r>
              <a:rPr lang="fr-FR" dirty="0" err="1" smtClean="0"/>
              <a:t>politic</a:t>
            </a:r>
            <a:r>
              <a:rPr lang="fr-FR" dirty="0" smtClean="0"/>
              <a:t> </a:t>
            </a:r>
            <a:r>
              <a:rPr lang="fr-FR" dirty="0" err="1" smtClean="0"/>
              <a:t>helped</a:t>
            </a:r>
            <a:r>
              <a:rPr lang="fr-FR" dirty="0" smtClean="0"/>
              <a:t> UK in </a:t>
            </a:r>
            <a:r>
              <a:rPr lang="fr-FR" dirty="0" err="1" smtClean="0"/>
              <a:t>many</a:t>
            </a:r>
            <a:r>
              <a:rPr lang="fr-FR" dirty="0" smtClean="0"/>
              <a:t> </a:t>
            </a:r>
            <a:r>
              <a:rPr lang="fr-FR" dirty="0" err="1" smtClean="0"/>
              <a:t>fields</a:t>
            </a:r>
            <a:r>
              <a:rPr lang="fr-FR" dirty="0" smtClean="0"/>
              <a:t>.</a:t>
            </a:r>
          </a:p>
        </p:txBody>
      </p:sp>
    </p:spTree>
    <p:extLst>
      <p:ext uri="{BB962C8B-B14F-4D97-AF65-F5344CB8AC3E}">
        <p14:creationId xmlns:p14="http://schemas.microsoft.com/office/powerpoint/2010/main" val="294012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780928"/>
            <a:ext cx="8229600" cy="1143000"/>
          </a:xfrm>
        </p:spPr>
        <p:txBody>
          <a:bodyPr/>
          <a:lstStyle/>
          <a:p>
            <a:pPr algn="just"/>
            <a:r>
              <a:rPr lang="fr-FR" b="1" dirty="0" err="1" smtClean="0">
                <a:solidFill>
                  <a:srgbClr val="FF0000"/>
                </a:solidFill>
                <a:latin typeface="Algerian" panose="04020705040A02060702" pitchFamily="82" charset="0"/>
              </a:rPr>
              <a:t>Thanks</a:t>
            </a:r>
            <a:r>
              <a:rPr lang="fr-FR" b="1" dirty="0" smtClean="0">
                <a:solidFill>
                  <a:srgbClr val="FF0000"/>
                </a:solidFill>
                <a:latin typeface="Algerian" panose="04020705040A02060702" pitchFamily="82" charset="0"/>
              </a:rPr>
              <a:t> for </a:t>
            </a:r>
            <a:r>
              <a:rPr lang="fr-FR" b="1" dirty="0" err="1" smtClean="0">
                <a:solidFill>
                  <a:srgbClr val="FF0000"/>
                </a:solidFill>
                <a:latin typeface="Algerian" panose="04020705040A02060702" pitchFamily="82" charset="0"/>
              </a:rPr>
              <a:t>your</a:t>
            </a:r>
            <a:r>
              <a:rPr lang="fr-FR" b="1" dirty="0" smtClean="0">
                <a:solidFill>
                  <a:srgbClr val="FF0000"/>
                </a:solidFill>
                <a:latin typeface="Algerian" panose="04020705040A02060702" pitchFamily="82" charset="0"/>
              </a:rPr>
              <a:t> attention</a:t>
            </a:r>
            <a:endParaRPr lang="fr-FR"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845761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FF0000"/>
                </a:solidFill>
                <a:latin typeface="Algerian" panose="04020705040A02060702" pitchFamily="82" charset="0"/>
              </a:rPr>
              <a:t>Definition</a:t>
            </a:r>
            <a:r>
              <a:rPr lang="fr-FR" dirty="0" smtClean="0">
                <a:solidFill>
                  <a:srgbClr val="FF0000"/>
                </a:solidFill>
                <a:latin typeface="Algerian" panose="04020705040A02060702" pitchFamily="82" charset="0"/>
              </a:rPr>
              <a:t> of </a:t>
            </a:r>
            <a:r>
              <a:rPr lang="fr-FR" dirty="0" err="1" smtClean="0">
                <a:solidFill>
                  <a:srgbClr val="FF0000"/>
                </a:solidFill>
                <a:latin typeface="Algerian" panose="04020705040A02060702" pitchFamily="82" charset="0"/>
              </a:rPr>
              <a:t>brexit</a:t>
            </a:r>
            <a:endParaRPr lang="fr-FR" dirty="0">
              <a:solidFill>
                <a:srgbClr val="FF0000"/>
              </a:solidFill>
              <a:latin typeface="Algerian" panose="04020705040A02060702" pitchFamily="82" charset="0"/>
            </a:endParaRPr>
          </a:p>
        </p:txBody>
      </p:sp>
      <p:sp>
        <p:nvSpPr>
          <p:cNvPr id="3" name="Espace réservé du contenu 2"/>
          <p:cNvSpPr>
            <a:spLocks noGrp="1"/>
          </p:cNvSpPr>
          <p:nvPr>
            <p:ph idx="1"/>
          </p:nvPr>
        </p:nvSpPr>
        <p:spPr>
          <a:xfrm>
            <a:off x="467544" y="1916832"/>
            <a:ext cx="8229600" cy="1756792"/>
          </a:xfrm>
        </p:spPr>
        <p:txBody>
          <a:bodyPr/>
          <a:lstStyle/>
          <a:p>
            <a:pPr algn="just"/>
            <a:r>
              <a:rPr lang="en-US" dirty="0"/>
              <a:t>Brexit was the withdrawal of the United Kingdom from the European Union at 23:00 GMT on 31 January 2020.</a:t>
            </a:r>
            <a:endParaRPr lang="fr-FR" dirty="0"/>
          </a:p>
        </p:txBody>
      </p:sp>
    </p:spTree>
    <p:extLst>
      <p:ext uri="{BB962C8B-B14F-4D97-AF65-F5344CB8AC3E}">
        <p14:creationId xmlns:p14="http://schemas.microsoft.com/office/powerpoint/2010/main" val="1826437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err="1" smtClean="0">
                <a:solidFill>
                  <a:srgbClr val="FF0000"/>
                </a:solidFill>
                <a:latin typeface="Algerian" panose="04020705040A02060702" pitchFamily="82" charset="0"/>
              </a:rPr>
              <a:t>Different</a:t>
            </a:r>
            <a:r>
              <a:rPr lang="fr-FR" b="1" u="sng" dirty="0" smtClean="0">
                <a:solidFill>
                  <a:srgbClr val="FF0000"/>
                </a:solidFill>
                <a:latin typeface="Algerian" panose="04020705040A02060702" pitchFamily="82" charset="0"/>
              </a:rPr>
              <a:t> techniques </a:t>
            </a:r>
            <a:r>
              <a:rPr lang="fr-FR" b="1" u="sng" dirty="0" err="1" smtClean="0">
                <a:solidFill>
                  <a:srgbClr val="FF0000"/>
                </a:solidFill>
                <a:latin typeface="Algerian" panose="04020705040A02060702" pitchFamily="82" charset="0"/>
              </a:rPr>
              <a:t>used</a:t>
            </a:r>
            <a:r>
              <a:rPr lang="fr-FR" b="1" u="sng" dirty="0">
                <a:solidFill>
                  <a:srgbClr val="FF0000"/>
                </a:solidFill>
                <a:latin typeface="Algerian" panose="04020705040A02060702" pitchFamily="82" charset="0"/>
              </a:rPr>
              <a:t> </a:t>
            </a:r>
            <a:r>
              <a:rPr lang="fr-FR" b="1" u="sng" dirty="0" smtClean="0">
                <a:solidFill>
                  <a:srgbClr val="FF0000"/>
                </a:solidFill>
                <a:latin typeface="Algerian" panose="04020705040A02060702" pitchFamily="82" charset="0"/>
              </a:rPr>
              <a:t>in </a:t>
            </a:r>
            <a:r>
              <a:rPr lang="fr-FR" b="1" u="sng" dirty="0" err="1" smtClean="0">
                <a:solidFill>
                  <a:srgbClr val="FF0000"/>
                </a:solidFill>
                <a:latin typeface="Algerian" panose="04020705040A02060702" pitchFamily="82" charset="0"/>
              </a:rPr>
              <a:t>our</a:t>
            </a:r>
            <a:r>
              <a:rPr lang="fr-FR" b="1" u="sng" dirty="0" smtClean="0">
                <a:solidFill>
                  <a:srgbClr val="FF0000"/>
                </a:solidFill>
                <a:latin typeface="Algerian" panose="04020705040A02060702" pitchFamily="82" charset="0"/>
              </a:rPr>
              <a:t> </a:t>
            </a:r>
            <a:r>
              <a:rPr lang="fr-FR" b="1" u="sng" dirty="0" err="1" smtClean="0">
                <a:solidFill>
                  <a:srgbClr val="FF0000"/>
                </a:solidFill>
                <a:latin typeface="Algerian" panose="04020705040A02060702" pitchFamily="82" charset="0"/>
              </a:rPr>
              <a:t>project</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en-US" dirty="0"/>
              <a:t>However, there are some gaps between visualizing unstructured (text) data and structured data. Many text visualizations do not represent the text directly, they represent an output of a language model. In this post, we will use tweets extracted using Twitter API, store tweets as text data, classify opinions in text into categories like positive, or negative or neutral, create a function to calculate the score of each type of opinion in the text and try to explore and visualize as much as we can, using R libraries.</a:t>
            </a:r>
          </a:p>
          <a:p>
            <a:pPr algn="just"/>
            <a:r>
              <a:rPr lang="en-US" dirty="0"/>
              <a:t>Tweets can be imported into R using Twitter API, then the text data has to be cleaned before analysis, for example removing emoticons, removing URLs, etc</a:t>
            </a:r>
            <a:r>
              <a:rPr lang="en-US" dirty="0" smtClean="0"/>
              <a:t>.</a:t>
            </a:r>
            <a:endParaRPr lang="en-US" dirty="0"/>
          </a:p>
        </p:txBody>
      </p:sp>
    </p:spTree>
    <p:extLst>
      <p:ext uri="{BB962C8B-B14F-4D97-AF65-F5344CB8AC3E}">
        <p14:creationId xmlns:p14="http://schemas.microsoft.com/office/powerpoint/2010/main" val="58104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965597"/>
          </a:xfrm>
        </p:spPr>
        <p:txBody>
          <a:bodyPr/>
          <a:lstStyle/>
          <a:p>
            <a:r>
              <a:rPr lang="fr-FR" dirty="0" err="1" smtClean="0"/>
              <a:t>Some</a:t>
            </a:r>
            <a:r>
              <a:rPr lang="fr-FR" dirty="0" smtClean="0"/>
              <a:t> tweets about </a:t>
            </a:r>
            <a:r>
              <a:rPr lang="fr-FR" dirty="0" err="1" smtClean="0"/>
              <a:t>brexit</a:t>
            </a:r>
            <a:endParaRPr lang="fr-FR"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2" y="918236"/>
            <a:ext cx="5095875" cy="593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907" y="938213"/>
            <a:ext cx="4183352" cy="591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37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051720" y="0"/>
            <a:ext cx="4968552" cy="8367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3600" b="1" dirty="0" err="1" smtClean="0">
                <a:solidFill>
                  <a:srgbClr val="800000"/>
                </a:solidFill>
                <a:effectLst>
                  <a:outerShdw blurRad="38100" dist="38100" dir="2700000" algn="tl">
                    <a:srgbClr val="000000">
                      <a:alpha val="43137"/>
                    </a:srgbClr>
                  </a:outerShdw>
                </a:effectLst>
                <a:latin typeface="Arial Rounded MT Bold" panose="020F0704030504030204" pitchFamily="34" charset="0"/>
              </a:rPr>
              <a:t>WorkPlan</a:t>
            </a:r>
            <a:endParaRPr lang="fr-FR" sz="3600" b="1" dirty="0">
              <a:solidFill>
                <a:srgbClr val="800000"/>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Rectangle 2"/>
          <p:cNvSpPr/>
          <p:nvPr/>
        </p:nvSpPr>
        <p:spPr>
          <a:xfrm>
            <a:off x="0" y="980728"/>
            <a:ext cx="9144000" cy="5877272"/>
          </a:xfrm>
          <a:prstGeom prst="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ZoneTexte 3"/>
          <p:cNvSpPr txBox="1"/>
          <p:nvPr/>
        </p:nvSpPr>
        <p:spPr>
          <a:xfrm>
            <a:off x="0" y="980728"/>
            <a:ext cx="9144000" cy="6001643"/>
          </a:xfrm>
          <a:prstGeom prst="rect">
            <a:avLst/>
          </a:prstGeom>
          <a:noFill/>
        </p:spPr>
        <p:txBody>
          <a:bodyPr wrap="square" rtlCol="0">
            <a:spAutoFit/>
          </a:bodyPr>
          <a:lstStyle/>
          <a:p>
            <a:pPr marL="514350" indent="-514350" algn="just">
              <a:buFont typeface="+mj-lt"/>
              <a:buAutoNum type="arabicPeriod"/>
            </a:pPr>
            <a:r>
              <a:rPr lang="en-US" sz="2400" b="1" dirty="0">
                <a:latin typeface="Bahnschrift" panose="020B0502040204020203" pitchFamily="34" charset="0"/>
              </a:rPr>
              <a:t> Loading all the required R </a:t>
            </a:r>
            <a:r>
              <a:rPr lang="en-US" sz="2400" b="1" dirty="0" smtClean="0">
                <a:latin typeface="Bahnschrift" panose="020B0502040204020203" pitchFamily="34" charset="0"/>
              </a:rPr>
              <a:t>libraries</a:t>
            </a:r>
            <a:r>
              <a:rPr lang="fr-FR" sz="2400" dirty="0" smtClean="0">
                <a:latin typeface="Bahnschrift" panose="020B0502040204020203" pitchFamily="34" charset="0"/>
              </a:rPr>
              <a:t>.</a:t>
            </a:r>
          </a:p>
          <a:p>
            <a:pPr marL="514350" indent="-514350" algn="just">
              <a:buFont typeface="+mj-lt"/>
              <a:buAutoNum type="arabicPeriod"/>
            </a:pPr>
            <a:r>
              <a:rPr lang="fr-FR" sz="2400" dirty="0" smtClean="0">
                <a:latin typeface="Bahnschrift" panose="020B0502040204020203" pitchFamily="34" charset="0"/>
              </a:rPr>
              <a:t> </a:t>
            </a:r>
            <a:r>
              <a:rPr lang="en-US" sz="2400" b="1" dirty="0">
                <a:latin typeface="Bahnschrift" panose="020B0502040204020203" pitchFamily="34" charset="0"/>
              </a:rPr>
              <a:t>Twitter authorization to extract tweets:</a:t>
            </a:r>
          </a:p>
          <a:p>
            <a:pPr marL="514350" indent="-514350" algn="just">
              <a:buFont typeface="+mj-lt"/>
              <a:buAutoNum type="arabicPeriod"/>
            </a:pPr>
            <a:r>
              <a:rPr lang="fr-FR" sz="2400" dirty="0" smtClean="0">
                <a:latin typeface="Bahnschrift" panose="020B0502040204020203" pitchFamily="34" charset="0"/>
              </a:rPr>
              <a:t> </a:t>
            </a:r>
            <a:r>
              <a:rPr lang="fr-FR" sz="2400" b="1" dirty="0" err="1">
                <a:latin typeface="Bahnschrift" panose="020B0502040204020203" pitchFamily="34" charset="0"/>
              </a:rPr>
              <a:t>Extracting</a:t>
            </a:r>
            <a:r>
              <a:rPr lang="fr-FR" sz="2400" b="1" dirty="0">
                <a:latin typeface="Bahnschrift" panose="020B0502040204020203" pitchFamily="34" charset="0"/>
              </a:rPr>
              <a:t> Global </a:t>
            </a:r>
            <a:r>
              <a:rPr lang="fr-FR" sz="2400" b="1" dirty="0" err="1">
                <a:latin typeface="Bahnschrift" panose="020B0502040204020203" pitchFamily="34" charset="0"/>
              </a:rPr>
              <a:t>Warming</a:t>
            </a:r>
            <a:r>
              <a:rPr lang="fr-FR" sz="2400" b="1" dirty="0">
                <a:latin typeface="Bahnschrift" panose="020B0502040204020203" pitchFamily="34" charset="0"/>
              </a:rPr>
              <a:t> </a:t>
            </a:r>
            <a:r>
              <a:rPr lang="fr-FR" sz="2400" b="1" dirty="0" smtClean="0">
                <a:latin typeface="Bahnschrift" panose="020B0502040204020203" pitchFamily="34" charset="0"/>
              </a:rPr>
              <a:t>tweets</a:t>
            </a:r>
          </a:p>
          <a:p>
            <a:pPr marL="514350" indent="-514350" algn="just">
              <a:buFont typeface="+mj-lt"/>
              <a:buAutoNum type="arabicPeriod"/>
            </a:pPr>
            <a:r>
              <a:rPr lang="fr-FR" sz="2400" b="1" dirty="0" smtClean="0">
                <a:latin typeface="Bahnschrift" panose="020B0502040204020203" pitchFamily="34" charset="0"/>
              </a:rPr>
              <a:t> Data </a:t>
            </a:r>
            <a:r>
              <a:rPr lang="fr-FR" sz="2400" b="1" dirty="0" err="1" smtClean="0">
                <a:latin typeface="Bahnschrift" panose="020B0502040204020203" pitchFamily="34" charset="0"/>
              </a:rPr>
              <a:t>cleaning</a:t>
            </a:r>
            <a:endParaRPr lang="fr-FR" sz="2400" b="1" dirty="0">
              <a:latin typeface="Bahnschrift" panose="020B0502040204020203" pitchFamily="34" charset="0"/>
            </a:endParaRPr>
          </a:p>
          <a:p>
            <a:pPr marL="514350" indent="-514350" algn="just">
              <a:buFont typeface="+mj-lt"/>
              <a:buAutoNum type="arabicPeriod"/>
            </a:pPr>
            <a:r>
              <a:rPr lang="fr-FR" sz="2400" dirty="0" smtClean="0">
                <a:latin typeface="Bahnschrift" panose="020B0502040204020203" pitchFamily="34" charset="0"/>
              </a:rPr>
              <a:t> </a:t>
            </a:r>
            <a:r>
              <a:rPr lang="fr-FR" sz="2400" b="1" dirty="0" err="1">
                <a:latin typeface="Bahnschrift" panose="020B0502040204020203" pitchFamily="34" charset="0"/>
              </a:rPr>
              <a:t>Frequency</a:t>
            </a:r>
            <a:r>
              <a:rPr lang="fr-FR" sz="2400" b="1" dirty="0">
                <a:latin typeface="Bahnschrift" panose="020B0502040204020203" pitchFamily="34" charset="0"/>
              </a:rPr>
              <a:t> of Tweets</a:t>
            </a:r>
          </a:p>
          <a:p>
            <a:pPr marL="514350" indent="-514350" algn="just">
              <a:buFont typeface="+mj-lt"/>
              <a:buAutoNum type="arabicPeriod"/>
            </a:pPr>
            <a:r>
              <a:rPr lang="fr-FR" sz="2400" dirty="0" smtClean="0">
                <a:latin typeface="Bahnschrift" panose="020B0502040204020203" pitchFamily="34" charset="0"/>
              </a:rPr>
              <a:t> </a:t>
            </a:r>
            <a:r>
              <a:rPr lang="fr-FR" sz="2400" b="1" dirty="0" err="1">
                <a:latin typeface="Bahnschrift" panose="020B0502040204020203" pitchFamily="34" charset="0"/>
              </a:rPr>
              <a:t>Estimating</a:t>
            </a:r>
            <a:r>
              <a:rPr lang="fr-FR" sz="2400" b="1" dirty="0">
                <a:latin typeface="Bahnschrift" panose="020B0502040204020203" pitchFamily="34" charset="0"/>
              </a:rPr>
              <a:t> Sentiment </a:t>
            </a:r>
            <a:r>
              <a:rPr lang="fr-FR" sz="2400" b="1" dirty="0" smtClean="0">
                <a:latin typeface="Bahnschrift" panose="020B0502040204020203" pitchFamily="34" charset="0"/>
              </a:rPr>
              <a:t>Score</a:t>
            </a:r>
          </a:p>
          <a:p>
            <a:pPr marL="971550" lvl="1" indent="-514350" algn="just">
              <a:buFont typeface="+mj-lt"/>
              <a:buAutoNum type="arabicPeriod"/>
            </a:pPr>
            <a:r>
              <a:rPr lang="fr-FR" sz="2400" b="1" dirty="0" err="1">
                <a:latin typeface="Bahnschrift" panose="020B0502040204020203" pitchFamily="34" charset="0"/>
              </a:rPr>
              <a:t>Loading</a:t>
            </a:r>
            <a:r>
              <a:rPr lang="fr-FR" sz="2400" b="1" dirty="0">
                <a:latin typeface="Bahnschrift" panose="020B0502040204020203" pitchFamily="34" charset="0"/>
              </a:rPr>
              <a:t> sentiment </a:t>
            </a:r>
            <a:r>
              <a:rPr lang="fr-FR" sz="2400" b="1" dirty="0" err="1">
                <a:latin typeface="Bahnschrift" panose="020B0502040204020203" pitchFamily="34" charset="0"/>
              </a:rPr>
              <a:t>word</a:t>
            </a:r>
            <a:r>
              <a:rPr lang="fr-FR" sz="2400" b="1" dirty="0">
                <a:latin typeface="Bahnschrift" panose="020B0502040204020203" pitchFamily="34" charset="0"/>
              </a:rPr>
              <a:t> </a:t>
            </a:r>
            <a:r>
              <a:rPr lang="fr-FR" sz="2400" b="1" dirty="0" err="1">
                <a:latin typeface="Bahnschrift" panose="020B0502040204020203" pitchFamily="34" charset="0"/>
              </a:rPr>
              <a:t>lists</a:t>
            </a:r>
            <a:endParaRPr lang="fr-FR" sz="2400" b="1" dirty="0">
              <a:latin typeface="Bahnschrift" panose="020B0502040204020203" pitchFamily="34" charset="0"/>
            </a:endParaRPr>
          </a:p>
          <a:p>
            <a:pPr marL="971550" lvl="1" indent="-514350" algn="just">
              <a:buFont typeface="+mj-lt"/>
              <a:buAutoNum type="arabicPeriod"/>
            </a:pPr>
            <a:r>
              <a:rPr lang="fr-FR" sz="2400" b="1" dirty="0">
                <a:latin typeface="Bahnschrift" panose="020B0502040204020203" pitchFamily="34" charset="0"/>
              </a:rPr>
              <a:t>Sentiment </a:t>
            </a:r>
            <a:r>
              <a:rPr lang="fr-FR" sz="2400" b="1" dirty="0" err="1">
                <a:latin typeface="Bahnschrift" panose="020B0502040204020203" pitchFamily="34" charset="0"/>
              </a:rPr>
              <a:t>scoring</a:t>
            </a:r>
            <a:r>
              <a:rPr lang="fr-FR" sz="2400" b="1" dirty="0">
                <a:latin typeface="Bahnschrift" panose="020B0502040204020203" pitchFamily="34" charset="0"/>
              </a:rPr>
              <a:t> </a:t>
            </a:r>
            <a:r>
              <a:rPr lang="fr-FR" sz="2400" b="1" dirty="0" err="1" smtClean="0">
                <a:latin typeface="Bahnschrift" panose="020B0502040204020203" pitchFamily="34" charset="0"/>
              </a:rPr>
              <a:t>function</a:t>
            </a:r>
            <a:endParaRPr lang="fr-FR" sz="2400" b="1" dirty="0" smtClean="0">
              <a:latin typeface="Bahnschrift" panose="020B0502040204020203" pitchFamily="34" charset="0"/>
            </a:endParaRPr>
          </a:p>
          <a:p>
            <a:pPr marL="971550" lvl="1" indent="-514350" algn="just">
              <a:buFont typeface="+mj-lt"/>
              <a:buAutoNum type="arabicPeriod"/>
            </a:pPr>
            <a:r>
              <a:rPr lang="fr-FR" sz="2400" b="1" dirty="0" err="1">
                <a:latin typeface="Bahnschrift" panose="020B0502040204020203" pitchFamily="34" charset="0"/>
              </a:rPr>
              <a:t>Calculating</a:t>
            </a:r>
            <a:r>
              <a:rPr lang="fr-FR" sz="2400" b="1" dirty="0">
                <a:latin typeface="Bahnschrift" panose="020B0502040204020203" pitchFamily="34" charset="0"/>
              </a:rPr>
              <a:t> the sentiment </a:t>
            </a:r>
            <a:r>
              <a:rPr lang="fr-FR" sz="2400" b="1" dirty="0" smtClean="0">
                <a:latin typeface="Bahnschrift" panose="020B0502040204020203" pitchFamily="34" charset="0"/>
              </a:rPr>
              <a:t>score</a:t>
            </a:r>
          </a:p>
          <a:p>
            <a:pPr marL="514350" indent="-514350" algn="just">
              <a:buFont typeface="+mj-lt"/>
              <a:buAutoNum type="arabicPeriod"/>
            </a:pPr>
            <a:r>
              <a:rPr lang="fr-FR" sz="2400" b="1" dirty="0" err="1">
                <a:latin typeface="Bahnschrift" panose="020B0502040204020203" pitchFamily="34" charset="0"/>
              </a:rPr>
              <a:t>Histogram</a:t>
            </a:r>
            <a:r>
              <a:rPr lang="fr-FR" sz="2400" b="1" dirty="0">
                <a:latin typeface="Bahnschrift" panose="020B0502040204020203" pitchFamily="34" charset="0"/>
              </a:rPr>
              <a:t> of sentiment </a:t>
            </a:r>
            <a:r>
              <a:rPr lang="fr-FR" sz="2400" b="1" dirty="0" smtClean="0">
                <a:latin typeface="Bahnschrift" panose="020B0502040204020203" pitchFamily="34" charset="0"/>
              </a:rPr>
              <a:t>scores</a:t>
            </a:r>
          </a:p>
          <a:p>
            <a:pPr marL="514350" indent="-514350" algn="just">
              <a:buFont typeface="+mj-lt"/>
              <a:buAutoNum type="arabicPeriod"/>
            </a:pPr>
            <a:r>
              <a:rPr lang="fr-FR" sz="2400" b="1" dirty="0" err="1">
                <a:latin typeface="Bahnschrift" panose="020B0502040204020203" pitchFamily="34" charset="0"/>
              </a:rPr>
              <a:t>Barplot</a:t>
            </a:r>
            <a:r>
              <a:rPr lang="fr-FR" sz="2400" b="1" dirty="0">
                <a:latin typeface="Bahnschrift" panose="020B0502040204020203" pitchFamily="34" charset="0"/>
              </a:rPr>
              <a:t> of sentiment </a:t>
            </a:r>
            <a:r>
              <a:rPr lang="fr-FR" sz="2400" b="1" dirty="0" smtClean="0">
                <a:latin typeface="Bahnschrift" panose="020B0502040204020203" pitchFamily="34" charset="0"/>
              </a:rPr>
              <a:t>type</a:t>
            </a:r>
          </a:p>
          <a:p>
            <a:pPr marL="514350" indent="-514350" algn="just">
              <a:buFont typeface="+mj-lt"/>
              <a:buAutoNum type="arabicPeriod"/>
            </a:pPr>
            <a:r>
              <a:rPr lang="fr-FR" sz="2400" b="1" dirty="0" err="1" smtClean="0">
                <a:latin typeface="Bahnschrift" panose="020B0502040204020203" pitchFamily="34" charset="0"/>
              </a:rPr>
              <a:t>Wordcloud</a:t>
            </a:r>
            <a:endParaRPr lang="fr-FR" sz="2400" b="1" dirty="0">
              <a:latin typeface="Bahnschrift" panose="020B0502040204020203" pitchFamily="34" charset="0"/>
            </a:endParaRPr>
          </a:p>
          <a:p>
            <a:pPr marL="514350" indent="-514350" algn="just">
              <a:buFont typeface="+mj-lt"/>
              <a:buAutoNum type="arabicPeriod"/>
            </a:pPr>
            <a:r>
              <a:rPr lang="fr-FR" sz="2400" b="1" dirty="0">
                <a:latin typeface="Bahnschrift" panose="020B0502040204020203" pitchFamily="34" charset="0"/>
              </a:rPr>
              <a:t>Word </a:t>
            </a:r>
            <a:r>
              <a:rPr lang="fr-FR" sz="2400" b="1" dirty="0" err="1">
                <a:latin typeface="Bahnschrift" panose="020B0502040204020203" pitchFamily="34" charset="0"/>
              </a:rPr>
              <a:t>Frequency</a:t>
            </a:r>
            <a:r>
              <a:rPr lang="fr-FR" sz="2400" b="1" dirty="0">
                <a:latin typeface="Bahnschrift" panose="020B0502040204020203" pitchFamily="34" charset="0"/>
              </a:rPr>
              <a:t> </a:t>
            </a:r>
            <a:r>
              <a:rPr lang="fr-FR" sz="2400" b="1" dirty="0" smtClean="0">
                <a:latin typeface="Bahnschrift" panose="020B0502040204020203" pitchFamily="34" charset="0"/>
              </a:rPr>
              <a:t>plot.</a:t>
            </a:r>
            <a:endParaRPr lang="fr-FR" sz="2400" b="1" dirty="0">
              <a:latin typeface="Bahnschrift" panose="020B0502040204020203" pitchFamily="34" charset="0"/>
            </a:endParaRPr>
          </a:p>
          <a:p>
            <a:pPr marL="514350" indent="-514350" algn="just">
              <a:buFont typeface="+mj-lt"/>
              <a:buAutoNum type="arabicPeriod"/>
            </a:pPr>
            <a:r>
              <a:rPr lang="fr-FR" sz="2400" b="1" dirty="0" smtClean="0">
                <a:latin typeface="Bahnschrift" panose="020B0502040204020203" pitchFamily="34" charset="0"/>
              </a:rPr>
              <a:t> </a:t>
            </a:r>
            <a:r>
              <a:rPr lang="fr-FR" sz="2400" b="1" dirty="0">
                <a:latin typeface="Bahnschrift" panose="020B0502040204020203" pitchFamily="34" charset="0"/>
              </a:rPr>
              <a:t>Network </a:t>
            </a:r>
            <a:r>
              <a:rPr lang="fr-FR" sz="2400" b="1" dirty="0" err="1" smtClean="0">
                <a:latin typeface="Bahnschrift" panose="020B0502040204020203" pitchFamily="34" charset="0"/>
              </a:rPr>
              <a:t>Analysis</a:t>
            </a:r>
            <a:r>
              <a:rPr lang="fr-FR" sz="2400" b="1" dirty="0" smtClean="0">
                <a:latin typeface="Bahnschrift" panose="020B0502040204020203" pitchFamily="34" charset="0"/>
              </a:rPr>
              <a:t>.</a:t>
            </a:r>
          </a:p>
          <a:p>
            <a:pPr marL="971550" lvl="1" indent="-514350" algn="just">
              <a:buFont typeface="+mj-lt"/>
              <a:buAutoNum type="arabicPeriod"/>
            </a:pPr>
            <a:r>
              <a:rPr lang="en-US" sz="2400" b="1" dirty="0">
                <a:latin typeface="Bahnschrift" panose="020B0502040204020203" pitchFamily="34" charset="0"/>
              </a:rPr>
              <a:t>Bigram analysis and Network </a:t>
            </a:r>
            <a:r>
              <a:rPr lang="en-US" sz="2400" b="1" dirty="0" smtClean="0">
                <a:latin typeface="Bahnschrift" panose="020B0502040204020203" pitchFamily="34" charset="0"/>
              </a:rPr>
              <a:t>definition.</a:t>
            </a:r>
            <a:endParaRPr lang="en-US" sz="2400" b="1" dirty="0">
              <a:latin typeface="Bahnschrift" panose="020B0502040204020203" pitchFamily="34" charset="0"/>
            </a:endParaRPr>
          </a:p>
          <a:p>
            <a:pPr marL="971550" lvl="1" indent="-514350" algn="just">
              <a:buFont typeface="+mj-lt"/>
              <a:buAutoNum type="arabicPeriod"/>
            </a:pPr>
            <a:r>
              <a:rPr lang="fr-FR" sz="2400" b="1" dirty="0">
                <a:latin typeface="Bahnschrift" panose="020B0502040204020203" pitchFamily="34" charset="0"/>
              </a:rPr>
              <a:t>Network </a:t>
            </a:r>
            <a:r>
              <a:rPr lang="fr-FR" sz="2400" b="1" dirty="0" err="1" smtClean="0">
                <a:latin typeface="Bahnschrift" panose="020B0502040204020203" pitchFamily="34" charset="0"/>
              </a:rPr>
              <a:t>visualization</a:t>
            </a:r>
            <a:r>
              <a:rPr lang="fr-FR" sz="2400" b="1" dirty="0" smtClean="0">
                <a:latin typeface="Bahnschrift" panose="020B0502040204020203" pitchFamily="34" charset="0"/>
              </a:rPr>
              <a:t>.</a:t>
            </a:r>
            <a:endParaRPr lang="fr-FR" sz="2400" b="1" dirty="0">
              <a:latin typeface="Bahnschrift" panose="020B0502040204020203" pitchFamily="34" charset="0"/>
            </a:endParaRPr>
          </a:p>
        </p:txBody>
      </p:sp>
    </p:spTree>
    <p:extLst>
      <p:ext uri="{BB962C8B-B14F-4D97-AF65-F5344CB8AC3E}">
        <p14:creationId xmlns:p14="http://schemas.microsoft.com/office/powerpoint/2010/main" val="3027916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a:t>Loading all the required R </a:t>
            </a:r>
            <a:r>
              <a:rPr lang="en-US" b="1" dirty="0" smtClean="0"/>
              <a:t>libraries</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76362"/>
            <a:ext cx="7878837" cy="522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42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u="sng" dirty="0">
                <a:solidFill>
                  <a:srgbClr val="FF0000"/>
                </a:solidFill>
                <a:latin typeface="Algerian" panose="04020705040A02060702" pitchFamily="82" charset="0"/>
              </a:rPr>
              <a:t>Twitter authorization to extract tweets:</a:t>
            </a:r>
          </a:p>
        </p:txBody>
      </p:sp>
      <p:sp>
        <p:nvSpPr>
          <p:cNvPr id="3" name="Espace réservé du contenu 2"/>
          <p:cNvSpPr>
            <a:spLocks noGrp="1"/>
          </p:cNvSpPr>
          <p:nvPr>
            <p:ph idx="1"/>
          </p:nvPr>
        </p:nvSpPr>
        <p:spPr>
          <a:xfrm>
            <a:off x="0" y="1600200"/>
            <a:ext cx="8964488" cy="4853136"/>
          </a:xfrm>
        </p:spPr>
        <p:txBody>
          <a:bodyPr>
            <a:normAutofit/>
          </a:bodyPr>
          <a:lstStyle/>
          <a:p>
            <a:pPr marL="0" indent="0" algn="just">
              <a:buNone/>
            </a:pPr>
            <a:r>
              <a:rPr lang="en-US" sz="2800" dirty="0" smtClean="0"/>
              <a:t>	As </a:t>
            </a:r>
            <a:r>
              <a:rPr lang="en-US" sz="2800" dirty="0"/>
              <a:t>a first step, we need to get authorized credentials from Twitter to use the API for extracting the tweets. Steps involve creating a Twitter developer account, creating an app and then we have necessary credentials. </a:t>
            </a:r>
            <a:endParaRPr lang="fr-FR" sz="28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933056"/>
            <a:ext cx="849694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678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1378</TotalTime>
  <Words>766</Words>
  <Application>Microsoft Office PowerPoint</Application>
  <PresentationFormat>Affichage à l'écran (4:3)</PresentationFormat>
  <Paragraphs>91</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Présentation PowerPoint</vt:lpstr>
      <vt:lpstr>Plan:</vt:lpstr>
      <vt:lpstr>Introduction A sentiments analysis</vt:lpstr>
      <vt:lpstr>Definition of brexit</vt:lpstr>
      <vt:lpstr>Different techniques used in our project</vt:lpstr>
      <vt:lpstr>Some tweets about brexit</vt:lpstr>
      <vt:lpstr>Présentation PowerPoint</vt:lpstr>
      <vt:lpstr>Loading all the required R libraries</vt:lpstr>
      <vt:lpstr>Twitter authorization to extract tweets:</vt:lpstr>
      <vt:lpstr>Extracting  Brexit  tweets</vt:lpstr>
      <vt:lpstr>Présentation PowerPoint</vt:lpstr>
      <vt:lpstr>Data cleaning</vt:lpstr>
      <vt:lpstr>Data cleaning</vt:lpstr>
      <vt:lpstr>Frequency of tweets</vt:lpstr>
      <vt:lpstr>Frequency of tweets</vt:lpstr>
      <vt:lpstr>Estimating Sentiment Score</vt:lpstr>
      <vt:lpstr>Estimating Sentiment Score</vt:lpstr>
      <vt:lpstr>Estimating Sentiment Score</vt:lpstr>
      <vt:lpstr>Estimating Sentiment Score</vt:lpstr>
      <vt:lpstr>Histogram of sentiment scores:</vt:lpstr>
      <vt:lpstr>Barplot of sentiment type</vt:lpstr>
      <vt:lpstr> Wordcloud</vt:lpstr>
      <vt:lpstr>Word Frequency plot:</vt:lpstr>
      <vt:lpstr>Network analysis</vt:lpstr>
      <vt:lpstr>Network analysis</vt:lpstr>
      <vt:lpstr>Présentation PowerPoint</vt:lpstr>
      <vt:lpstr>Présentation PowerPoint</vt:lpstr>
      <vt:lpstr>Network analysis</vt:lpstr>
      <vt:lpstr>We can even improvise the representation by setting the sizes of the nodes and the edges by the degree and weight respectively.</vt:lpstr>
      <vt:lpstr>We can go a step further and make our visualization more dynamic using the networkD3 library.</vt:lpstr>
      <vt:lpstr>Conclusion</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40</cp:revision>
  <dcterms:created xsi:type="dcterms:W3CDTF">2022-01-05T18:49:22Z</dcterms:created>
  <dcterms:modified xsi:type="dcterms:W3CDTF">2022-12-13T23:27:03Z</dcterms:modified>
</cp:coreProperties>
</file>