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3" r:id="rId4"/>
    <p:sldId id="261"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51" d="100"/>
          <a:sy n="51" d="100"/>
        </p:scale>
        <p:origin x="9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C93A9337-8676-44DF-8A09-1A2A0E5920D7}"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11000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93A9337-8676-44DF-8A09-1A2A0E5920D7}"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283070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93A9337-8676-44DF-8A09-1A2A0E5920D7}"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46052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C93A9337-8676-44DF-8A09-1A2A0E5920D7}"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392790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3A9337-8676-44DF-8A09-1A2A0E5920D7}" type="datetimeFigureOut">
              <a:rPr lang="fr-FR" smtClean="0"/>
              <a:t>22/03/2021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18275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C93A9337-8676-44DF-8A09-1A2A0E5920D7}" type="datetimeFigureOut">
              <a:rPr lang="fr-FR" smtClean="0"/>
              <a:t>22/03/2021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276223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C93A9337-8676-44DF-8A09-1A2A0E5920D7}" type="datetimeFigureOut">
              <a:rPr lang="fr-FR" smtClean="0"/>
              <a:t>22/03/2021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21490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C93A9337-8676-44DF-8A09-1A2A0E5920D7}" type="datetimeFigureOut">
              <a:rPr lang="fr-FR" smtClean="0"/>
              <a:t>22/03/2021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423026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A9337-8676-44DF-8A09-1A2A0E5920D7}" type="datetimeFigureOut">
              <a:rPr lang="fr-FR" smtClean="0"/>
              <a:t>22/03/2021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188172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A9337-8676-44DF-8A09-1A2A0E5920D7}" type="datetimeFigureOut">
              <a:rPr lang="fr-FR" smtClean="0"/>
              <a:t>22/03/2021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311776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3A9337-8676-44DF-8A09-1A2A0E5920D7}" type="datetimeFigureOut">
              <a:rPr lang="fr-FR" smtClean="0"/>
              <a:t>22/03/2021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4EE8FE-E1B9-47F4-8640-4FEA35967CDF}" type="slidenum">
              <a:rPr lang="fr-FR" smtClean="0"/>
              <a:t>‹#›</a:t>
            </a:fld>
            <a:endParaRPr lang="fr-FR"/>
          </a:p>
        </p:txBody>
      </p:sp>
    </p:spTree>
    <p:extLst>
      <p:ext uri="{BB962C8B-B14F-4D97-AF65-F5344CB8AC3E}">
        <p14:creationId xmlns:p14="http://schemas.microsoft.com/office/powerpoint/2010/main" val="269893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A9337-8676-44DF-8A09-1A2A0E5920D7}" type="datetimeFigureOut">
              <a:rPr lang="fr-FR" smtClean="0"/>
              <a:t>22/03/2021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EE8FE-E1B9-47F4-8640-4FEA35967CDF}" type="slidenum">
              <a:rPr lang="fr-FR" smtClean="0"/>
              <a:t>‹#›</a:t>
            </a:fld>
            <a:endParaRPr lang="fr-FR"/>
          </a:p>
        </p:txBody>
      </p:sp>
    </p:spTree>
    <p:extLst>
      <p:ext uri="{BB962C8B-B14F-4D97-AF65-F5344CB8AC3E}">
        <p14:creationId xmlns:p14="http://schemas.microsoft.com/office/powerpoint/2010/main" val="48467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0981" y="1350927"/>
            <a:ext cx="9878291" cy="1289071"/>
          </a:xfrm>
          <a:prstGeom prst="rect">
            <a:avLst/>
          </a:prstGeom>
        </p:spPr>
        <p:txBody>
          <a:bodyPr wrap="square">
            <a:spAutoFit/>
          </a:bodyPr>
          <a:lstStyle/>
          <a:p>
            <a:pPr algn="just">
              <a:lnSpc>
                <a:spcPct val="150000"/>
              </a:lnSpc>
            </a:pPr>
            <a:r>
              <a:rPr lang="en-US" b="0" i="0" dirty="0" smtClean="0">
                <a:solidFill>
                  <a:srgbClr val="505050"/>
                </a:solidFill>
                <a:effectLst/>
                <a:latin typeface="Times New Roman" panose="02020603050405020304" pitchFamily="18" charset="0"/>
                <a:cs typeface="Times New Roman" panose="02020603050405020304" pitchFamily="18" charset="0"/>
              </a:rPr>
              <a:t>The web is based on the idea of ’hypertext’. This implies that texts can be embedded inside other texts, perhaps to provide fuller explanations or background material. Web pages can also embed multimedia, so that, for example, clicking the word ‘cello’ could play some cello music.</a:t>
            </a:r>
            <a:endParaRPr lang="fr-FR" dirty="0">
              <a:latin typeface="Times New Roman" panose="02020603050405020304" pitchFamily="18" charset="0"/>
              <a:cs typeface="Times New Roman" panose="02020603050405020304" pitchFamily="18" charset="0"/>
            </a:endParaRPr>
          </a:p>
        </p:txBody>
      </p:sp>
      <p:sp>
        <p:nvSpPr>
          <p:cNvPr id="3" name="Rectangle 2"/>
          <p:cNvSpPr/>
          <p:nvPr/>
        </p:nvSpPr>
        <p:spPr>
          <a:xfrm>
            <a:off x="1620981" y="2890407"/>
            <a:ext cx="10293927" cy="2120068"/>
          </a:xfrm>
          <a:prstGeom prst="rect">
            <a:avLst/>
          </a:prstGeom>
        </p:spPr>
        <p:txBody>
          <a:bodyPr wrap="square">
            <a:spAutoFit/>
          </a:bodyPr>
          <a:lstStyle/>
          <a:p>
            <a:pPr>
              <a:lnSpc>
                <a:spcPct val="150000"/>
              </a:lnSpc>
            </a:pPr>
            <a:r>
              <a:rPr lang="en-US" dirty="0">
                <a:solidFill>
                  <a:srgbClr val="505050"/>
                </a:solidFill>
                <a:latin typeface="Times New Roman" panose="02020603050405020304" pitchFamily="18" charset="0"/>
                <a:cs typeface="Times New Roman" panose="02020603050405020304" pitchFamily="18" charset="0"/>
              </a:rPr>
              <a:t>Web pages are written in text with Hypertext Markup Language (HTML), then uploaded to a host computer running web server software, such as Apache or Microsoft’s IIS (Internet Information Server).</a:t>
            </a:r>
          </a:p>
          <a:p>
            <a:pPr>
              <a:lnSpc>
                <a:spcPct val="150000"/>
              </a:lnSpc>
            </a:pPr>
            <a:r>
              <a:rPr lang="en-US" dirty="0">
                <a:solidFill>
                  <a:srgbClr val="505050"/>
                </a:solidFill>
                <a:latin typeface="Times New Roman" panose="02020603050405020304" pitchFamily="18" charset="0"/>
                <a:cs typeface="Times New Roman" panose="02020603050405020304" pitchFamily="18" charset="0"/>
              </a:rPr>
              <a:t>The web server sends out pages when they are requested by a web browser, such as Microsoft Internet Explorer, Mozilla Firefox or Google Chrome. The host and client communicate using an agreed ’language’ called HTTP (</a:t>
            </a:r>
            <a:r>
              <a:rPr lang="en-US" dirty="0" err="1">
                <a:solidFill>
                  <a:srgbClr val="505050"/>
                </a:solidFill>
                <a:latin typeface="Times New Roman" panose="02020603050405020304" pitchFamily="18" charset="0"/>
                <a:cs typeface="Times New Roman" panose="02020603050405020304" pitchFamily="18" charset="0"/>
              </a:rPr>
              <a:t>HyperText</a:t>
            </a:r>
            <a:r>
              <a:rPr lang="en-US" dirty="0">
                <a:solidFill>
                  <a:srgbClr val="505050"/>
                </a:solidFill>
                <a:latin typeface="Times New Roman" panose="02020603050405020304" pitchFamily="18" charset="0"/>
                <a:cs typeface="Times New Roman" panose="02020603050405020304" pitchFamily="18" charset="0"/>
              </a:rPr>
              <a:t> Transfer Protocol). This is why web page addresses begin with http:// and so on.</a:t>
            </a:r>
          </a:p>
        </p:txBody>
      </p:sp>
      <p:sp>
        <p:nvSpPr>
          <p:cNvPr id="5" name="Rectangle 4"/>
          <p:cNvSpPr/>
          <p:nvPr/>
        </p:nvSpPr>
        <p:spPr>
          <a:xfrm>
            <a:off x="0" y="0"/>
            <a:ext cx="886691"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endParaRPr lang="en-US" b="0" i="0" dirty="0">
              <a:solidFill>
                <a:srgbClr val="0F0F19"/>
              </a:solidFill>
              <a:effectLst/>
              <a:latin typeface="inherit"/>
            </a:endParaRPr>
          </a:p>
        </p:txBody>
      </p:sp>
      <p:sp>
        <p:nvSpPr>
          <p:cNvPr id="6" name="TextBox 5"/>
          <p:cNvSpPr txBox="1"/>
          <p:nvPr/>
        </p:nvSpPr>
        <p:spPr>
          <a:xfrm>
            <a:off x="180109" y="1454727"/>
            <a:ext cx="553998" cy="3693319"/>
          </a:xfrm>
          <a:prstGeom prst="rect">
            <a:avLst/>
          </a:prstGeom>
          <a:noFill/>
        </p:spPr>
        <p:txBody>
          <a:bodyPr vert="vert270" wrap="square" rtlCol="0">
            <a:spAutoFit/>
          </a:bodyPr>
          <a:lstStyle/>
          <a:p>
            <a:r>
              <a:rPr lang="en-US" sz="2400" b="1" i="1" dirty="0" smtClean="0">
                <a:solidFill>
                  <a:srgbClr val="0F0F19"/>
                </a:solidFill>
                <a:effectLst/>
                <a:latin typeface="Times New Roman" panose="02020603050405020304" pitchFamily="18" charset="0"/>
                <a:cs typeface="Times New Roman" panose="02020603050405020304" pitchFamily="18" charset="0"/>
              </a:rPr>
              <a:t>How does the web works</a:t>
            </a:r>
            <a:r>
              <a:rPr lang="en-US" sz="2400" b="1" i="0" dirty="0" smtClean="0">
                <a:solidFill>
                  <a:srgbClr val="0F0F19"/>
                </a:solidFill>
                <a:effectLst/>
                <a:latin typeface="Times New Roman" panose="02020603050405020304" pitchFamily="18" charset="0"/>
                <a:cs typeface="Times New Roman" panose="02020603050405020304" pitchFamily="18" charset="0"/>
              </a:rPr>
              <a:t>?</a:t>
            </a:r>
            <a:endParaRPr lang="en-US" sz="2400" b="1" i="0" dirty="0">
              <a:solidFill>
                <a:srgbClr val="0F0F19"/>
              </a:solidFill>
              <a:effectLst/>
              <a:latin typeface="Times New Roman" panose="02020603050405020304" pitchFamily="18" charset="0"/>
              <a:cs typeface="Times New Roman" panose="02020603050405020304" pitchFamily="18" charset="0"/>
            </a:endParaRPr>
          </a:p>
        </p:txBody>
      </p:sp>
      <p:grpSp>
        <p:nvGrpSpPr>
          <p:cNvPr id="8" name="Group 7"/>
          <p:cNvGrpSpPr/>
          <p:nvPr/>
        </p:nvGrpSpPr>
        <p:grpSpPr>
          <a:xfrm>
            <a:off x="997435" y="1350927"/>
            <a:ext cx="512801" cy="512400"/>
            <a:chOff x="1094416" y="789709"/>
            <a:chExt cx="512801" cy="512400"/>
          </a:xfrm>
        </p:grpSpPr>
        <p:sp>
          <p:nvSpPr>
            <p:cNvPr id="7" name="Rectangle 6"/>
            <p:cNvSpPr/>
            <p:nvPr/>
          </p:nvSpPr>
          <p:spPr>
            <a:xfrm>
              <a:off x="1094416" y="7897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246816" y="9421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 10"/>
          <p:cNvGrpSpPr/>
          <p:nvPr/>
        </p:nvGrpSpPr>
        <p:grpSpPr>
          <a:xfrm>
            <a:off x="1066708" y="2860101"/>
            <a:ext cx="512801" cy="512400"/>
            <a:chOff x="1094416" y="789709"/>
            <a:chExt cx="512801" cy="512400"/>
          </a:xfrm>
        </p:grpSpPr>
        <p:sp>
          <p:nvSpPr>
            <p:cNvPr id="12" name="Rectangle 11"/>
            <p:cNvSpPr/>
            <p:nvPr/>
          </p:nvSpPr>
          <p:spPr>
            <a:xfrm>
              <a:off x="1094416" y="7897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246816" y="9421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06610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he Web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2347" cy="683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57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86691"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endParaRPr lang="en-US" b="0" i="0" dirty="0">
              <a:solidFill>
                <a:srgbClr val="0F0F19"/>
              </a:solidFill>
              <a:effectLst/>
              <a:latin typeface="inherit"/>
            </a:endParaRPr>
          </a:p>
        </p:txBody>
      </p:sp>
      <p:sp>
        <p:nvSpPr>
          <p:cNvPr id="6" name="TextBox 5"/>
          <p:cNvSpPr txBox="1"/>
          <p:nvPr/>
        </p:nvSpPr>
        <p:spPr>
          <a:xfrm>
            <a:off x="172499" y="189034"/>
            <a:ext cx="553998" cy="5943600"/>
          </a:xfrm>
          <a:prstGeom prst="rect">
            <a:avLst/>
          </a:prstGeom>
          <a:noFill/>
        </p:spPr>
        <p:txBody>
          <a:bodyPr vert="vert270" wrap="square" rtlCol="0">
            <a:spAutoFit/>
          </a:bodyPr>
          <a:lstStyle/>
          <a:p>
            <a:r>
              <a:rPr lang="en-US" sz="2400" b="1" i="1" dirty="0">
                <a:solidFill>
                  <a:srgbClr val="0F0F19"/>
                </a:solidFill>
                <a:latin typeface="Times New Roman" panose="02020603050405020304" pitchFamily="18" charset="0"/>
                <a:cs typeface="Times New Roman" panose="02020603050405020304" pitchFamily="18" charset="0"/>
              </a:rPr>
              <a:t>What do you need to be a web developer?</a:t>
            </a:r>
            <a:endParaRPr lang="en-US" sz="2400" b="1" i="1" dirty="0">
              <a:solidFill>
                <a:srgbClr val="0F0F19"/>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967901" y="521278"/>
            <a:ext cx="512801" cy="512400"/>
            <a:chOff x="1094416" y="789709"/>
            <a:chExt cx="512801" cy="512400"/>
          </a:xfrm>
        </p:grpSpPr>
        <p:sp>
          <p:nvSpPr>
            <p:cNvPr id="7" name="Rectangle 6"/>
            <p:cNvSpPr/>
            <p:nvPr/>
          </p:nvSpPr>
          <p:spPr>
            <a:xfrm>
              <a:off x="1094416" y="7897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246816" y="9421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 10"/>
          <p:cNvGrpSpPr/>
          <p:nvPr/>
        </p:nvGrpSpPr>
        <p:grpSpPr>
          <a:xfrm>
            <a:off x="6463051" y="521278"/>
            <a:ext cx="512801" cy="512400"/>
            <a:chOff x="1094416" y="789709"/>
            <a:chExt cx="512801" cy="512400"/>
          </a:xfrm>
        </p:grpSpPr>
        <p:sp>
          <p:nvSpPr>
            <p:cNvPr id="12" name="Rectangle 11"/>
            <p:cNvSpPr/>
            <p:nvPr/>
          </p:nvSpPr>
          <p:spPr>
            <a:xfrm>
              <a:off x="1094416" y="7897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246816" y="9421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633102" y="483178"/>
            <a:ext cx="4424798" cy="5355312"/>
          </a:xfrm>
          <a:prstGeom prst="rect">
            <a:avLst/>
          </a:prstGeom>
        </p:spPr>
        <p:txBody>
          <a:bodyPr wrap="square">
            <a:spAutoFit/>
          </a:bodyPr>
          <a:lstStyle/>
          <a:p>
            <a:r>
              <a:rPr lang="en-US" b="0" i="0" dirty="0" smtClean="0">
                <a:solidFill>
                  <a:srgbClr val="191D22"/>
                </a:solidFill>
                <a:effectLst/>
                <a:latin typeface="Times New Roman" panose="02020603050405020304" pitchFamily="18" charset="0"/>
                <a:cs typeface="Times New Roman" panose="02020603050405020304" pitchFamily="18" charset="0"/>
              </a:rPr>
              <a:t>While there are no formal </a:t>
            </a:r>
            <a:r>
              <a:rPr lang="en-US" b="0" i="0" dirty="0" smtClean="0">
                <a:solidFill>
                  <a:schemeClr val="accent2">
                    <a:lumMod val="75000"/>
                  </a:schemeClr>
                </a:solidFill>
                <a:effectLst/>
                <a:latin typeface="Times New Roman" panose="02020603050405020304" pitchFamily="18" charset="0"/>
                <a:cs typeface="Times New Roman" panose="02020603050405020304" pitchFamily="18" charset="0"/>
              </a:rPr>
              <a:t>or specific qualifications</a:t>
            </a:r>
            <a:r>
              <a:rPr lang="en-US" b="0" i="0" dirty="0" smtClean="0">
                <a:solidFill>
                  <a:srgbClr val="191D22"/>
                </a:solidFill>
                <a:effectLst/>
                <a:latin typeface="Times New Roman" panose="02020603050405020304" pitchFamily="18" charset="0"/>
                <a:cs typeface="Times New Roman" panose="02020603050405020304" pitchFamily="18" charset="0"/>
              </a:rPr>
              <a:t> required to become a web developer, a numerate degree in a subject such as </a:t>
            </a:r>
            <a:r>
              <a:rPr lang="en-US" b="0" i="0" dirty="0" err="1" smtClean="0">
                <a:solidFill>
                  <a:srgbClr val="191D22"/>
                </a:solidFill>
                <a:effectLst/>
                <a:latin typeface="Times New Roman" panose="02020603050405020304" pitchFamily="18" charset="0"/>
                <a:cs typeface="Times New Roman" panose="02020603050405020304" pitchFamily="18" charset="0"/>
              </a:rPr>
              <a:t>maths</a:t>
            </a:r>
            <a:r>
              <a:rPr lang="en-US" b="0" i="0" dirty="0" smtClean="0">
                <a:solidFill>
                  <a:srgbClr val="191D22"/>
                </a:solidFill>
                <a:effectLst/>
                <a:latin typeface="Times New Roman" panose="02020603050405020304" pitchFamily="18" charset="0"/>
                <a:cs typeface="Times New Roman" panose="02020603050405020304" pitchFamily="18" charset="0"/>
              </a:rPr>
              <a:t> or science will be useful.</a:t>
            </a:r>
          </a:p>
          <a:p>
            <a:r>
              <a:rPr lang="en-US" b="0" i="0" dirty="0" smtClean="0">
                <a:solidFill>
                  <a:srgbClr val="191D22"/>
                </a:solidFill>
                <a:effectLst/>
                <a:latin typeface="Times New Roman" panose="02020603050405020304" pitchFamily="18" charset="0"/>
                <a:cs typeface="Times New Roman" panose="02020603050405020304" pitchFamily="18" charset="0"/>
              </a:rPr>
              <a:t>You should also ideally have an aptitude for - or experience of - elements such as:</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User experience (UX)</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User interface (UI)</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Visual design</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Coding languages including HTML and CSS</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Frontend web programing languages and skills such as JavaScript, Ajax and web animation techniques</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Backend web programing languages such as C# or Java, PHP and Ruby</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Design software like Photoshop and Illustrator and Sketch</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An understanding of SEO</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Web servers and how they function</a:t>
            </a:r>
            <a:endParaRPr lang="en-US" b="0" i="0" dirty="0">
              <a:solidFill>
                <a:srgbClr val="191D22"/>
              </a:solidFill>
              <a:effectLst/>
              <a:latin typeface="Times New Roman" panose="02020603050405020304" pitchFamily="18" charset="0"/>
              <a:cs typeface="Times New Roman" panose="02020603050405020304" pitchFamily="18" charset="0"/>
            </a:endParaRPr>
          </a:p>
        </p:txBody>
      </p:sp>
      <p:sp>
        <p:nvSpPr>
          <p:cNvPr id="10" name="Rectangle 9"/>
          <p:cNvSpPr/>
          <p:nvPr/>
        </p:nvSpPr>
        <p:spPr>
          <a:xfrm>
            <a:off x="7128252" y="483178"/>
            <a:ext cx="4528702" cy="4524315"/>
          </a:xfrm>
          <a:prstGeom prst="rect">
            <a:avLst/>
          </a:prstGeom>
        </p:spPr>
        <p:txBody>
          <a:bodyPr wrap="square">
            <a:spAutoFit/>
          </a:bodyPr>
          <a:lstStyle/>
          <a:p>
            <a:r>
              <a:rPr lang="en-US" b="0" i="0" dirty="0" smtClean="0">
                <a:solidFill>
                  <a:schemeClr val="accent2">
                    <a:lumMod val="75000"/>
                  </a:schemeClr>
                </a:solidFill>
                <a:effectLst/>
                <a:latin typeface="Times New Roman" panose="02020603050405020304" pitchFamily="18" charset="0"/>
                <a:cs typeface="Times New Roman" panose="02020603050405020304" pitchFamily="18" charset="0"/>
              </a:rPr>
              <a:t>Key skills </a:t>
            </a:r>
            <a:r>
              <a:rPr lang="en-US" b="0" i="0" dirty="0" smtClean="0">
                <a:solidFill>
                  <a:srgbClr val="191D22"/>
                </a:solidFill>
                <a:effectLst/>
                <a:latin typeface="Times New Roman" panose="02020603050405020304" pitchFamily="18" charset="0"/>
                <a:cs typeface="Times New Roman" panose="02020603050405020304" pitchFamily="18" charset="0"/>
              </a:rPr>
              <a:t>to be successful in web development include:</a:t>
            </a:r>
            <a:br>
              <a:rPr lang="en-US" b="0" i="0" dirty="0" smtClean="0">
                <a:solidFill>
                  <a:srgbClr val="191D22"/>
                </a:solidFill>
                <a:effectLst/>
                <a:latin typeface="Times New Roman" panose="02020603050405020304" pitchFamily="18" charset="0"/>
                <a:cs typeface="Times New Roman" panose="02020603050405020304" pitchFamily="18" charset="0"/>
              </a:rPr>
            </a:br>
            <a:endParaRPr lang="en-US" b="0" i="0" dirty="0" smtClean="0">
              <a:solidFill>
                <a:srgbClr val="191D2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Computer literacy</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Strong numeracy skills</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Strong creative ability</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Attention to detail</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Strong communication skills</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Excellent problem-solving skills</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A logical approach to work</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The ability to explain technical matters clearly</a:t>
            </a:r>
          </a:p>
          <a:p>
            <a:pPr>
              <a:buFont typeface="Arial" panose="020B0604020202020204" pitchFamily="34" charset="0"/>
              <a:buChar char="•"/>
            </a:pPr>
            <a:r>
              <a:rPr lang="en-US" b="0" i="0" dirty="0" smtClean="0">
                <a:solidFill>
                  <a:srgbClr val="191D22"/>
                </a:solidFill>
                <a:effectLst/>
                <a:latin typeface="Times New Roman" panose="02020603050405020304" pitchFamily="18" charset="0"/>
                <a:cs typeface="Times New Roman" panose="02020603050405020304" pitchFamily="18" charset="0"/>
              </a:rPr>
              <a:t>A keen interest in technology</a:t>
            </a:r>
          </a:p>
          <a:p>
            <a:r>
              <a:rPr lang="en-US" b="0" i="0" dirty="0" smtClean="0">
                <a:solidFill>
                  <a:srgbClr val="191D22"/>
                </a:solidFill>
                <a:effectLst/>
                <a:latin typeface="Times New Roman" panose="02020603050405020304" pitchFamily="18" charset="0"/>
                <a:cs typeface="Times New Roman" panose="02020603050405020304" pitchFamily="18" charset="0"/>
              </a:rPr>
              <a:t>Ongoing self-learning is key to developing in a web development role, in order to stay up to date with ever more frequent technological advancements and updates.</a:t>
            </a:r>
            <a:endParaRPr lang="en-US" b="0" i="0" dirty="0">
              <a:solidFill>
                <a:srgbClr val="191D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10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4654" y="1014758"/>
            <a:ext cx="10347795" cy="923330"/>
          </a:xfrm>
          <a:prstGeom prst="rect">
            <a:avLst/>
          </a:prstGeom>
        </p:spPr>
        <p:txBody>
          <a:bodyPr wrap="square">
            <a:spAutoFit/>
          </a:bodyPr>
          <a:lstStyle/>
          <a:p>
            <a:pPr algn="just"/>
            <a:r>
              <a:rPr lang="en-US" b="0" i="0" dirty="0" smtClean="0">
                <a:solidFill>
                  <a:srgbClr val="242424"/>
                </a:solidFill>
                <a:effectLst/>
                <a:latin typeface="Times New Roman" panose="02020603050405020304" pitchFamily="18" charset="0"/>
                <a:cs typeface="Times New Roman" panose="02020603050405020304" pitchFamily="18" charset="0"/>
              </a:rPr>
              <a:t>A web developer is responsible for programming the code that “tells” a website how to function. A developer builds a website from the bottom up, which means designing it in such a way that end users have no difficulty navigating the site</a:t>
            </a:r>
            <a:endParaRPr lang="fr-FR" dirty="0">
              <a:latin typeface="Times New Roman" panose="02020603050405020304" pitchFamily="18" charset="0"/>
              <a:cs typeface="Times New Roman" panose="02020603050405020304" pitchFamily="18" charset="0"/>
            </a:endParaRPr>
          </a:p>
        </p:txBody>
      </p:sp>
      <p:sp>
        <p:nvSpPr>
          <p:cNvPr id="4" name="Rectangle 3"/>
          <p:cNvSpPr/>
          <p:nvPr/>
        </p:nvSpPr>
        <p:spPr>
          <a:xfrm>
            <a:off x="1634654" y="3008794"/>
            <a:ext cx="10527722" cy="369332"/>
          </a:xfrm>
          <a:prstGeom prst="rect">
            <a:avLst/>
          </a:prstGeom>
        </p:spPr>
        <p:txBody>
          <a:bodyPr wrap="square">
            <a:spAutoFit/>
          </a:bodyPr>
          <a:lstStyle/>
          <a:p>
            <a:pPr algn="just"/>
            <a:r>
              <a:rPr lang="en-US" b="0" i="0" dirty="0" smtClean="0">
                <a:solidFill>
                  <a:srgbClr val="242424"/>
                </a:solidFill>
                <a:effectLst/>
                <a:latin typeface="Times New Roman" panose="02020603050405020304" pitchFamily="18" charset="0"/>
                <a:cs typeface="Times New Roman" panose="02020603050405020304" pitchFamily="18" charset="0"/>
              </a:rPr>
              <a:t>A web developer builds and maintains websites with the client and consumer in mind.</a:t>
            </a: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1634654" y="3891137"/>
            <a:ext cx="10084377" cy="1200329"/>
          </a:xfrm>
          <a:prstGeom prst="rect">
            <a:avLst/>
          </a:prstGeom>
        </p:spPr>
        <p:txBody>
          <a:bodyPr wrap="square">
            <a:spAutoFit/>
          </a:bodyPr>
          <a:lstStyle/>
          <a:p>
            <a:pPr algn="just"/>
            <a:r>
              <a:rPr lang="en-US" b="0" i="0" dirty="0" smtClean="0">
                <a:solidFill>
                  <a:srgbClr val="242424"/>
                </a:solidFill>
                <a:effectLst/>
                <a:latin typeface="Times New Roman" panose="02020603050405020304" pitchFamily="18" charset="0"/>
                <a:cs typeface="Times New Roman" panose="02020603050405020304" pitchFamily="18" charset="0"/>
              </a:rPr>
              <a:t>Web developers are familiar with technology and understand how computers and web servers operate. They are also very familiar with many software programs, web applications and web programming languages, such as hypertext markup language (HTML), JavaScript (JS), Ruby on Rails, and C++. They must be able to communicate effectively, set goals and meet deadlines.</a:t>
            </a:r>
            <a:endParaRPr lang="fr-FR"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886691"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endParaRPr lang="en-US" b="0" i="0" dirty="0">
              <a:solidFill>
                <a:srgbClr val="0F0F19"/>
              </a:solidFill>
              <a:effectLst/>
              <a:latin typeface="inherit"/>
            </a:endParaRPr>
          </a:p>
        </p:txBody>
      </p:sp>
      <p:sp>
        <p:nvSpPr>
          <p:cNvPr id="7" name="TextBox 6"/>
          <p:cNvSpPr txBox="1"/>
          <p:nvPr/>
        </p:nvSpPr>
        <p:spPr>
          <a:xfrm>
            <a:off x="138638" y="384280"/>
            <a:ext cx="553998" cy="5531871"/>
          </a:xfrm>
          <a:prstGeom prst="rect">
            <a:avLst/>
          </a:prstGeom>
          <a:noFill/>
        </p:spPr>
        <p:txBody>
          <a:bodyPr vert="vert270" wrap="square" rtlCol="0">
            <a:spAutoFit/>
          </a:bodyPr>
          <a:lstStyle/>
          <a:p>
            <a:r>
              <a:rPr lang="en-US" sz="2400" b="1" i="1" dirty="0">
                <a:solidFill>
                  <a:srgbClr val="0F0F19"/>
                </a:solidFill>
                <a:latin typeface="Times New Roman" panose="02020603050405020304" pitchFamily="18" charset="0"/>
                <a:cs typeface="Times New Roman" panose="02020603050405020304" pitchFamily="18" charset="0"/>
              </a:rPr>
              <a:t>What’s the role of a web developer</a:t>
            </a:r>
            <a:endParaRPr lang="fr-FR" sz="2400" b="1" i="1" dirty="0">
              <a:solidFill>
                <a:srgbClr val="0F0F19"/>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928072" y="946504"/>
            <a:ext cx="512801" cy="512400"/>
            <a:chOff x="1094416" y="789709"/>
            <a:chExt cx="512801" cy="512400"/>
          </a:xfrm>
        </p:grpSpPr>
        <p:sp>
          <p:nvSpPr>
            <p:cNvPr id="9" name="Rectangle 8"/>
            <p:cNvSpPr/>
            <p:nvPr/>
          </p:nvSpPr>
          <p:spPr>
            <a:xfrm>
              <a:off x="1094416" y="7897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246816" y="9421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 10"/>
          <p:cNvGrpSpPr/>
          <p:nvPr/>
        </p:nvGrpSpPr>
        <p:grpSpPr>
          <a:xfrm>
            <a:off x="928072" y="2814572"/>
            <a:ext cx="512801" cy="512400"/>
            <a:chOff x="1094416" y="789709"/>
            <a:chExt cx="512801" cy="512400"/>
          </a:xfrm>
        </p:grpSpPr>
        <p:sp>
          <p:nvSpPr>
            <p:cNvPr id="12" name="Rectangle 11"/>
            <p:cNvSpPr/>
            <p:nvPr/>
          </p:nvSpPr>
          <p:spPr>
            <a:xfrm>
              <a:off x="1094416" y="7897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246816" y="9421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 name="Group 13"/>
          <p:cNvGrpSpPr/>
          <p:nvPr/>
        </p:nvGrpSpPr>
        <p:grpSpPr>
          <a:xfrm>
            <a:off x="886691" y="3978902"/>
            <a:ext cx="512801" cy="512400"/>
            <a:chOff x="1094416" y="789709"/>
            <a:chExt cx="512801" cy="512400"/>
          </a:xfrm>
        </p:grpSpPr>
        <p:sp>
          <p:nvSpPr>
            <p:cNvPr id="15" name="Rectangle 14"/>
            <p:cNvSpPr/>
            <p:nvPr/>
          </p:nvSpPr>
          <p:spPr>
            <a:xfrm>
              <a:off x="1094416" y="7897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246816" y="942109"/>
              <a:ext cx="360401" cy="360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771776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484</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inherit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badiaa</dc:creator>
  <cp:lastModifiedBy>badiaa</cp:lastModifiedBy>
  <cp:revision>4</cp:revision>
  <dcterms:created xsi:type="dcterms:W3CDTF">2021-03-22T22:48:07Z</dcterms:created>
  <dcterms:modified xsi:type="dcterms:W3CDTF">2021-03-22T23:17:30Z</dcterms:modified>
</cp:coreProperties>
</file>