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notesMasterIdLst>
    <p:notesMasterId r:id="rId34"/>
  </p:notesMasterIdLst>
  <p:sldIdLst>
    <p:sldId id="256" r:id="rId2"/>
    <p:sldId id="257" r:id="rId3"/>
    <p:sldId id="273" r:id="rId4"/>
    <p:sldId id="274" r:id="rId5"/>
    <p:sldId id="262" r:id="rId6"/>
    <p:sldId id="258" r:id="rId7"/>
    <p:sldId id="259" r:id="rId8"/>
    <p:sldId id="260" r:id="rId9"/>
    <p:sldId id="261" r:id="rId10"/>
    <p:sldId id="276" r:id="rId11"/>
    <p:sldId id="277" r:id="rId12"/>
    <p:sldId id="278" r:id="rId13"/>
    <p:sldId id="286" r:id="rId14"/>
    <p:sldId id="280" r:id="rId15"/>
    <p:sldId id="287" r:id="rId16"/>
    <p:sldId id="279" r:id="rId17"/>
    <p:sldId id="263" r:id="rId18"/>
    <p:sldId id="264" r:id="rId19"/>
    <p:sldId id="265" r:id="rId20"/>
    <p:sldId id="281" r:id="rId21"/>
    <p:sldId id="282" r:id="rId22"/>
    <p:sldId id="266" r:id="rId23"/>
    <p:sldId id="283" r:id="rId24"/>
    <p:sldId id="285" r:id="rId25"/>
    <p:sldId id="267" r:id="rId26"/>
    <p:sldId id="284" r:id="rId27"/>
    <p:sldId id="268" r:id="rId28"/>
    <p:sldId id="269" r:id="rId29"/>
    <p:sldId id="270" r:id="rId30"/>
    <p:sldId id="271" r:id="rId31"/>
    <p:sldId id="272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94" autoAdjust="0"/>
  </p:normalViewPr>
  <p:slideViewPr>
    <p:cSldViewPr snapToGrid="0">
      <p:cViewPr varScale="1">
        <p:scale>
          <a:sx n="100" d="100"/>
          <a:sy n="10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59E9B-0048-4E72-8C90-047FBECCD4AB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36383-9EFD-47E1-BBE1-2A335A60D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31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36383-9EFD-47E1-BBE1-2A335A60D13E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51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3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5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21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922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313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891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6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414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839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3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87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597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04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25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7167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1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D7A2-3A93-4D19-9EF5-58B1828594B4}" type="datetimeFigureOut">
              <a:rPr lang="tr-TR" smtClean="0"/>
              <a:t>26.02.2023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D0EEC9-0E98-4AE8-8077-261D3EAFA1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04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al2692/data-science-portfolio/blob/master/finding_donors/finding_donors.ipyn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complicated" TargetMode="External"/><Relationship Id="rId2" Type="http://schemas.openxmlformats.org/officeDocument/2006/relationships/hyperlink" Target="https://dictionary.cambridge.org/dictionary/english/qua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dictionary.cambridge.org/dictionary/english/skill" TargetMode="External"/><Relationship Id="rId4" Type="http://schemas.openxmlformats.org/officeDocument/2006/relationships/hyperlink" Target="https://dictionary.cambridge.org/dictionary/english/grea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4120293/#:~:text=The%20log%20transformation%20is%2C%20arguably,normal%20or%20near%20normal%20distribution" TargetMode="External"/><Relationship Id="rId2" Type="http://schemas.openxmlformats.org/officeDocument/2006/relationships/hyperlink" Target="https://cseweb.ucsd.edu/classes/sp15/cse190-c/reports/sp15/04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how-to-develop-and-evaluate-naive-classifier-strategies-using-probability/#:~:text=A%20naive%20classifier%20model%20is,order%20to%20make%20a%20predi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C8C7D9BE-4032-F861-0AC3-E4F522412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47594" t="9091" r="5577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F754112-7378-8A86-9745-675D28B2C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tr-TR" sz="4800">
                <a:latin typeface="+mn-lt"/>
              </a:rPr>
              <a:t>Finding Donors</a:t>
            </a:r>
            <a:r>
              <a:rPr lang="tr-TR" sz="4800"/>
              <a:t>	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6F50A64-948D-0B65-F705-B5694C40B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400" b="1" i="1"/>
              <a:t>Başak Dilara Çevik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400"/>
              <a:t>Original Author: </a:t>
            </a:r>
            <a:r>
              <a:rPr lang="tr-TR" sz="1400" b="1" i="0">
                <a:effectLst/>
              </a:rPr>
              <a:t>Sajal Sharma</a:t>
            </a:r>
            <a:endParaRPr lang="tr-TR" sz="14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1400"/>
              <a:t>Project Link: </a:t>
            </a:r>
            <a:r>
              <a:rPr lang="tr-TR" sz="14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tr-TR" sz="14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8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37AE127-3A7D-F26D-D4BB-7637F247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" r="2" b="2"/>
          <a:stretch/>
        </p:blipFill>
        <p:spPr>
          <a:xfrm>
            <a:off x="192526" y="550518"/>
            <a:ext cx="5799477" cy="2783429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9305D8C1-56FE-47BC-B9CC-6A60C0343C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" r="-3" b="-3"/>
          <a:stretch/>
        </p:blipFill>
        <p:spPr>
          <a:xfrm>
            <a:off x="6191622" y="550517"/>
            <a:ext cx="5796945" cy="278342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E5F82EC-4DB7-2A67-50E1-DDB25C131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" r="2" b="2"/>
          <a:stretch/>
        </p:blipFill>
        <p:spPr>
          <a:xfrm>
            <a:off x="196714" y="3514856"/>
            <a:ext cx="5799477" cy="2792626"/>
          </a:xfrm>
          <a:prstGeom prst="rect">
            <a:avLst/>
          </a:prstGeom>
        </p:spPr>
      </p:pic>
      <p:pic>
        <p:nvPicPr>
          <p:cNvPr id="6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D3C4ADB5-3955-9C98-C3EF-035AAE2F75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649"/>
          <a:stretch/>
        </p:blipFill>
        <p:spPr>
          <a:xfrm>
            <a:off x="6195810" y="3514855"/>
            <a:ext cx="5796945" cy="2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F575697-6010-69B2-47F3-F0FBED54E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7" b="-1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1CE9385A-6796-EE76-A02A-C5DAA3F12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6" b="-1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FC97398-E080-7D4B-38FF-105A130C7C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ADF3F8-0631-C2C6-8F9C-058417BC3C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1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8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6" name="Resim 25">
            <a:extLst>
              <a:ext uri="{FF2B5EF4-FFF2-40B4-BE49-F238E27FC236}">
                <a16:creationId xmlns:a16="http://schemas.microsoft.com/office/drawing/2014/main" id="{4B25F40C-2B43-50FF-E6C3-EE3FC565E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" r="2" b="2"/>
          <a:stretch/>
        </p:blipFill>
        <p:spPr>
          <a:xfrm>
            <a:off x="192526" y="550518"/>
            <a:ext cx="5799477" cy="2783429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1BBF9015-BAC5-5296-075F-CB369FE95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9" r="-3" b="-3"/>
          <a:stretch/>
        </p:blipFill>
        <p:spPr>
          <a:xfrm>
            <a:off x="6191622" y="550517"/>
            <a:ext cx="5796945" cy="2783429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1B03E6B8-7856-3732-4882-ABF794B652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" r="2" b="2"/>
          <a:stretch/>
        </p:blipFill>
        <p:spPr>
          <a:xfrm>
            <a:off x="196714" y="3514856"/>
            <a:ext cx="5799477" cy="2792626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31E2446B-863D-8BE9-050D-97AA72F083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 r="-3" b="-3"/>
          <a:stretch/>
        </p:blipFill>
        <p:spPr>
          <a:xfrm>
            <a:off x="6195810" y="3514855"/>
            <a:ext cx="5796945" cy="2792626"/>
          </a:xfrm>
          <a:prstGeom prst="rect">
            <a:avLst/>
          </a:prstGeom>
        </p:spPr>
      </p:pic>
      <p:sp>
        <p:nvSpPr>
          <p:cNvPr id="42" name="Metin kutusu 41">
            <a:extLst>
              <a:ext uri="{FF2B5EF4-FFF2-40B4-BE49-F238E27FC236}">
                <a16:creationId xmlns:a16="http://schemas.microsoft.com/office/drawing/2014/main" id="{A34E4B70-D447-805D-7E30-DD0AD1B848AB}"/>
              </a:ext>
            </a:extLst>
          </p:cNvPr>
          <p:cNvSpPr txBox="1"/>
          <p:nvPr/>
        </p:nvSpPr>
        <p:spPr>
          <a:xfrm>
            <a:off x="1790700" y="76200"/>
            <a:ext cx="925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rgbClr val="FF9900"/>
                </a:solidFill>
              </a:rPr>
              <a:t>INCOME LEVELS FOR ALL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41569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6C57DE91-7FF5-6BFC-4B8F-B0AD778A2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7" b="-1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499D3BC-E335-88E6-3B81-87942F46EC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6" b="-1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6CF6031-8ED7-690D-C1E0-6AB1B5FD6F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1A05B1D-A76A-0B48-D8A8-BC5320233A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3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B905F6-1CE2-2EF7-005E-C3FD7078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Income levels for USA and other 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countrie</a:t>
            </a:r>
            <a:r>
              <a:rPr lang="tr-TR" dirty="0">
                <a:solidFill>
                  <a:srgbClr val="50A14F"/>
                </a:solidFill>
                <a:latin typeface="Consolas" panose="020B0609020204030204" pitchFamily="49" charset="0"/>
              </a:rPr>
              <a:t>s</a:t>
            </a:r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AE9F089-77B3-65EE-12B3-65B7BF9AE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268899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42A1125-BEEF-4B06-B7A6-5C89AFBF8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2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1AF29A-C02E-4F6E-AE31-4D61F939D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803267-175B-4586-A120-09F386B97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Resim 11" descr="harita içeren bir resim">
            <a:extLst>
              <a:ext uri="{FF2B5EF4-FFF2-40B4-BE49-F238E27FC236}">
                <a16:creationId xmlns:a16="http://schemas.microsoft.com/office/drawing/2014/main" id="{6D3315F0-3C95-E45C-5674-1B35FFF5F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2418384"/>
            <a:ext cx="9951041" cy="20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F740FBB7-1C7F-A99E-EFCB-292F10B6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3" y="3453565"/>
            <a:ext cx="3047770" cy="304777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2A6E2F0-5293-BF9B-A39B-ED79B8182077}"/>
              </a:ext>
            </a:extLst>
          </p:cNvPr>
          <p:cNvSpPr txBox="1"/>
          <p:nvPr/>
        </p:nvSpPr>
        <p:spPr>
          <a:xfrm>
            <a:off x="1971864" y="228600"/>
            <a:ext cx="60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Numerical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 Analysis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7990242-36C0-6148-3370-A9597E6A0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81" y="1221322"/>
            <a:ext cx="2276668" cy="2276668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335D736D-404E-569B-8D3E-BF2D32F17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99" y="1265750"/>
            <a:ext cx="2187813" cy="2187813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7F393F1B-FA07-DBB8-A678-5888321E30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64" y="3571770"/>
            <a:ext cx="2811359" cy="287691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DACDCF94-4282-C0AC-4948-6E9EB91FB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06" y="3571771"/>
            <a:ext cx="2861387" cy="28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EA07D3-DEBC-9277-F9E5-CEE246A6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3-) Data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Preparation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F1295A-2DE5-1BA1-3F75-33FF9F50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 lnSpcReduction="10000"/>
          </a:bodyPr>
          <a:lstStyle/>
          <a:p>
            <a:r>
              <a:rPr lang="tr-TR" b="1" dirty="0">
                <a:solidFill>
                  <a:srgbClr val="383A42"/>
                </a:solidFill>
                <a:latin typeface="Consolas" panose="020B0609020204030204" pitchFamily="49" charset="0"/>
              </a:rPr>
              <a:t>L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og-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skewed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features</a:t>
            </a:r>
            <a:endParaRPr lang="tr-TR" b="1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Skewness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indicates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whether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data is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concentrated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on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one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side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.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mean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is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lower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than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median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it is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left-skewed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negative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skew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).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because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outliers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are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to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left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Log transformation is a data transformation method in which it replaces each variable x with a log(x).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he most popular among the different types of transformations used to transform skewed data to approximately conform to normality.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»</a:t>
            </a:r>
          </a:p>
          <a:p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Normalizing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383A42"/>
                </a:solidFill>
                <a:latin typeface="Consolas" panose="020B0609020204030204" pitchFamily="49" charset="0"/>
              </a:rPr>
              <a:t>n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umerical</a:t>
            </a:r>
            <a:r>
              <a:rPr lang="tr-TR" b="1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383A42"/>
                </a:solidFill>
                <a:latin typeface="Consolas" panose="020B0609020204030204" pitchFamily="49" charset="0"/>
              </a:rPr>
              <a:t>f</a:t>
            </a:r>
            <a:r>
              <a:rPr lang="tr-TR" b="1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eatures</a:t>
            </a:r>
            <a:endParaRPr lang="tr-TR" b="1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«</a:t>
            </a:r>
            <a:r>
              <a:rPr lang="en-US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Normalization typically means </a:t>
            </a:r>
            <a:r>
              <a:rPr lang="en-US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rescal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ing</a:t>
            </a:r>
            <a:r>
              <a:rPr lang="en-US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the values into a range of [0,1]</a:t>
            </a:r>
            <a:endParaRPr lang="tr-TR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It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aims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to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reduce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weight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higher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numbers</a:t>
            </a:r>
            <a:endParaRPr lang="tr-T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know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significantly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more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important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n’t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use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normalization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or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383A42"/>
                </a:solidFill>
                <a:latin typeface="Consolas" panose="020B0609020204030204" pitchFamily="49" charset="0"/>
              </a:rPr>
              <a:t>standardization</a:t>
            </a:r>
            <a:r>
              <a:rPr lang="tr-TR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»</a:t>
            </a:r>
          </a:p>
          <a:p>
            <a:pPr marL="0" indent="0">
              <a:buNone/>
            </a:pPr>
            <a:endParaRPr lang="tr-TR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091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104D923-DD3C-FE80-7162-1B7BE98A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90" y="3360846"/>
            <a:ext cx="7175455" cy="3372462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71CF69E-8252-DA99-0EE2-9408A3A32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91" y="0"/>
            <a:ext cx="6985135" cy="3283012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52547D84-AF6D-2EE3-9A75-C97682759E26}"/>
              </a:ext>
            </a:extLst>
          </p:cNvPr>
          <p:cNvSpPr txBox="1"/>
          <p:nvPr/>
        </p:nvSpPr>
        <p:spPr>
          <a:xfrm>
            <a:off x="2295525" y="3244334"/>
            <a:ext cx="68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solidFill>
                  <a:srgbClr val="FF9900"/>
                </a:solidFill>
              </a:rPr>
              <a:t>Transforming</a:t>
            </a:r>
            <a:r>
              <a:rPr lang="tr-TR" dirty="0">
                <a:solidFill>
                  <a:srgbClr val="FF9900"/>
                </a:solidFill>
              </a:rPr>
              <a:t> </a:t>
            </a:r>
            <a:r>
              <a:rPr lang="tr-TR" dirty="0" err="1">
                <a:solidFill>
                  <a:srgbClr val="FF9900"/>
                </a:solidFill>
              </a:rPr>
              <a:t>Skewed</a:t>
            </a:r>
            <a:r>
              <a:rPr lang="tr-TR" dirty="0">
                <a:solidFill>
                  <a:srgbClr val="FF9900"/>
                </a:solidFill>
              </a:rPr>
              <a:t> </a:t>
            </a:r>
            <a:r>
              <a:rPr lang="tr-TR" dirty="0" err="1">
                <a:solidFill>
                  <a:srgbClr val="FF9900"/>
                </a:solidFill>
              </a:rPr>
              <a:t>Continuous</a:t>
            </a:r>
            <a:r>
              <a:rPr lang="tr-TR" dirty="0">
                <a:solidFill>
                  <a:srgbClr val="FF9900"/>
                </a:solidFill>
              </a:rPr>
              <a:t> </a:t>
            </a:r>
            <a:r>
              <a:rPr lang="tr-TR" dirty="0" err="1">
                <a:solidFill>
                  <a:srgbClr val="FF9900"/>
                </a:solidFill>
              </a:rPr>
              <a:t>Features</a:t>
            </a:r>
            <a:endParaRPr lang="tr-TR" dirty="0">
              <a:solidFill>
                <a:srgbClr val="FF990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638C0FD-E9D2-4644-004D-487979169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660" y="3085028"/>
            <a:ext cx="2506623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1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A3AEB1-919C-E8C1-EC67-A22E586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4-) Data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Preprocessing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54EC8-C183-ACD4-E807-12183DAD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one</a:t>
            </a:r>
            <a:r>
              <a:rPr lang="tr-TR" b="1" dirty="0"/>
              <a:t>-hot-</a:t>
            </a:r>
            <a:r>
              <a:rPr lang="tr-TR" b="1" dirty="0" err="1"/>
              <a:t>encoding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converts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numerical</a:t>
            </a:r>
            <a:r>
              <a:rPr lang="tr-TR" dirty="0"/>
              <a:t> </a:t>
            </a:r>
            <a:r>
              <a:rPr lang="tr-TR" dirty="0" err="1"/>
              <a:t>ones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creating</a:t>
            </a:r>
            <a:r>
              <a:rPr lang="tr-TR" dirty="0"/>
              <a:t> a «</a:t>
            </a:r>
            <a:r>
              <a:rPr lang="tr-TR" dirty="0" err="1"/>
              <a:t>dummy</a:t>
            </a:r>
            <a:r>
              <a:rPr lang="tr-TR" dirty="0"/>
              <a:t>» 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 of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non-numeric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.</a:t>
            </a:r>
          </a:p>
          <a:p>
            <a:r>
              <a:rPr lang="tr-TR" b="1" dirty="0" err="1"/>
              <a:t>encoding</a:t>
            </a:r>
            <a:r>
              <a:rPr lang="tr-TR" b="1" dirty="0"/>
              <a:t>: </a:t>
            </a:r>
            <a:r>
              <a:rPr lang="en-US" dirty="0"/>
              <a:t>Encode the '</a:t>
            </a:r>
            <a:r>
              <a:rPr lang="en-US" dirty="0" err="1"/>
              <a:t>income_raw</a:t>
            </a:r>
            <a:r>
              <a:rPr lang="en-US" dirty="0"/>
              <a:t>' data to numerical values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income</a:t>
            </a:r>
            <a:r>
              <a:rPr lang="tr-TR" dirty="0"/>
              <a:t> is </a:t>
            </a:r>
            <a:r>
              <a:rPr lang="tr-TR" dirty="0" err="1"/>
              <a:t>greater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$50.000 it is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1, </a:t>
            </a:r>
            <a:r>
              <a:rPr lang="tr-TR" dirty="0" err="1"/>
              <a:t>otherwise</a:t>
            </a:r>
            <a:r>
              <a:rPr lang="tr-TR" dirty="0"/>
              <a:t> it is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0.</a:t>
            </a:r>
          </a:p>
          <a:p>
            <a:endParaRPr lang="tr-TR" dirty="0"/>
          </a:p>
          <a:p>
            <a:endParaRPr lang="tr-TR" dirty="0"/>
          </a:p>
          <a:p>
            <a:pPr marL="0" indent="0" algn="ctr">
              <a:buNone/>
            </a:pPr>
            <a:r>
              <a:rPr lang="tr-TR" dirty="0"/>
              <a:t> </a:t>
            </a:r>
            <a:r>
              <a:rPr lang="en-US" dirty="0">
                <a:solidFill>
                  <a:srgbClr val="FF0000"/>
                </a:solidFill>
              </a:rPr>
              <a:t>103 total features after one-hot encoding.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5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FF63BE-6F60-1AD0-7C76-C1706B88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tr-TR" b="1" i="0" dirty="0">
                <a:effectLst/>
                <a:latin typeface="Chivo"/>
              </a:rPr>
              <a:t>MIT License</a:t>
            </a:r>
            <a:br>
              <a:rPr lang="tr-TR" b="1" i="0" dirty="0">
                <a:effectLst/>
                <a:latin typeface="Chivo"/>
              </a:rPr>
            </a:br>
            <a:endParaRPr lang="tr-T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41F42D89-11A7-81EA-BC65-406E0AF3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307593"/>
            <a:ext cx="8596668" cy="343814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Copyright (c) </a:t>
            </a:r>
            <a:r>
              <a:rPr lang="tr-TR" sz="1500"/>
              <a:t>2017 </a:t>
            </a:r>
            <a:r>
              <a:rPr lang="tr-TR" sz="1500" err="1"/>
              <a:t>Sajal</a:t>
            </a:r>
            <a:r>
              <a:rPr lang="tr-TR" sz="1500"/>
              <a:t> </a:t>
            </a:r>
            <a:r>
              <a:rPr lang="tr-TR" sz="1500" err="1"/>
              <a:t>Sharma</a:t>
            </a:r>
            <a:endParaRPr lang="tr-TR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Permission is hereby granted, free of charge, to any person obtaining a copy</a:t>
            </a:r>
            <a:r>
              <a:rPr lang="tr-TR" sz="1500"/>
              <a:t> </a:t>
            </a:r>
            <a:r>
              <a:rPr lang="en-US" sz="1500"/>
              <a:t>of this software and associated documentation files (the "Software"), to deal</a:t>
            </a:r>
            <a:r>
              <a:rPr lang="tr-TR" sz="1500"/>
              <a:t> </a:t>
            </a:r>
            <a:r>
              <a:rPr lang="en-US" sz="1500"/>
              <a:t>in the Software without restriction, including without limitation the rights</a:t>
            </a:r>
            <a:r>
              <a:rPr lang="tr-TR" sz="1500"/>
              <a:t> </a:t>
            </a:r>
            <a:r>
              <a:rPr lang="en-US" sz="1500"/>
              <a:t>to use, copy, modify, merge, publish, distribute, sublicense, and/or sell</a:t>
            </a:r>
            <a:r>
              <a:rPr lang="tr-TR" sz="1500"/>
              <a:t> </a:t>
            </a:r>
            <a:r>
              <a:rPr lang="en-US" sz="1500"/>
              <a:t>copies of the Software, and to permit persons to whom the Software is</a:t>
            </a:r>
            <a:r>
              <a:rPr lang="tr-TR" sz="1500"/>
              <a:t> </a:t>
            </a:r>
            <a:r>
              <a:rPr lang="en-US" sz="1500"/>
              <a:t>furnished to do so, subject to the following conditions: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The above copyright notice and this permission notice shall be included in all</a:t>
            </a:r>
            <a:r>
              <a:rPr lang="tr-TR" sz="1500"/>
              <a:t> </a:t>
            </a:r>
            <a:r>
              <a:rPr lang="en-US" sz="1500"/>
              <a:t>copies or substantial portions of the Software.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THE SOFTWARE IS PROVIDED "AS IS", WITHOUT WARRANTY OF ANY KIND, EXPRESS OR</a:t>
            </a:r>
            <a:r>
              <a:rPr lang="tr-TR" sz="1500"/>
              <a:t> </a:t>
            </a:r>
            <a:r>
              <a:rPr lang="en-US" sz="1500"/>
              <a:t>IMPLIED, INCLUDING BUT NOT LIMITED TO THE WARRANTIES OF MERCHANTABILITY,</a:t>
            </a:r>
            <a:r>
              <a:rPr lang="tr-TR" sz="1500"/>
              <a:t> </a:t>
            </a:r>
            <a:r>
              <a:rPr lang="en-US" sz="1500"/>
              <a:t>FITNESS FOR A PARTICULAR PURPOSE AND NONINFRINGEMENT. IN NO EVENT SHALL THE</a:t>
            </a:r>
            <a:r>
              <a:rPr lang="tr-TR" sz="1500"/>
              <a:t> </a:t>
            </a:r>
            <a:r>
              <a:rPr lang="en-US" sz="1500"/>
              <a:t>AUTHORS OR COPYRIGHT HOLDERS BE LIABLE FOR ANY CLAIM, DAMAGES OR OTHER</a:t>
            </a:r>
            <a:r>
              <a:rPr lang="tr-TR" sz="1500"/>
              <a:t> </a:t>
            </a:r>
            <a:r>
              <a:rPr lang="en-US" sz="1500"/>
              <a:t>LIABILITY, WHETHER IN AN ACTION OF CONTRACT, TORT OR OTHERWISE, ARISING FROM,</a:t>
            </a:r>
            <a:r>
              <a:rPr lang="tr-TR" sz="1500"/>
              <a:t> </a:t>
            </a:r>
            <a:r>
              <a:rPr lang="en-US" sz="1500"/>
              <a:t>OUT OF OR IN CONNECTION WITH THE SOFTWARE OR THE USE OR OTHER DEALINGS IN THE</a:t>
            </a:r>
            <a:r>
              <a:rPr lang="tr-TR" sz="1500"/>
              <a:t> </a:t>
            </a:r>
            <a:r>
              <a:rPr lang="en-US" sz="1500"/>
              <a:t>SOFTWARE.</a:t>
            </a:r>
            <a:endParaRPr lang="tr-TR" sz="15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İçerik Yer Tutucusu 4">
            <a:extLst>
              <a:ext uri="{FF2B5EF4-FFF2-40B4-BE49-F238E27FC236}">
                <a16:creationId xmlns:a16="http://schemas.microsoft.com/office/drawing/2014/main" id="{9FF1AB98-496A-9C23-9180-CBBD12713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2" y="5232830"/>
            <a:ext cx="8596668" cy="1227328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05931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E3580F-9A35-5EC7-6660-4BD32C08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84" y="75757"/>
            <a:ext cx="7079442" cy="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400" b="1" dirty="0" err="1"/>
              <a:t>Outlier</a:t>
            </a:r>
            <a:r>
              <a:rPr lang="tr-TR" sz="2400" b="1" dirty="0"/>
              <a:t> </a:t>
            </a:r>
            <a:r>
              <a:rPr lang="tr-TR" sz="2400" b="1" dirty="0" err="1"/>
              <a:t>Detectionn</a:t>
            </a:r>
            <a:endParaRPr lang="tr-TR" sz="2400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93143B5-62DA-26F8-1716-9EF666D4C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3" y="1155847"/>
            <a:ext cx="5087626" cy="25438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EB330AA-3022-BDB9-AA03-BC46C00BB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78" y="4365383"/>
            <a:ext cx="2699242" cy="134962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0C13CA8-691F-2C34-3926-44B18A5DD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720" y="4374527"/>
            <a:ext cx="2778306" cy="138915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C9C234A-54B7-54F7-A74D-91C82167D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52" y="3861959"/>
            <a:ext cx="4165786" cy="208289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ACD794C-A363-EC29-B61F-4F1800239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79" y="1152140"/>
            <a:ext cx="5476466" cy="255666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7E8C67D6-4156-7793-0738-8872E2354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" y="31866"/>
            <a:ext cx="1874025" cy="115478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92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5D0F9EA-A9D5-5C8F-0F80-70E318FA8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48" y="1131994"/>
            <a:ext cx="5737981" cy="459038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6F3CA91-2296-D473-E0B4-8BB8616AF668}"/>
              </a:ext>
            </a:extLst>
          </p:cNvPr>
          <p:cNvSpPr txBox="1"/>
          <p:nvPr/>
        </p:nvSpPr>
        <p:spPr>
          <a:xfrm>
            <a:off x="3825551" y="606490"/>
            <a:ext cx="36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Matrix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964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A3AEB1-919C-E8C1-EC67-A22E586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5-)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Data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54EC8-C183-ACD4-E807-12183DAD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80% of the data will be used for training and 20% for testing.</a:t>
            </a:r>
            <a:endParaRPr lang="tr-TR" b="0" i="0" dirty="0">
              <a:effectLst/>
              <a:latin typeface="-apple-system"/>
            </a:endParaRPr>
          </a:p>
          <a:p>
            <a:endParaRPr lang="tr-TR" dirty="0">
              <a:latin typeface="-apple-system"/>
            </a:endParaRPr>
          </a:p>
          <a:p>
            <a:endParaRPr lang="tr-TR" dirty="0">
              <a:latin typeface="-apple-system"/>
            </a:endParaRP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Training set has 36177 samples. Testing set has 9045 samples.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05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D71F0B-00D5-728D-5F64-68872269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Recall</a:t>
            </a:r>
            <a:r>
              <a:rPr lang="tr-TR" dirty="0"/>
              <a:t> – Precision – F1 </a:t>
            </a:r>
            <a:r>
              <a:rPr lang="tr-TR" dirty="0" err="1"/>
              <a:t>Score</a:t>
            </a:r>
            <a:r>
              <a:rPr lang="tr-TR" dirty="0"/>
              <a:t> - </a:t>
            </a:r>
            <a:r>
              <a:rPr lang="tr-TR" dirty="0" err="1"/>
              <a:t>Accuraccy</a:t>
            </a:r>
            <a:endParaRPr lang="tr-TR" dirty="0"/>
          </a:p>
        </p:txBody>
      </p:sp>
      <p:pic>
        <p:nvPicPr>
          <p:cNvPr id="10" name="İçerik Yer Tutucusu 9" descr="tablo içeren bir resim&#10;&#10;Açıklama otomatik olarak oluşturuldu">
            <a:extLst>
              <a:ext uri="{FF2B5EF4-FFF2-40B4-BE49-F238E27FC236}">
                <a16:creationId xmlns:a16="http://schemas.microsoft.com/office/drawing/2014/main" id="{61333871-60D5-7E11-4A3F-AB980FF67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28" y="1394651"/>
            <a:ext cx="4616665" cy="3881437"/>
          </a:xfr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306B6D8-5340-3BFD-92FD-561408A118EA}"/>
              </a:ext>
            </a:extLst>
          </p:cNvPr>
          <p:cNvSpPr txBox="1"/>
          <p:nvPr/>
        </p:nvSpPr>
        <p:spPr>
          <a:xfrm>
            <a:off x="5948143" y="2007436"/>
            <a:ext cx="4786531" cy="284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</a:t>
            </a:r>
          </a:p>
          <a:p>
            <a:pPr algn="ctr"/>
            <a:r>
              <a:rPr lang="tr-TR" dirty="0"/>
              <a:t>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>
                <a:solidFill>
                  <a:srgbClr val="FF6600"/>
                </a:solidFill>
              </a:rPr>
              <a:t>positive</a:t>
            </a:r>
            <a:r>
              <a:rPr lang="tr-TR" dirty="0">
                <a:solidFill>
                  <a:srgbClr val="FF6600"/>
                </a:solidFill>
              </a:rPr>
              <a:t> </a:t>
            </a:r>
            <a:r>
              <a:rPr lang="tr-TR" dirty="0" err="1">
                <a:solidFill>
                  <a:srgbClr val="FF6600"/>
                </a:solidFill>
              </a:rPr>
              <a:t>predictions</a:t>
            </a:r>
            <a:r>
              <a:rPr lang="tr-TR" dirty="0"/>
              <a:t>, </a:t>
            </a:r>
          </a:p>
          <a:p>
            <a:pPr algn="ctr"/>
            <a:r>
              <a:rPr lang="tr-TR" dirty="0"/>
              <a:t>how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>
                <a:solidFill>
                  <a:srgbClr val="00B0F0"/>
                </a:solidFill>
              </a:rPr>
              <a:t>really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err="1">
                <a:solidFill>
                  <a:srgbClr val="00B0F0"/>
                </a:solidFill>
              </a:rPr>
              <a:t>positive</a:t>
            </a:r>
            <a:r>
              <a:rPr lang="tr-TR" dirty="0"/>
              <a:t>?</a:t>
            </a:r>
          </a:p>
          <a:p>
            <a:pPr algn="ctr"/>
            <a:r>
              <a:rPr lang="tr-TR" dirty="0">
                <a:solidFill>
                  <a:srgbClr val="00B0F0"/>
                </a:solidFill>
              </a:rPr>
              <a:t>TP</a:t>
            </a:r>
            <a:r>
              <a:rPr lang="tr-TR" dirty="0"/>
              <a:t>/(</a:t>
            </a:r>
            <a:r>
              <a:rPr lang="tr-TR" dirty="0">
                <a:solidFill>
                  <a:srgbClr val="FF6600"/>
                </a:solidFill>
              </a:rPr>
              <a:t>TP+FP</a:t>
            </a:r>
            <a:r>
              <a:rPr lang="tr-TR" dirty="0"/>
              <a:t>)</a:t>
            </a:r>
          </a:p>
          <a:p>
            <a:pPr algn="ctr"/>
            <a:endParaRPr lang="tr-TR" dirty="0"/>
          </a:p>
          <a:p>
            <a:pPr algn="ctr"/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</a:t>
            </a:r>
            <a:endParaRPr lang="tr-TR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tr-TR" dirty="0"/>
              <a:t>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>
                <a:solidFill>
                  <a:srgbClr val="00B0F0"/>
                </a:solidFill>
              </a:rPr>
              <a:t>real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err="1">
                <a:solidFill>
                  <a:srgbClr val="00B0F0"/>
                </a:solidFill>
              </a:rPr>
              <a:t>positive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 err="1">
                <a:solidFill>
                  <a:srgbClr val="00B0F0"/>
                </a:solidFill>
              </a:rPr>
              <a:t>cases</a:t>
            </a:r>
            <a:r>
              <a:rPr lang="tr-TR" dirty="0"/>
              <a:t>,</a:t>
            </a:r>
          </a:p>
          <a:p>
            <a:pPr algn="ctr"/>
            <a:r>
              <a:rPr lang="tr-TR" dirty="0"/>
              <a:t>how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>
                <a:solidFill>
                  <a:srgbClr val="FF6600"/>
                </a:solidFill>
              </a:rPr>
              <a:t>predicted</a:t>
            </a:r>
            <a:r>
              <a:rPr lang="tr-TR" dirty="0">
                <a:solidFill>
                  <a:srgbClr val="FF6600"/>
                </a:solidFill>
              </a:rPr>
              <a:t> </a:t>
            </a:r>
            <a:r>
              <a:rPr lang="tr-TR" dirty="0" err="1">
                <a:solidFill>
                  <a:srgbClr val="FF6600"/>
                </a:solidFill>
              </a:rPr>
              <a:t>positive</a:t>
            </a:r>
            <a:r>
              <a:rPr lang="tr-TR" dirty="0"/>
              <a:t>?</a:t>
            </a:r>
          </a:p>
          <a:p>
            <a:pPr algn="ctr"/>
            <a:r>
              <a:rPr lang="tr-TR" dirty="0">
                <a:solidFill>
                  <a:srgbClr val="FF6600"/>
                </a:solidFill>
              </a:rPr>
              <a:t>TP</a:t>
            </a:r>
            <a:r>
              <a:rPr lang="tr-TR" dirty="0"/>
              <a:t>/(</a:t>
            </a:r>
            <a:r>
              <a:rPr lang="tr-TR" dirty="0">
                <a:solidFill>
                  <a:srgbClr val="00B0F0"/>
                </a:solidFill>
              </a:rPr>
              <a:t>TP+FN</a:t>
            </a:r>
            <a:r>
              <a:rPr lang="tr-TR" dirty="0"/>
              <a:t>)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738176D-B873-63D0-3576-AB5B4FF6E876}"/>
              </a:ext>
            </a:extLst>
          </p:cNvPr>
          <p:cNvSpPr/>
          <p:nvPr/>
        </p:nvSpPr>
        <p:spPr>
          <a:xfrm>
            <a:off x="5870253" y="1844738"/>
            <a:ext cx="5169222" cy="32035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422F2DA8-0CAC-5868-71CC-2DCF6618DAD6}"/>
              </a:ext>
            </a:extLst>
          </p:cNvPr>
          <p:cNvSpPr/>
          <p:nvPr/>
        </p:nvSpPr>
        <p:spPr>
          <a:xfrm>
            <a:off x="1328495" y="5419651"/>
            <a:ext cx="3289747" cy="120182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7034C27-78AB-64C1-5BA1-D6E9E5F91112}"/>
              </a:ext>
            </a:extLst>
          </p:cNvPr>
          <p:cNvSpPr/>
          <p:nvPr/>
        </p:nvSpPr>
        <p:spPr>
          <a:xfrm>
            <a:off x="5870253" y="5425937"/>
            <a:ext cx="5169222" cy="117488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AA16BD3-5223-AEA1-8DE7-E2C12498B7F2}"/>
              </a:ext>
            </a:extLst>
          </p:cNvPr>
          <p:cNvSpPr txBox="1"/>
          <p:nvPr/>
        </p:nvSpPr>
        <p:spPr>
          <a:xfrm>
            <a:off x="1489039" y="5371040"/>
            <a:ext cx="2968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Accuraccy</a:t>
            </a:r>
            <a:endParaRPr lang="tr-TR" dirty="0"/>
          </a:p>
          <a:p>
            <a:pPr algn="ctr"/>
            <a:r>
              <a:rPr lang="tr-TR" dirty="0"/>
              <a:t>Of </a:t>
            </a:r>
            <a:r>
              <a:rPr lang="tr-TR" dirty="0" err="1">
                <a:solidFill>
                  <a:srgbClr val="92D050"/>
                </a:solidFill>
              </a:rPr>
              <a:t>all</a:t>
            </a:r>
            <a:r>
              <a:rPr lang="tr-TR" dirty="0">
                <a:solidFill>
                  <a:srgbClr val="92D050"/>
                </a:solidFill>
              </a:rPr>
              <a:t> </a:t>
            </a:r>
            <a:r>
              <a:rPr lang="tr-TR" dirty="0" err="1">
                <a:solidFill>
                  <a:srgbClr val="92D050"/>
                </a:solidFill>
              </a:rPr>
              <a:t>predictions</a:t>
            </a:r>
            <a:r>
              <a:rPr lang="tr-TR" dirty="0"/>
              <a:t>,</a:t>
            </a:r>
          </a:p>
          <a:p>
            <a:pPr algn="ctr"/>
            <a:r>
              <a:rPr lang="tr-TR" dirty="0"/>
              <a:t>How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>
                <a:solidFill>
                  <a:srgbClr val="C00000"/>
                </a:solidFill>
              </a:rPr>
              <a:t>true</a:t>
            </a:r>
            <a:r>
              <a:rPr lang="tr-TR" dirty="0"/>
              <a:t>?</a:t>
            </a:r>
          </a:p>
          <a:p>
            <a:pPr algn="ctr"/>
            <a:r>
              <a:rPr lang="tr-TR" dirty="0">
                <a:solidFill>
                  <a:srgbClr val="C00000"/>
                </a:solidFill>
              </a:rPr>
              <a:t>(TP+TN) </a:t>
            </a:r>
            <a:r>
              <a:rPr lang="tr-TR" dirty="0"/>
              <a:t>/</a:t>
            </a:r>
            <a:r>
              <a:rPr lang="tr-TR" dirty="0">
                <a:solidFill>
                  <a:srgbClr val="92D050"/>
                </a:solidFill>
              </a:rPr>
              <a:t>(TP+TN+FP+FN)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EF30DD0-F363-76AF-6F4B-2D8596F77378}"/>
              </a:ext>
            </a:extLst>
          </p:cNvPr>
          <p:cNvSpPr txBox="1"/>
          <p:nvPr/>
        </p:nvSpPr>
        <p:spPr>
          <a:xfrm>
            <a:off x="5830158" y="5380672"/>
            <a:ext cx="5279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F-beta </a:t>
            </a:r>
            <a:r>
              <a:rPr lang="tr-TR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</a:t>
            </a:r>
            <a:endParaRPr lang="tr-TR" dirty="0"/>
          </a:p>
          <a:p>
            <a:pPr algn="ctr"/>
            <a:r>
              <a:rPr lang="tr-TR" dirty="0">
                <a:solidFill>
                  <a:srgbClr val="212529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he weighted harmonic mean of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precision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and</a:t>
            </a:r>
            <a:r>
              <a:rPr lang="tr-T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recall</a:t>
            </a:r>
            <a:endParaRPr lang="tr-TR" b="1" dirty="0">
              <a:solidFill>
                <a:srgbClr val="212529"/>
              </a:solidFill>
              <a:latin typeface="-apple-system"/>
            </a:endParaRPr>
          </a:p>
          <a:p>
            <a:pPr algn="ctr"/>
            <a:r>
              <a:rPr lang="en-US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baseline="-25000" dirty="0">
                <a:solidFill>
                  <a:srgbClr val="212529"/>
                </a:solidFill>
                <a:latin typeface="-apple-system"/>
              </a:rPr>
              <a:t>ß</a:t>
            </a:r>
            <a:r>
              <a:rPr lang="tr-TR" baseline="-250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=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(1 + ß</a:t>
            </a:r>
            <a:r>
              <a:rPr lang="tr-TR" baseline="30000" dirty="0">
                <a:solidFill>
                  <a:srgbClr val="212529"/>
                </a:solidFill>
                <a:latin typeface="-apple-system"/>
              </a:rPr>
              <a:t>2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) * (precision * recall) / (ß</a:t>
            </a:r>
            <a:r>
              <a:rPr lang="en-US" baseline="30000" dirty="0">
                <a:solidFill>
                  <a:srgbClr val="212529"/>
                </a:solidFill>
                <a:latin typeface="-apple-system"/>
              </a:rPr>
              <a:t>2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* precision) + recall</a:t>
            </a:r>
            <a:endParaRPr lang="tr-TR" dirty="0"/>
          </a:p>
          <a:p>
            <a:endParaRPr lang="tr-T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03217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3ABB95-7A3D-B734-0AB8-5DDF92BC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1809750"/>
            <a:ext cx="9963151" cy="417476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F0.5 score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tr-TR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 ß 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= 0.5): Such a beta makes a</a:t>
            </a:r>
            <a:r>
              <a:rPr lang="en-US" sz="17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700" b="0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Precision</a:t>
            </a:r>
            <a:r>
              <a:rPr lang="en-US" sz="1700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value more important than a</a:t>
            </a:r>
            <a:r>
              <a:rPr lang="en-US" sz="1700" b="0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 Recall 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one. </a:t>
            </a:r>
            <a:r>
              <a:rPr lang="tr-TR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t focuses on minimizing </a:t>
            </a:r>
            <a:r>
              <a:rPr lang="en-US" sz="1700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False Positives 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than minimizing </a:t>
            </a:r>
            <a:r>
              <a:rPr lang="en-US" sz="1700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False Negatives</a:t>
            </a:r>
            <a:r>
              <a:rPr lang="tr-TR" sz="1700" b="0" i="0" dirty="0">
                <a:solidFill>
                  <a:srgbClr val="92D05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700" b="0" i="0" dirty="0">
              <a:solidFill>
                <a:srgbClr val="92D050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F1 score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tr-TR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ß 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= 1): True harmonic mean of </a:t>
            </a:r>
            <a:r>
              <a:rPr lang="en-US" sz="1700" b="0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Precision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sz="1700" b="0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Recall. 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In the best-case scenario, if </a:t>
            </a:r>
            <a:r>
              <a:rPr lang="en-US" sz="1700" b="0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Precision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sz="1700" b="0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Recall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 are equal to 1, the F-1 score will also be equal to 1</a:t>
            </a:r>
            <a:r>
              <a:rPr lang="tr-TR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F2 score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tr-TR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ß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 = 2): Such a beta makes a </a:t>
            </a:r>
            <a:r>
              <a:rPr lang="en-US" sz="1700" b="0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Recall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 value more important than a </a:t>
            </a:r>
            <a:r>
              <a:rPr lang="en-US" sz="1700" b="0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Precision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 one. </a:t>
            </a:r>
            <a:r>
              <a:rPr lang="tr-TR" sz="1700" dirty="0">
                <a:solidFill>
                  <a:srgbClr val="191A21"/>
                </a:solidFill>
                <a:latin typeface="Open Sans" panose="020B0606030504020204" pitchFamily="34" charset="0"/>
              </a:rPr>
              <a:t> I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t focuses on minimizing </a:t>
            </a:r>
            <a:r>
              <a:rPr lang="en-US" sz="1700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False Negatives </a:t>
            </a:r>
            <a:r>
              <a:rPr lang="en-US" sz="1700" b="0" i="0" dirty="0">
                <a:solidFill>
                  <a:srgbClr val="191A21"/>
                </a:solidFill>
                <a:effectLst/>
                <a:latin typeface="Open Sans" panose="020B0606030504020204" pitchFamily="34" charset="0"/>
              </a:rPr>
              <a:t>than minimizing </a:t>
            </a:r>
            <a:r>
              <a:rPr lang="en-US" sz="1700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False Positives.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91A2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A7C80EC-FD16-1A7D-E76A-9CC0922A6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94" y="873485"/>
            <a:ext cx="9039997" cy="653836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8658D9DC-E81B-CA76-45DF-A29A28E1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3995737"/>
            <a:ext cx="3390900" cy="2543175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72C61E1A-2B64-F1AD-08FA-2B08DB7FDDAC}"/>
              </a:ext>
            </a:extLst>
          </p:cNvPr>
          <p:cNvCxnSpPr>
            <a:cxnSpLocks/>
          </p:cNvCxnSpPr>
          <p:nvPr/>
        </p:nvCxnSpPr>
        <p:spPr>
          <a:xfrm flipV="1">
            <a:off x="7029450" y="4572000"/>
            <a:ext cx="1514475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14AF1964-6951-CA0B-27D1-780D403701EA}"/>
              </a:ext>
            </a:extLst>
          </p:cNvPr>
          <p:cNvCxnSpPr>
            <a:cxnSpLocks/>
          </p:cNvCxnSpPr>
          <p:nvPr/>
        </p:nvCxnSpPr>
        <p:spPr>
          <a:xfrm>
            <a:off x="6929437" y="6235048"/>
            <a:ext cx="1614488" cy="24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5631E035-A12C-6458-0C8C-D5AA84CC8073}"/>
              </a:ext>
            </a:extLst>
          </p:cNvPr>
          <p:cNvCxnSpPr>
            <a:cxnSpLocks/>
          </p:cNvCxnSpPr>
          <p:nvPr/>
        </p:nvCxnSpPr>
        <p:spPr>
          <a:xfrm flipH="1">
            <a:off x="3752850" y="6249769"/>
            <a:ext cx="1776414" cy="22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D0417CEC-E2CF-4DB7-88E2-5F3EA1D2316D}"/>
              </a:ext>
            </a:extLst>
          </p:cNvPr>
          <p:cNvCxnSpPr>
            <a:cxnSpLocks/>
          </p:cNvCxnSpPr>
          <p:nvPr/>
        </p:nvCxnSpPr>
        <p:spPr>
          <a:xfrm flipH="1" flipV="1">
            <a:off x="3857625" y="4572000"/>
            <a:ext cx="1495425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AEA48C6E-02A8-8E0D-4810-3815C26278A5}"/>
              </a:ext>
            </a:extLst>
          </p:cNvPr>
          <p:cNvSpPr txBox="1"/>
          <p:nvPr/>
        </p:nvSpPr>
        <p:spPr>
          <a:xfrm>
            <a:off x="1514474" y="4105275"/>
            <a:ext cx="23431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Predicted</a:t>
            </a:r>
            <a:r>
              <a:rPr lang="tr-TR" sz="1400" dirty="0"/>
              <a:t> </a:t>
            </a:r>
            <a:r>
              <a:rPr lang="tr-TR" sz="1400" dirty="0" err="1">
                <a:solidFill>
                  <a:srgbClr val="92D050"/>
                </a:solidFill>
              </a:rPr>
              <a:t>more</a:t>
            </a:r>
            <a:r>
              <a:rPr lang="tr-TR" sz="1400" dirty="0"/>
              <a:t> </a:t>
            </a:r>
            <a:r>
              <a:rPr lang="tr-TR" sz="1400" dirty="0" err="1"/>
              <a:t>than</a:t>
            </a:r>
            <a:r>
              <a:rPr lang="tr-TR" sz="1400" dirty="0"/>
              <a:t> $50.000</a:t>
            </a:r>
          </a:p>
          <a:p>
            <a:pPr algn="ctr"/>
            <a:r>
              <a:rPr lang="tr-TR" sz="1400" dirty="0" err="1"/>
              <a:t>Actually</a:t>
            </a:r>
            <a:r>
              <a:rPr lang="tr-TR" sz="1400" dirty="0"/>
              <a:t> </a:t>
            </a:r>
            <a:r>
              <a:rPr lang="tr-TR" sz="1400" dirty="0" err="1">
                <a:solidFill>
                  <a:srgbClr val="92D050"/>
                </a:solidFill>
              </a:rPr>
              <a:t>more</a:t>
            </a:r>
            <a:r>
              <a:rPr lang="tr-TR" sz="1400" dirty="0"/>
              <a:t> </a:t>
            </a:r>
            <a:r>
              <a:rPr lang="tr-TR" sz="1400" dirty="0" err="1"/>
              <a:t>than</a:t>
            </a:r>
            <a:r>
              <a:rPr lang="tr-TR" sz="1400" dirty="0"/>
              <a:t> $50.000</a:t>
            </a:r>
          </a:p>
          <a:p>
            <a:endParaRPr lang="tr-TR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235C58CF-6E79-21B8-2F4C-76485A9415B9}"/>
              </a:ext>
            </a:extLst>
          </p:cNvPr>
          <p:cNvSpPr txBox="1"/>
          <p:nvPr/>
        </p:nvSpPr>
        <p:spPr>
          <a:xfrm>
            <a:off x="1447800" y="5811755"/>
            <a:ext cx="2305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Predicted</a:t>
            </a:r>
            <a:r>
              <a:rPr lang="tr-TR" sz="1400" dirty="0"/>
              <a:t> </a:t>
            </a:r>
            <a:r>
              <a:rPr lang="tr-TR" sz="1400" dirty="0" err="1">
                <a:solidFill>
                  <a:srgbClr val="C00000"/>
                </a:solidFill>
              </a:rPr>
              <a:t>less</a:t>
            </a:r>
            <a:r>
              <a:rPr lang="tr-TR" sz="1400" dirty="0"/>
              <a:t> </a:t>
            </a:r>
            <a:r>
              <a:rPr lang="tr-TR" sz="1400" dirty="0" err="1"/>
              <a:t>than</a:t>
            </a:r>
            <a:r>
              <a:rPr lang="tr-TR" sz="1400" dirty="0"/>
              <a:t> $50.000</a:t>
            </a:r>
          </a:p>
          <a:p>
            <a:pPr algn="ctr"/>
            <a:r>
              <a:rPr lang="tr-TR" sz="1400" dirty="0" err="1"/>
              <a:t>Actually</a:t>
            </a:r>
            <a:r>
              <a:rPr lang="tr-TR" sz="1400" dirty="0"/>
              <a:t> </a:t>
            </a:r>
            <a:r>
              <a:rPr lang="tr-TR" sz="1400" dirty="0" err="1">
                <a:solidFill>
                  <a:srgbClr val="92D050"/>
                </a:solidFill>
              </a:rPr>
              <a:t>more</a:t>
            </a:r>
            <a:r>
              <a:rPr lang="tr-TR" sz="1400" dirty="0"/>
              <a:t> </a:t>
            </a:r>
            <a:r>
              <a:rPr lang="tr-TR" sz="1400" dirty="0" err="1"/>
              <a:t>than</a:t>
            </a:r>
            <a:r>
              <a:rPr lang="tr-TR" sz="1400" dirty="0"/>
              <a:t> $50.000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1B06F9FA-3D40-5363-8CBD-B6F0F85285A7}"/>
              </a:ext>
            </a:extLst>
          </p:cNvPr>
          <p:cNvSpPr txBox="1"/>
          <p:nvPr/>
        </p:nvSpPr>
        <p:spPr>
          <a:xfrm>
            <a:off x="8420100" y="4182479"/>
            <a:ext cx="2219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Predicted</a:t>
            </a:r>
            <a:r>
              <a:rPr lang="tr-TR" sz="1400" dirty="0"/>
              <a:t> </a:t>
            </a:r>
            <a:r>
              <a:rPr lang="tr-TR" sz="1400" dirty="0" err="1">
                <a:solidFill>
                  <a:srgbClr val="92D050"/>
                </a:solidFill>
              </a:rPr>
              <a:t>more</a:t>
            </a:r>
            <a:r>
              <a:rPr lang="tr-TR" sz="1400" dirty="0">
                <a:solidFill>
                  <a:srgbClr val="92D050"/>
                </a:solidFill>
              </a:rPr>
              <a:t> </a:t>
            </a:r>
            <a:r>
              <a:rPr lang="tr-TR" sz="1400" dirty="0" err="1"/>
              <a:t>than</a:t>
            </a:r>
            <a:r>
              <a:rPr lang="tr-TR" sz="1400" dirty="0"/>
              <a:t> $50.000</a:t>
            </a:r>
          </a:p>
          <a:p>
            <a:pPr algn="ctr"/>
            <a:r>
              <a:rPr lang="tr-TR" sz="1400" dirty="0" err="1"/>
              <a:t>Actually</a:t>
            </a:r>
            <a:r>
              <a:rPr lang="tr-TR" sz="1400" dirty="0"/>
              <a:t> </a:t>
            </a:r>
            <a:r>
              <a:rPr lang="tr-TR" sz="1400" dirty="0" err="1">
                <a:solidFill>
                  <a:srgbClr val="C00000"/>
                </a:solidFill>
              </a:rPr>
              <a:t>less</a:t>
            </a:r>
            <a:r>
              <a:rPr lang="tr-TR" sz="1400" dirty="0"/>
              <a:t> </a:t>
            </a:r>
            <a:r>
              <a:rPr lang="tr-TR" sz="1400" dirty="0" err="1"/>
              <a:t>than</a:t>
            </a:r>
            <a:r>
              <a:rPr lang="tr-TR" sz="1400" dirty="0"/>
              <a:t> $50.000</a:t>
            </a:r>
          </a:p>
          <a:p>
            <a:endParaRPr lang="tr-TR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660E3CEC-8EFB-CB3A-ADD6-A82FA55DABAB}"/>
              </a:ext>
            </a:extLst>
          </p:cNvPr>
          <p:cNvSpPr txBox="1"/>
          <p:nvPr/>
        </p:nvSpPr>
        <p:spPr>
          <a:xfrm>
            <a:off x="8420102" y="5494229"/>
            <a:ext cx="21812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Predicted</a:t>
            </a:r>
            <a:r>
              <a:rPr lang="tr-TR" sz="1400" dirty="0"/>
              <a:t> </a:t>
            </a:r>
            <a:r>
              <a:rPr lang="tr-TR" sz="1400" dirty="0" err="1">
                <a:solidFill>
                  <a:srgbClr val="C00000"/>
                </a:solidFill>
              </a:rPr>
              <a:t>less</a:t>
            </a:r>
            <a:r>
              <a:rPr lang="tr-TR" sz="1400" dirty="0"/>
              <a:t> </a:t>
            </a:r>
            <a:r>
              <a:rPr lang="tr-TR" sz="1400" dirty="0" err="1"/>
              <a:t>than</a:t>
            </a:r>
            <a:r>
              <a:rPr lang="tr-TR" sz="1400" dirty="0"/>
              <a:t> $50.000</a:t>
            </a:r>
          </a:p>
          <a:p>
            <a:pPr algn="ctr"/>
            <a:r>
              <a:rPr lang="tr-TR" sz="1400" dirty="0" err="1"/>
              <a:t>Actually</a:t>
            </a:r>
            <a:r>
              <a:rPr lang="tr-TR" sz="1400" dirty="0"/>
              <a:t> </a:t>
            </a:r>
            <a:r>
              <a:rPr lang="tr-TR" sz="1400" dirty="0" err="1">
                <a:solidFill>
                  <a:srgbClr val="C00000"/>
                </a:solidFill>
              </a:rPr>
              <a:t>less</a:t>
            </a:r>
            <a:r>
              <a:rPr lang="tr-TR" sz="1400" dirty="0"/>
              <a:t> </a:t>
            </a:r>
            <a:r>
              <a:rPr lang="tr-TR" sz="1400" dirty="0" err="1"/>
              <a:t>than</a:t>
            </a:r>
            <a:r>
              <a:rPr lang="tr-TR" sz="1400" dirty="0"/>
              <a:t> $50.000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200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475FA2-54F2-C57C-80B6-AD8FFA91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564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C000"/>
                </a:solidFill>
                <a:effectLst/>
              </a:rPr>
              <a:t>6-) </a:t>
            </a:r>
            <a:r>
              <a:rPr lang="tr-TR" b="1" dirty="0" err="1">
                <a:solidFill>
                  <a:srgbClr val="FFC000"/>
                </a:solidFill>
                <a:effectLst/>
              </a:rPr>
              <a:t>Evaluating</a:t>
            </a:r>
            <a:r>
              <a:rPr lang="tr-TR" b="1" dirty="0">
                <a:solidFill>
                  <a:srgbClr val="FFC000"/>
                </a:solidFill>
                <a:effectLst/>
              </a:rPr>
              <a:t> Model </a:t>
            </a:r>
            <a:r>
              <a:rPr lang="tr-TR" b="1" dirty="0" err="1">
                <a:solidFill>
                  <a:srgbClr val="FFC000"/>
                </a:solidFill>
                <a:effectLst/>
              </a:rPr>
              <a:t>Performance</a:t>
            </a:r>
            <a:b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AAB237-C4DE-370C-E0A0-0E9EF6D6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165"/>
            <a:ext cx="8596668" cy="4607198"/>
          </a:xfrm>
        </p:spPr>
        <p:txBody>
          <a:bodyPr>
            <a:normAutofit/>
          </a:bodyPr>
          <a:lstStyle/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Predictor</a:t>
            </a:r>
            <a:r>
              <a:rPr lang="tr-TR" dirty="0"/>
              <a:t> </a:t>
            </a:r>
            <a:r>
              <a:rPr lang="tr-TR" b="1" dirty="0"/>
              <a:t>[</a:t>
            </a:r>
            <a:r>
              <a:rPr lang="tr-TR" b="1" dirty="0" err="1"/>
              <a:t>Accuracy</a:t>
            </a:r>
            <a:r>
              <a:rPr lang="tr-TR" b="1" dirty="0"/>
              <a:t> </a:t>
            </a:r>
            <a:r>
              <a:rPr lang="tr-TR" b="1" dirty="0" err="1"/>
              <a:t>score</a:t>
            </a:r>
            <a:r>
              <a:rPr lang="tr-TR" b="1" dirty="0"/>
              <a:t>: 0.2478, F-</a:t>
            </a:r>
            <a:r>
              <a:rPr lang="tr-TR" b="1" dirty="0" err="1"/>
              <a:t>score</a:t>
            </a:r>
            <a:r>
              <a:rPr lang="tr-TR" b="1" dirty="0"/>
              <a:t>: 0.2917]</a:t>
            </a:r>
          </a:p>
          <a:p>
            <a:pPr marL="0" indent="0">
              <a:buNone/>
            </a:pPr>
            <a:r>
              <a:rPr lang="en-US" sz="1400" dirty="0"/>
              <a:t>The F-beta score is the weighted harmonic mean of precision and recall, reaching its optimal value at 1 and its worst value at 0.</a:t>
            </a:r>
            <a:r>
              <a:rPr lang="tr-TR" sz="1400" dirty="0"/>
              <a:t> </a:t>
            </a:r>
          </a:p>
          <a:p>
            <a:pPr marL="0" indent="0">
              <a:buNone/>
            </a:pPr>
            <a:r>
              <a:rPr lang="tr-TR" sz="1400" dirty="0"/>
              <a:t>«</a:t>
            </a:r>
            <a:r>
              <a:rPr lang="en-US" sz="1400" dirty="0"/>
              <a:t>A naive classifier model is one that does not use any sophistication</a:t>
            </a:r>
            <a:r>
              <a:rPr lang="tr-TR" sz="1400" dirty="0"/>
              <a:t> (</a:t>
            </a:r>
            <a:r>
              <a:rPr lang="en-US" sz="1100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1100" b="1" i="0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2" tooltip="quality"/>
              </a:rPr>
              <a:t>quality</a:t>
            </a:r>
            <a:r>
              <a:rPr lang="en-US" sz="1100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of being </a:t>
            </a:r>
            <a:r>
              <a:rPr lang="en-US" sz="1100" b="1" i="0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3" tooltip="complicated"/>
              </a:rPr>
              <a:t>complicated</a:t>
            </a:r>
            <a:r>
              <a:rPr lang="en-US" sz="1100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or made with </a:t>
            </a:r>
            <a:r>
              <a:rPr lang="en-US" sz="1100" b="1" i="0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4" tooltip="great"/>
              </a:rPr>
              <a:t>great</a:t>
            </a:r>
            <a:r>
              <a:rPr lang="en-US" sz="1100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100" b="1" i="0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5" tooltip="skill"/>
              </a:rPr>
              <a:t>skill</a:t>
            </a:r>
            <a:r>
              <a:rPr lang="tr-TR" sz="1100" b="1" i="0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100" dirty="0"/>
              <a:t> </a:t>
            </a:r>
            <a:r>
              <a:rPr lang="en-US" sz="1400" dirty="0"/>
              <a:t>in order to make a prediction, typically making a random or constant prediction. Such models are naive because they don't use any knowledge about the domain or any learning in order to make a prediction.</a:t>
            </a:r>
            <a:r>
              <a:rPr lang="tr-TR" sz="1400" dirty="0"/>
              <a:t>»</a:t>
            </a:r>
          </a:p>
          <a:p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Supervised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Learning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1" i="0" dirty="0">
                <a:effectLst/>
                <a:latin typeface="-apple-system"/>
              </a:rPr>
              <a:t>Model Application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tr-TR" b="1" i="0" dirty="0" err="1">
                <a:effectLst/>
                <a:latin typeface="-apple-system"/>
              </a:rPr>
              <a:t>Decision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Trees</a:t>
            </a:r>
            <a:endParaRPr lang="tr-TR" i="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tr-TR" b="1" i="0" dirty="0" err="1">
                <a:effectLst/>
                <a:latin typeface="-apple-system"/>
              </a:rPr>
              <a:t>Support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Vector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Machines</a:t>
            </a:r>
            <a:r>
              <a:rPr lang="tr-TR" b="1" i="0" dirty="0">
                <a:effectLst/>
                <a:latin typeface="-apple-system"/>
              </a:rPr>
              <a:t> (SVM)</a:t>
            </a:r>
          </a:p>
          <a:p>
            <a:pPr>
              <a:buFont typeface="+mj-lt"/>
              <a:buAutoNum type="arabicPeriod"/>
            </a:pPr>
            <a:r>
              <a:rPr lang="tr-TR" b="1" i="0" dirty="0" err="1">
                <a:effectLst/>
                <a:latin typeface="-apple-system"/>
              </a:rPr>
              <a:t>Ensemble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methods</a:t>
            </a:r>
            <a:r>
              <a:rPr lang="tr-TR" b="1" i="0" dirty="0">
                <a:effectLst/>
                <a:latin typeface="-apple-system"/>
              </a:rPr>
              <a:t>: </a:t>
            </a:r>
            <a:r>
              <a:rPr lang="tr-TR" b="1" i="0" dirty="0" err="1">
                <a:effectLst/>
                <a:latin typeface="-apple-system"/>
              </a:rPr>
              <a:t>AdaBoost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Model Evaluation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B917863-DA34-6CE1-819C-B6FB7093F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32" y="3812524"/>
            <a:ext cx="1611311" cy="16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EE02660-9C8B-DBE1-02DC-4BBAFD64D2BB}"/>
              </a:ext>
            </a:extLst>
          </p:cNvPr>
          <p:cNvCxnSpPr/>
          <p:nvPr/>
        </p:nvCxnSpPr>
        <p:spPr>
          <a:xfrm>
            <a:off x="318211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8B996D93-8701-4429-8824-80E4A0B26239}"/>
              </a:ext>
            </a:extLst>
          </p:cNvPr>
          <p:cNvCxnSpPr>
            <a:cxnSpLocks/>
          </p:cNvCxnSpPr>
          <p:nvPr/>
        </p:nvCxnSpPr>
        <p:spPr>
          <a:xfrm>
            <a:off x="62697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7F9099EF-B097-7749-E0B0-1C1267752C7F}"/>
              </a:ext>
            </a:extLst>
          </p:cNvPr>
          <p:cNvSpPr txBox="1"/>
          <p:nvPr/>
        </p:nvSpPr>
        <p:spPr>
          <a:xfrm>
            <a:off x="356616" y="1115568"/>
            <a:ext cx="254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Decision</a:t>
            </a:r>
            <a:r>
              <a:rPr lang="tr-TR" b="1" dirty="0"/>
              <a:t> </a:t>
            </a:r>
            <a:r>
              <a:rPr lang="tr-TR" b="1" dirty="0" err="1"/>
              <a:t>Trees</a:t>
            </a:r>
            <a:endParaRPr lang="tr-TR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A5B1ABA-54AF-154D-6C82-9334B0DD23B6}"/>
              </a:ext>
            </a:extLst>
          </p:cNvPr>
          <p:cNvSpPr txBox="1"/>
          <p:nvPr/>
        </p:nvSpPr>
        <p:spPr>
          <a:xfrm>
            <a:off x="3712462" y="1115568"/>
            <a:ext cx="220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Support</a:t>
            </a:r>
            <a:r>
              <a:rPr lang="tr-TR" b="1" dirty="0"/>
              <a:t> </a:t>
            </a:r>
            <a:r>
              <a:rPr lang="tr-TR" b="1" dirty="0" err="1"/>
              <a:t>Vector</a:t>
            </a:r>
            <a:r>
              <a:rPr lang="tr-TR" b="1" dirty="0"/>
              <a:t> </a:t>
            </a:r>
            <a:r>
              <a:rPr lang="tr-TR" b="1" dirty="0" err="1"/>
              <a:t>Machines</a:t>
            </a:r>
            <a:r>
              <a:rPr lang="tr-TR" b="1" dirty="0"/>
              <a:t> (SVM)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10585A2-A177-6CC9-4F68-F2805D90ACDA}"/>
              </a:ext>
            </a:extLst>
          </p:cNvPr>
          <p:cNvSpPr txBox="1"/>
          <p:nvPr/>
        </p:nvSpPr>
        <p:spPr>
          <a:xfrm>
            <a:off x="6800086" y="1115568"/>
            <a:ext cx="204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AdaBoost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932081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yazı gereçleri, sabit içeren bir resim&#10;&#10;Açıklama otomatik olarak oluşturuldu">
            <a:extLst>
              <a:ext uri="{FF2B5EF4-FFF2-40B4-BE49-F238E27FC236}">
                <a16:creationId xmlns:a16="http://schemas.microsoft.com/office/drawing/2014/main" id="{B91C0967-29E9-7725-9C1E-7A16106AD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58" y="644627"/>
            <a:ext cx="6157975" cy="55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80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2DE6B299-995A-E37F-CF23-6BFAECDE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2074086"/>
            <a:ext cx="3209544" cy="240715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Resim 8">
            <a:extLst>
              <a:ext uri="{FF2B5EF4-FFF2-40B4-BE49-F238E27FC236}">
                <a16:creationId xmlns:a16="http://schemas.microsoft.com/office/drawing/2014/main" id="{6576E948-0533-7D4F-7C59-040A88BBC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2074086"/>
            <a:ext cx="3209544" cy="2407157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36CC1E5-2D09-6581-BC94-465E792BB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2074086"/>
            <a:ext cx="3209544" cy="24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1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7D0EE-E1F8-57F6-3B87-F3128E1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7-) Model </a:t>
            </a:r>
            <a:r>
              <a:rPr lang="tr-TR" b="1" dirty="0" err="1"/>
              <a:t>Tuning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DC8F23-E908-AE8D-6828-4EA2DA45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-apple-system"/>
              </a:rPr>
              <a:t>Final Model Evaluation</a:t>
            </a:r>
          </a:p>
          <a:p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8C12522C-38F4-1B71-7110-8E1456BD33AF}"/>
              </a:ext>
            </a:extLst>
          </p:cNvPr>
          <p:cNvGraphicFramePr>
            <a:graphicFrameLocks noGrp="1"/>
          </p:cNvGraphicFramePr>
          <p:nvPr/>
        </p:nvGraphicFramePr>
        <p:xfrm>
          <a:off x="677863" y="3415506"/>
          <a:ext cx="8596312" cy="137160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85710225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5045061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96115760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197237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tr-TR" b="1">
                          <a:effectLst/>
                        </a:rPr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b="1">
                          <a:effectLst/>
                        </a:rPr>
                        <a:t>Benchmark Predictor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b="1" dirty="0" err="1">
                          <a:effectLst/>
                        </a:rPr>
                        <a:t>Unoptimized</a:t>
                      </a:r>
                      <a:r>
                        <a:rPr lang="tr-TR" b="1" dirty="0">
                          <a:effectLst/>
                        </a:rPr>
                        <a:t>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b="1">
                          <a:effectLst/>
                        </a:rPr>
                        <a:t>Optimized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0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tr-TR">
                          <a:effectLst/>
                        </a:rPr>
                        <a:t>Accuracy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>
                          <a:effectLst/>
                        </a:rPr>
                        <a:t>0.2478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>
                          <a:effectLst/>
                        </a:rPr>
                        <a:t>0.8398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>
                          <a:effectLst/>
                        </a:rPr>
                        <a:t>0.8680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418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tr-TR">
                          <a:effectLst/>
                        </a:rPr>
                        <a:t>F-score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>
                          <a:effectLst/>
                        </a:rPr>
                        <a:t>0.2917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>
                          <a:effectLst/>
                        </a:rPr>
                        <a:t>0.6745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dirty="0">
                          <a:effectLst/>
                        </a:rPr>
                        <a:t>0.7498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6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01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800A63-C239-806D-8876-E18E678E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57E30E-0B58-EF9D-D7FB-00415595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1051561"/>
            <a:ext cx="8341314" cy="4989802"/>
          </a:xfrm>
        </p:spPr>
        <p:txBody>
          <a:bodyPr>
            <a:normAutofit/>
          </a:bodyPr>
          <a:lstStyle/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1-)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necessary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libraries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2-) Project &amp; Data Exploration</a:t>
            </a: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3-) Data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Preparation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4-) Data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Preprocessing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5-)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6-)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Evaluating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Model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Performance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7-) Model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Tuning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8-)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Importance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9-)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Selection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10-) </a:t>
            </a:r>
            <a:r>
              <a:rPr lang="tr-TR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References</a:t>
            </a:r>
            <a:endParaRPr lang="tr-T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703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252279-15DD-0305-B828-8B5066BC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tr-TR" b="1" dirty="0">
                <a:effectLst/>
              </a:rPr>
              <a:t>8-) </a:t>
            </a:r>
            <a:r>
              <a:rPr lang="tr-TR" b="1" dirty="0" err="1">
                <a:effectLst/>
              </a:rPr>
              <a:t>Feature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Importance</a:t>
            </a:r>
            <a:br>
              <a:rPr lang="tr-TR" b="0" dirty="0">
                <a:effectLst/>
                <a:latin typeface="Consolas" panose="020B0609020204030204" pitchFamily="49" charset="0"/>
              </a:rPr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56CD97-B165-D5DC-0E60-266D5E61B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86" y="1519251"/>
            <a:ext cx="7595006" cy="41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2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F9B295-E536-C8D5-4A85-E5287E41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-apple-system"/>
              </a:rPr>
              <a:t>9-) </a:t>
            </a:r>
            <a:r>
              <a:rPr lang="tr-TR" b="1" i="0" dirty="0" err="1">
                <a:effectLst/>
                <a:latin typeface="-apple-system"/>
              </a:rPr>
              <a:t>Feature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Selection</a:t>
            </a:r>
            <a:br>
              <a:rPr lang="tr-TR" b="1" i="0" dirty="0">
                <a:effectLst/>
                <a:latin typeface="-apple-system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93EEC1-8EDD-1E34-7B88-28CEFE81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2516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CFF59F-A3FC-E2F1-6CD6-B4463A64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10-) </a:t>
            </a:r>
            <a:r>
              <a:rPr lang="tr-TR" b="1" dirty="0" err="1"/>
              <a:t>References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0BBCB2-51F0-0515-899D-E9B2E123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b="0" dirty="0">
                <a:solidFill>
                  <a:srgbClr val="383A42"/>
                </a:solidFill>
                <a:effectLst/>
                <a:hlinkClick r:id="rId2"/>
              </a:rPr>
              <a:t>https://cseweb.ucsd.edu/classes/sp15/cse190-c/reports/sp15/048.pdf</a:t>
            </a:r>
            <a:endParaRPr lang="tr-TR" b="0" dirty="0">
              <a:solidFill>
                <a:srgbClr val="383A42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tr-TR" dirty="0">
                <a:hlinkClick r:id="rId3"/>
              </a:rPr>
              <a:t>https://www.ncbi.nlm.nih.gov/pmc/articles/PMC4120293/#:~:text=The%20log%20transformation%20is%2C%20arguably,normal%20or%20near%20normal%20distribution</a:t>
            </a:r>
            <a:r>
              <a:rPr lang="tr-TR" dirty="0"/>
              <a:t>.</a:t>
            </a:r>
          </a:p>
          <a:p>
            <a:pPr>
              <a:buFont typeface="+mj-lt"/>
              <a:buAutoNum type="arabicPeriod"/>
            </a:pPr>
            <a:r>
              <a:rPr lang="tr-TR" dirty="0">
                <a:hlinkClick r:id="rId4"/>
              </a:rPr>
              <a:t>https://machinelearningmastery.com/how-to-develop-and-evaluate-naive-classifier-strategies-using-probability/#:~:text=A%20naive%20classifier%20model%20is,order%20to%20make%20a%20prediction</a:t>
            </a:r>
            <a:r>
              <a:rPr lang="tr-TR" dirty="0"/>
              <a:t>.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pPr>
              <a:buFont typeface="+mj-lt"/>
              <a:buAutoNum type="arabicPeriod"/>
            </a:pPr>
            <a:endParaRPr lang="tr-TR" b="0" dirty="0">
              <a:solidFill>
                <a:srgbClr val="383A42"/>
              </a:solidFill>
              <a:effectLst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00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8C25DD-1DA2-0852-7062-1BB393DA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1-)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necessary</a:t>
            </a:r>
            <a:r>
              <a:rPr lang="tr-TR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libraries</a:t>
            </a:r>
            <a:endParaRPr lang="tr-TR" b="1" dirty="0">
              <a:solidFill>
                <a:srgbClr val="FFC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82F14F-3870-6ECC-D53D-6FA91176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numpy</a:t>
            </a:r>
            <a:endParaRPr lang="tr-TR" dirty="0"/>
          </a:p>
          <a:p>
            <a:r>
              <a:rPr lang="tr-TR" dirty="0" err="1"/>
              <a:t>pandas</a:t>
            </a:r>
            <a:endParaRPr lang="tr-TR" dirty="0"/>
          </a:p>
          <a:p>
            <a:r>
              <a:rPr lang="tr-TR" dirty="0"/>
              <a:t>time</a:t>
            </a:r>
          </a:p>
          <a:p>
            <a:r>
              <a:rPr lang="tr-TR" dirty="0" err="1"/>
              <a:t>IPython.display</a:t>
            </a:r>
            <a:endParaRPr lang="tr-TR" dirty="0"/>
          </a:p>
          <a:p>
            <a:r>
              <a:rPr lang="tr-TR" dirty="0" err="1"/>
              <a:t>visuals</a:t>
            </a:r>
            <a:endParaRPr lang="tr-TR" dirty="0"/>
          </a:p>
          <a:p>
            <a:r>
              <a:rPr lang="tr-TR" dirty="0" err="1"/>
              <a:t>seaborn</a:t>
            </a:r>
            <a:endParaRPr lang="tr-TR" dirty="0"/>
          </a:p>
          <a:p>
            <a:r>
              <a:rPr lang="tr-TR" dirty="0" err="1"/>
              <a:t>matplotlib.pyplot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032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909D12-1459-9595-712E-B37AC6B9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50" y="1185673"/>
            <a:ext cx="9307914" cy="1191768"/>
          </a:xfrm>
        </p:spPr>
        <p:txBody>
          <a:bodyPr>
            <a:normAutofit fontScale="90000"/>
          </a:bodyPr>
          <a:lstStyle/>
          <a:p>
            <a:r>
              <a:rPr lang="tr-TR" sz="4000" b="1" dirty="0">
                <a:solidFill>
                  <a:srgbClr val="FFC000"/>
                </a:solidFill>
                <a:effectLst/>
              </a:rPr>
              <a:t>2-) Project &amp; Data Exploration </a:t>
            </a:r>
            <a:br>
              <a:rPr lang="tr-TR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6D332D-EECD-DAEE-9A8A-F2399DFE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2505456"/>
            <a:ext cx="8478474" cy="3535906"/>
          </a:xfrm>
        </p:spPr>
        <p:txBody>
          <a:bodyPr/>
          <a:lstStyle/>
          <a:p>
            <a:r>
              <a:rPr lang="tr-TR" dirty="0" err="1"/>
              <a:t>Dataset</a:t>
            </a:r>
            <a:endParaRPr lang="tr-TR" dirty="0"/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The </a:t>
            </a:r>
            <a:r>
              <a:rPr lang="en-US" b="0" i="0" dirty="0" err="1">
                <a:effectLst/>
                <a:latin typeface="-apple-system"/>
              </a:rPr>
              <a:t>dat</a:t>
            </a:r>
            <a:r>
              <a:rPr lang="tr-TR" b="0" i="0" dirty="0">
                <a:effectLst/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set was donated by Ron </a:t>
            </a:r>
            <a:r>
              <a:rPr lang="en-US" b="0" i="0" dirty="0" err="1">
                <a:effectLst/>
                <a:latin typeface="-apple-system"/>
              </a:rPr>
              <a:t>Kohavi</a:t>
            </a:r>
            <a:r>
              <a:rPr lang="en-US" b="0" i="0" dirty="0">
                <a:effectLst/>
                <a:latin typeface="-apple-system"/>
              </a:rPr>
              <a:t> and Barry Becker, after being published in the article </a:t>
            </a:r>
            <a:r>
              <a:rPr lang="en-US" b="0" i="1" dirty="0">
                <a:effectLst/>
                <a:latin typeface="-apple-system"/>
              </a:rPr>
              <a:t>"Scaling Up the Accuracy of Naive-Bayes Classifiers: A Decision-Tree Hybrid"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tr-TR" dirty="0"/>
          </a:p>
          <a:p>
            <a:r>
              <a:rPr lang="tr-TR" dirty="0"/>
              <a:t>Project </a:t>
            </a:r>
            <a:r>
              <a:rPr lang="tr-TR" dirty="0" err="1"/>
              <a:t>Goal</a:t>
            </a:r>
            <a:endParaRPr lang="tr-TR" dirty="0"/>
          </a:p>
          <a:p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 Analysis</a:t>
            </a:r>
          </a:p>
          <a:p>
            <a:r>
              <a:rPr lang="tr-TR" dirty="0" err="1"/>
              <a:t>Numerical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 Analysis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848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CC239C-7A7B-DDF4-3D63-7DA1E57D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152400"/>
            <a:ext cx="9058275" cy="5791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Dataset</a:t>
            </a: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2F616272-8771-B28B-7C1C-70D596D9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398"/>
            <a:ext cx="4671905" cy="4384677"/>
          </a:xfrm>
        </p:spPr>
        <p:txBody>
          <a:bodyPr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age</a:t>
            </a:r>
            <a:r>
              <a:rPr lang="en-US" sz="1000" dirty="0">
                <a:solidFill>
                  <a:schemeClr val="tx1"/>
                </a:solidFill>
              </a:rPr>
              <a:t>: the age of an individual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Integer greater than 0</a:t>
            </a:r>
            <a:r>
              <a:rPr lang="tr-TR" sz="1000" dirty="0">
                <a:solidFill>
                  <a:schemeClr val="tx1"/>
                </a:solidFill>
              </a:rPr>
              <a:t>. </a:t>
            </a:r>
            <a:r>
              <a:rPr lang="en-US" sz="1000" dirty="0">
                <a:solidFill>
                  <a:schemeClr val="tx1"/>
                </a:solidFill>
              </a:rPr>
              <a:t>continuous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workclass</a:t>
            </a:r>
            <a:r>
              <a:rPr lang="en-US" sz="1000" dirty="0">
                <a:solidFill>
                  <a:schemeClr val="tx1"/>
                </a:solidFill>
              </a:rPr>
              <a:t>: a general term to represent the employment status of an individual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Private, Self-emp-not-</a:t>
            </a:r>
            <a:r>
              <a:rPr lang="en-US" sz="1000" dirty="0" err="1">
                <a:solidFill>
                  <a:schemeClr val="tx1"/>
                </a:solidFill>
              </a:rPr>
              <a:t>inc</a:t>
            </a:r>
            <a:r>
              <a:rPr lang="en-US" sz="1000" dirty="0">
                <a:solidFill>
                  <a:schemeClr val="tx1"/>
                </a:solidFill>
              </a:rPr>
              <a:t>, Self-emp-</a:t>
            </a:r>
            <a:r>
              <a:rPr lang="en-US" sz="1000" dirty="0" err="1">
                <a:solidFill>
                  <a:schemeClr val="tx1"/>
                </a:solidFill>
              </a:rPr>
              <a:t>inc</a:t>
            </a:r>
            <a:r>
              <a:rPr lang="en-US" sz="1000" dirty="0">
                <a:solidFill>
                  <a:schemeClr val="tx1"/>
                </a:solidFill>
              </a:rPr>
              <a:t>, Federal-gov, Local-gov,</a:t>
            </a:r>
            <a:endParaRPr lang="tr-TR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State-gov, Without-pay, Never-worked.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education: </a:t>
            </a:r>
            <a:r>
              <a:rPr lang="en-US" sz="1000" dirty="0">
                <a:solidFill>
                  <a:schemeClr val="tx1"/>
                </a:solidFill>
              </a:rPr>
              <a:t>the highest level of education achieved by an individual.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Bachelors, Some-college, 11th, HS-grad, Prof-school, Assoc-</a:t>
            </a:r>
            <a:r>
              <a:rPr lang="en-US" sz="1000" dirty="0" err="1">
                <a:solidFill>
                  <a:schemeClr val="tx1"/>
                </a:solidFill>
              </a:rPr>
              <a:t>acdm</a:t>
            </a:r>
            <a:r>
              <a:rPr lang="en-US" sz="1000" dirty="0">
                <a:solidFill>
                  <a:schemeClr val="tx1"/>
                </a:solidFill>
              </a:rPr>
              <a:t>, Assoc-</a:t>
            </a:r>
            <a:r>
              <a:rPr lang="en-US" sz="1000" dirty="0" err="1">
                <a:solidFill>
                  <a:schemeClr val="tx1"/>
                </a:solidFill>
              </a:rPr>
              <a:t>voc</a:t>
            </a:r>
            <a:r>
              <a:rPr lang="en-US" sz="1000" dirty="0">
                <a:solidFill>
                  <a:schemeClr val="tx1"/>
                </a:solidFill>
              </a:rPr>
              <a:t>, 9th, 7th-8th, 12th, Masters, 1st-4th, 10th, Doctorate, 5th-6th, Preschool.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education-num</a:t>
            </a:r>
            <a:r>
              <a:rPr lang="en-US" sz="1000" dirty="0">
                <a:solidFill>
                  <a:schemeClr val="tx1"/>
                </a:solidFill>
              </a:rPr>
              <a:t>: the highest level of education achieved in numerical form.</a:t>
            </a:r>
            <a:r>
              <a:rPr lang="tr-TR" sz="1000" dirty="0">
                <a:solidFill>
                  <a:schemeClr val="tx1"/>
                </a:solidFill>
              </a:rPr>
              <a:t> (</a:t>
            </a:r>
            <a:r>
              <a:rPr lang="en-US" sz="1000" dirty="0">
                <a:solidFill>
                  <a:schemeClr val="tx1"/>
                </a:solidFill>
              </a:rPr>
              <a:t>continuous</a:t>
            </a:r>
            <a:r>
              <a:rPr lang="tr-TR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marital-status: </a:t>
            </a:r>
            <a:r>
              <a:rPr lang="en-US" sz="1000" dirty="0">
                <a:solidFill>
                  <a:schemeClr val="tx1"/>
                </a:solidFill>
              </a:rPr>
              <a:t>marital status of an individual. </a:t>
            </a:r>
            <a:r>
              <a:rPr lang="en-US" sz="1000" dirty="0" err="1">
                <a:solidFill>
                  <a:schemeClr val="tx1"/>
                </a:solidFill>
              </a:rPr>
              <a:t>Married­civ­spouse</a:t>
            </a:r>
            <a:r>
              <a:rPr lang="en-US" sz="1000" dirty="0">
                <a:solidFill>
                  <a:schemeClr val="tx1"/>
                </a:solidFill>
              </a:rPr>
              <a:t> corresponds to a</a:t>
            </a:r>
            <a:r>
              <a:rPr lang="tr-TR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civilian spouse while </a:t>
            </a:r>
            <a:r>
              <a:rPr lang="en-US" sz="1000" dirty="0" err="1">
                <a:solidFill>
                  <a:schemeClr val="tx1"/>
                </a:solidFill>
              </a:rPr>
              <a:t>Married­AF­spouse</a:t>
            </a:r>
            <a:r>
              <a:rPr lang="en-US" sz="1000" dirty="0">
                <a:solidFill>
                  <a:schemeClr val="tx1"/>
                </a:solidFill>
              </a:rPr>
              <a:t> is a spouse in the Armed Forces.</a:t>
            </a:r>
          </a:p>
          <a:p>
            <a:pPr marL="0" indent="0" algn="just">
              <a:buNone/>
            </a:pPr>
            <a:r>
              <a:rPr lang="en-US" sz="1000" dirty="0">
                <a:solidFill>
                  <a:schemeClr val="tx1"/>
                </a:solidFill>
              </a:rPr>
              <a:t>Married-civ-spouse, Divorced, Never-married, Separated, Widowed, Married-spouse-absent, Married-AF-spouse.</a:t>
            </a:r>
            <a:endParaRPr lang="tr-TR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sex: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the biological sex of the individual.</a:t>
            </a:r>
            <a:endParaRPr lang="tr-T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Female, Male.</a:t>
            </a:r>
          </a:p>
          <a:p>
            <a:pPr marL="0" indent="0" algn="just"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İçerik Yer Tutucusu 6">
            <a:extLst>
              <a:ext uri="{FF2B5EF4-FFF2-40B4-BE49-F238E27FC236}">
                <a16:creationId xmlns:a16="http://schemas.microsoft.com/office/drawing/2014/main" id="{AB7C6876-02DA-B2B1-7141-29B0D58EDF98}"/>
              </a:ext>
            </a:extLst>
          </p:cNvPr>
          <p:cNvSpPr txBox="1">
            <a:spLocks/>
          </p:cNvSpPr>
          <p:nvPr/>
        </p:nvSpPr>
        <p:spPr>
          <a:xfrm>
            <a:off x="6096000" y="1813588"/>
            <a:ext cx="5418664" cy="4587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occupation: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the general type of occupation of an individual.</a:t>
            </a:r>
            <a:endParaRPr lang="tr-T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Tech-support, Craft-repair, Other-service, Sales, Exec-managerial, Prof-specialty, Handlers-cleaners,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Machine-op-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inspct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, Adm-clerical, Farming-fishing, Transport-moving, Priv-house-serv, Protective-serv, Armed-Forces.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relationship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represents what this individual is relative to others.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Wife, Own-child, Husband, Not-in-family, Other-relative, Unmarried.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race: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descriptions of an individual’s race.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White, Asian-Pac-Islander, Amer-Indian-Eskimo, Other, Black.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capital-gain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capital gains for an individual.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continuous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capital-loss: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capital loss for an individual.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continuous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hours-per-week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the hours an individual has reported to work per week.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 (c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ontinuous</a:t>
            </a:r>
            <a:r>
              <a:rPr lang="tr-TR" sz="1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native-country: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country of origin for an individual.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United-States, Cambodia, England, Puerto-Rico, Canada, Germany, Outlying-US(Guam-USVI-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etc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), India, Japan, Greece, South, China, Cuba, Iran, Honduras, Philippines, Italy, Poland, Jamaica, Vietnam, Mexico, Portugal, Ireland, France, Dominican-Republic, Laos, Ecuador, Taiwan, Haiti, Columbia, Hungary, Guatemala, Nicaragua, Scotland, Thailand, Yugoslavia, El-Salvador,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Trinadad&amp;Tobago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, Peru, Hong,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Holand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-Netherlands.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income: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whether an individual makes more than $50,000 annually.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&lt;=50K, &gt;50K.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EEF631FE-5DA4-196E-B4A2-65816648E82E}"/>
              </a:ext>
            </a:extLst>
          </p:cNvPr>
          <p:cNvSpPr txBox="1"/>
          <p:nvPr/>
        </p:nvSpPr>
        <p:spPr>
          <a:xfrm>
            <a:off x="1059180" y="807720"/>
            <a:ext cx="1002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Dua, D. and Graff, C. (2019). UCI Machine Learning Repository [http://archive.ics.uci.edu/ml]. Irvine, CA: University of California, School of Information and Computer Science</a:t>
            </a:r>
            <a:endParaRPr lang="tr-TR" b="0" i="0" dirty="0">
              <a:solidFill>
                <a:srgbClr val="123654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486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31A0E-A6CA-FEC1-9AFB-3942EC68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Project </a:t>
            </a:r>
            <a:r>
              <a:rPr lang="tr-TR" dirty="0" err="1"/>
              <a:t>Goal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321252-9A89-AA97-905F-B5D1C163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goal</a:t>
            </a:r>
            <a:r>
              <a:rPr lang="tr-TR" sz="2400" dirty="0"/>
              <a:t> of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is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predict</a:t>
            </a:r>
            <a:r>
              <a:rPr lang="tr-TR" sz="2400" dirty="0"/>
              <a:t> </a:t>
            </a:r>
            <a:r>
              <a:rPr lang="tr-TR" sz="2400" dirty="0" err="1"/>
              <a:t>if</a:t>
            </a:r>
            <a:r>
              <a:rPr lang="tr-TR" sz="2400" dirty="0"/>
              <a:t> an </a:t>
            </a:r>
            <a:r>
              <a:rPr lang="tr-TR" sz="2400" dirty="0" err="1"/>
              <a:t>individual</a:t>
            </a:r>
            <a:r>
              <a:rPr lang="tr-TR" sz="2400" dirty="0"/>
              <a:t> </a:t>
            </a:r>
            <a:r>
              <a:rPr lang="tr-TR" sz="2400" dirty="0" err="1"/>
              <a:t>makes</a:t>
            </a:r>
            <a:r>
              <a:rPr lang="tr-TR" sz="2400" dirty="0"/>
              <a:t> </a:t>
            </a:r>
            <a:r>
              <a:rPr lang="tr-TR" sz="2400" dirty="0" err="1"/>
              <a:t>over</a:t>
            </a:r>
            <a:r>
              <a:rPr lang="tr-TR" sz="2400" dirty="0"/>
              <a:t> </a:t>
            </a:r>
            <a:r>
              <a:rPr lang="tr-TR" sz="2400" dirty="0" err="1"/>
              <a:t>than</a:t>
            </a:r>
            <a:r>
              <a:rPr lang="tr-TR" sz="2400" dirty="0"/>
              <a:t> $50.000 a </a:t>
            </a:r>
            <a:r>
              <a:rPr lang="tr-TR" sz="2400" dirty="0" err="1"/>
              <a:t>year</a:t>
            </a:r>
            <a:r>
              <a:rPr lang="tr-TR" sz="2400" dirty="0"/>
              <a:t> </a:t>
            </a:r>
            <a:r>
              <a:rPr lang="tr-TR" sz="2400" dirty="0" err="1"/>
              <a:t>according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en-US" sz="2400" b="0" i="0" dirty="0">
                <a:effectLst/>
              </a:rPr>
              <a:t>data collected from the 1994 U.S. Census</a:t>
            </a:r>
            <a:r>
              <a:rPr lang="tr-TR" sz="2400" b="0" i="0" dirty="0">
                <a:effectLst/>
              </a:rPr>
              <a:t>.</a:t>
            </a:r>
          </a:p>
          <a:p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implementation</a:t>
            </a:r>
            <a:r>
              <a:rPr lang="tr-TR" sz="2400" dirty="0"/>
              <a:t> </a:t>
            </a:r>
            <a:r>
              <a:rPr lang="tr-TR" sz="2400" dirty="0" err="1"/>
              <a:t>aims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construct</a:t>
            </a:r>
            <a:r>
              <a:rPr lang="tr-TR" sz="2400" dirty="0"/>
              <a:t> a model </a:t>
            </a:r>
            <a:r>
              <a:rPr lang="tr-TR" sz="2400" dirty="0" err="1"/>
              <a:t>for</a:t>
            </a:r>
            <a:r>
              <a:rPr lang="tr-TR" sz="2400" dirty="0"/>
              <a:t> an </a:t>
            </a:r>
            <a:r>
              <a:rPr lang="tr-TR" sz="2400" dirty="0" err="1"/>
              <a:t>accurate</a:t>
            </a:r>
            <a:r>
              <a:rPr lang="tr-TR" sz="2400" dirty="0"/>
              <a:t> </a:t>
            </a:r>
            <a:r>
              <a:rPr lang="tr-TR" sz="2400" dirty="0" err="1"/>
              <a:t>prediction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It</a:t>
            </a:r>
            <a:r>
              <a:rPr lang="tr-TR" sz="2400" dirty="0"/>
              <a:t> </a:t>
            </a:r>
            <a:r>
              <a:rPr lang="tr-TR" sz="2400" dirty="0" err="1"/>
              <a:t>could</a:t>
            </a:r>
            <a:r>
              <a:rPr lang="tr-TR" sz="2400" dirty="0"/>
              <a:t> be </a:t>
            </a:r>
            <a:r>
              <a:rPr lang="tr-TR" sz="2400" dirty="0" err="1"/>
              <a:t>beneficial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donations</a:t>
            </a:r>
            <a:r>
              <a:rPr lang="tr-TR" sz="2400" dirty="0"/>
              <a:t> in a </a:t>
            </a:r>
            <a:r>
              <a:rPr lang="tr-TR" sz="2400" dirty="0" err="1"/>
              <a:t>non-profit</a:t>
            </a:r>
            <a:r>
              <a:rPr lang="tr-TR" sz="2400" dirty="0"/>
              <a:t> </a:t>
            </a:r>
            <a:r>
              <a:rPr lang="tr-TR" sz="2400" dirty="0" err="1"/>
              <a:t>setting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85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216E7F8-312F-020C-F5E4-BAF5735C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The number of people with income less than or equal to 50K is higher than the number of people with income more than 50K.</a:t>
            </a:r>
            <a:endParaRPr lang="en-US" sz="23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F312C43-B4B2-9C30-FDCA-352D6B4CD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7284712" cy="3642357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712C0906-DE70-C6DE-9598-8B3FBBD97C8C}"/>
              </a:ext>
            </a:extLst>
          </p:cNvPr>
          <p:cNvSpPr txBox="1"/>
          <p:nvPr/>
        </p:nvSpPr>
        <p:spPr>
          <a:xfrm>
            <a:off x="2212848" y="137160"/>
            <a:ext cx="60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61419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25">
            <a:extLst>
              <a:ext uri="{FF2B5EF4-FFF2-40B4-BE49-F238E27FC236}">
                <a16:creationId xmlns:a16="http://schemas.microsoft.com/office/drawing/2014/main" id="{F0656BFA-9C98-404D-A9A8-62F85430C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7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2CEFF5E2-6478-4C20-B0EB-864D7BD0A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286A4F61-DD2E-17E6-EF56-46ACDDA0E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09" y="510715"/>
            <a:ext cx="5774612" cy="58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5765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Sarı Turuncu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1626</Words>
  <Application>Microsoft Office PowerPoint</Application>
  <PresentationFormat>Geniş ekran</PresentationFormat>
  <Paragraphs>157</Paragraphs>
  <Slides>32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Calibri</vt:lpstr>
      <vt:lpstr>Chivo</vt:lpstr>
      <vt:lpstr>Consolas</vt:lpstr>
      <vt:lpstr>Open Sans</vt:lpstr>
      <vt:lpstr>Trebuchet MS</vt:lpstr>
      <vt:lpstr>Wingdings 3</vt:lpstr>
      <vt:lpstr>Yüzeyler</vt:lpstr>
      <vt:lpstr>Finding Donors </vt:lpstr>
      <vt:lpstr>MIT License </vt:lpstr>
      <vt:lpstr>PowerPoint Sunusu</vt:lpstr>
      <vt:lpstr>1-) Loading the necessary libraries</vt:lpstr>
      <vt:lpstr>2-) Project &amp; Data Exploration  </vt:lpstr>
      <vt:lpstr>Dataset</vt:lpstr>
      <vt:lpstr>Project Goal</vt:lpstr>
      <vt:lpstr>The number of people with income less than or equal to 50K is higher than the number of people with income more than 50K.</vt:lpstr>
      <vt:lpstr>PowerPoint Sunusu</vt:lpstr>
      <vt:lpstr>PowerPoint Sunusu</vt:lpstr>
      <vt:lpstr>PowerPoint Sunusu</vt:lpstr>
      <vt:lpstr>PowerPoint Sunusu</vt:lpstr>
      <vt:lpstr>PowerPoint Sunusu</vt:lpstr>
      <vt:lpstr>Income levels for USA and other countries </vt:lpstr>
      <vt:lpstr>PowerPoint Sunusu</vt:lpstr>
      <vt:lpstr>PowerPoint Sunusu</vt:lpstr>
      <vt:lpstr>3-) Data Preparation </vt:lpstr>
      <vt:lpstr>PowerPoint Sunusu</vt:lpstr>
      <vt:lpstr>4-) Data Preprocessing </vt:lpstr>
      <vt:lpstr>PowerPoint Sunusu</vt:lpstr>
      <vt:lpstr>PowerPoint Sunusu</vt:lpstr>
      <vt:lpstr>5-) Shuffle and Split Data  </vt:lpstr>
      <vt:lpstr>Recall – Precision – F1 Score - Accuraccy</vt:lpstr>
      <vt:lpstr>PowerPoint Sunusu</vt:lpstr>
      <vt:lpstr>6-) Evaluating Model Performance </vt:lpstr>
      <vt:lpstr>PowerPoint Sunusu</vt:lpstr>
      <vt:lpstr>PowerPoint Sunusu</vt:lpstr>
      <vt:lpstr>PowerPoint Sunusu</vt:lpstr>
      <vt:lpstr>7-) Model Tuning</vt:lpstr>
      <vt:lpstr>8-) Feature Importance </vt:lpstr>
      <vt:lpstr>9-) Feature Selection </vt:lpstr>
      <vt:lpstr>10-)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Fındıng donors </dc:title>
  <dc:creator>Başak Dilara Çevik</dc:creator>
  <cp:lastModifiedBy>Başak Dilara Çevik</cp:lastModifiedBy>
  <cp:revision>187</cp:revision>
  <dcterms:created xsi:type="dcterms:W3CDTF">2023-02-21T12:23:28Z</dcterms:created>
  <dcterms:modified xsi:type="dcterms:W3CDTF">2023-02-26T10:41:04Z</dcterms:modified>
</cp:coreProperties>
</file>